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charts/chart8.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slides/slide89.xml" ContentType="application/vnd.openxmlformats-officedocument.presentationml.slide+xml"/>
  <Override PartName="/ppt/charts/chart4.xml" ContentType="application/vnd.openxmlformats-officedocument.drawingml.chart+xml"/>
  <Override PartName="/ppt/tags/tag13.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notesMasterIdLst>
    <p:notesMasterId r:id="rId92"/>
  </p:notesMasterIdLst>
  <p:handoutMasterIdLst>
    <p:handoutMasterId r:id="rId93"/>
  </p:handoutMasterIdLst>
  <p:sldIdLst>
    <p:sldId id="523" r:id="rId2"/>
    <p:sldId id="740" r:id="rId3"/>
    <p:sldId id="741" r:id="rId4"/>
    <p:sldId id="793" r:id="rId5"/>
    <p:sldId id="742" r:id="rId6"/>
    <p:sldId id="795" r:id="rId7"/>
    <p:sldId id="743" r:id="rId8"/>
    <p:sldId id="794" r:id="rId9"/>
    <p:sldId id="796" r:id="rId10"/>
    <p:sldId id="797" r:id="rId11"/>
    <p:sldId id="798" r:id="rId12"/>
    <p:sldId id="634" r:id="rId13"/>
    <p:sldId id="744" r:id="rId14"/>
    <p:sldId id="745" r:id="rId15"/>
    <p:sldId id="809" r:id="rId16"/>
    <p:sldId id="746" r:id="rId17"/>
    <p:sldId id="747" r:id="rId18"/>
    <p:sldId id="748" r:id="rId19"/>
    <p:sldId id="660" r:id="rId20"/>
    <p:sldId id="792" r:id="rId21"/>
    <p:sldId id="750" r:id="rId22"/>
    <p:sldId id="751" r:id="rId23"/>
    <p:sldId id="799" r:id="rId24"/>
    <p:sldId id="752" r:id="rId25"/>
    <p:sldId id="632" r:id="rId26"/>
    <p:sldId id="652" r:id="rId27"/>
    <p:sldId id="753" r:id="rId28"/>
    <p:sldId id="755" r:id="rId29"/>
    <p:sldId id="653" r:id="rId30"/>
    <p:sldId id="754" r:id="rId31"/>
    <p:sldId id="761" r:id="rId32"/>
    <p:sldId id="757" r:id="rId33"/>
    <p:sldId id="758" r:id="rId34"/>
    <p:sldId id="759" r:id="rId35"/>
    <p:sldId id="726" r:id="rId36"/>
    <p:sldId id="760" r:id="rId37"/>
    <p:sldId id="667" r:id="rId38"/>
    <p:sldId id="762" r:id="rId39"/>
    <p:sldId id="763" r:id="rId40"/>
    <p:sldId id="764" r:id="rId41"/>
    <p:sldId id="684" r:id="rId42"/>
    <p:sldId id="765" r:id="rId43"/>
    <p:sldId id="766" r:id="rId44"/>
    <p:sldId id="728" r:id="rId45"/>
    <p:sldId id="767" r:id="rId46"/>
    <p:sldId id="768" r:id="rId47"/>
    <p:sldId id="769" r:id="rId48"/>
    <p:sldId id="810" r:id="rId49"/>
    <p:sldId id="771" r:id="rId50"/>
    <p:sldId id="772" r:id="rId51"/>
    <p:sldId id="773" r:id="rId52"/>
    <p:sldId id="774" r:id="rId53"/>
    <p:sldId id="775" r:id="rId54"/>
    <p:sldId id="698" r:id="rId55"/>
    <p:sldId id="714" r:id="rId56"/>
    <p:sldId id="776" r:id="rId57"/>
    <p:sldId id="777" r:id="rId58"/>
    <p:sldId id="778" r:id="rId59"/>
    <p:sldId id="779" r:id="rId60"/>
    <p:sldId id="712" r:id="rId61"/>
    <p:sldId id="800" r:id="rId62"/>
    <p:sldId id="805" r:id="rId63"/>
    <p:sldId id="801" r:id="rId64"/>
    <p:sldId id="804" r:id="rId65"/>
    <p:sldId id="780" r:id="rId66"/>
    <p:sldId id="781" r:id="rId67"/>
    <p:sldId id="782" r:id="rId68"/>
    <p:sldId id="783" r:id="rId69"/>
    <p:sldId id="784" r:id="rId70"/>
    <p:sldId id="787" r:id="rId71"/>
    <p:sldId id="788" r:id="rId72"/>
    <p:sldId id="721" r:id="rId73"/>
    <p:sldId id="722" r:id="rId74"/>
    <p:sldId id="723" r:id="rId75"/>
    <p:sldId id="690" r:id="rId76"/>
    <p:sldId id="691" r:id="rId77"/>
    <p:sldId id="692" r:id="rId78"/>
    <p:sldId id="693" r:id="rId79"/>
    <p:sldId id="694" r:id="rId80"/>
    <p:sldId id="582" r:id="rId81"/>
    <p:sldId id="719" r:id="rId82"/>
    <p:sldId id="720" r:id="rId83"/>
    <p:sldId id="807" r:id="rId84"/>
    <p:sldId id="586" r:id="rId85"/>
    <p:sldId id="587" r:id="rId86"/>
    <p:sldId id="589" r:id="rId87"/>
    <p:sldId id="591" r:id="rId88"/>
    <p:sldId id="593" r:id="rId89"/>
    <p:sldId id="609" r:id="rId90"/>
    <p:sldId id="803" r:id="rId91"/>
  </p:sldIdLst>
  <p:sldSz cx="9144000" cy="6858000" type="screen4x3"/>
  <p:notesSz cx="6858000" cy="9313863"/>
  <p:custDataLst>
    <p:tags r:id="rId9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Baffuto" initials="MB" lastIdx="1" clrIdx="0"/>
  <p:cmAuthor id="1" name="Karen D Charette" initials="KDC" lastIdx="1" clrIdx="1"/>
  <p:cmAuthor id="2" name="Jane" initials="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33CC33"/>
    <a:srgbClr val="0000FF"/>
    <a:srgbClr val="CC0066"/>
    <a:srgbClr val="D5E1EF"/>
    <a:srgbClr val="E9EFF7"/>
    <a:srgbClr val="ECF1F8"/>
    <a:srgbClr val="FF6600"/>
    <a:srgbClr val="FF9900"/>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32" autoAdjust="0"/>
    <p:restoredTop sz="97738" autoAdjust="0"/>
  </p:normalViewPr>
  <p:slideViewPr>
    <p:cSldViewPr snapToGrid="0" showGuides="1">
      <p:cViewPr>
        <p:scale>
          <a:sx n="80" d="100"/>
          <a:sy n="80" d="100"/>
        </p:scale>
        <p:origin x="-1536" y="354"/>
      </p:cViewPr>
      <p:guideLst>
        <p:guide orient="horz" pos="4200"/>
        <p:guide orient="horz" pos="555"/>
        <p:guide orient="horz" pos="1231"/>
        <p:guide orient="horz" pos="4055"/>
        <p:guide pos="5531"/>
        <p:guide pos="126"/>
        <p:guide pos="360"/>
        <p:guide pos="2889"/>
      </p:guideLst>
    </p:cSldViewPr>
  </p:slideViewPr>
  <p:outlineViewPr>
    <p:cViewPr>
      <p:scale>
        <a:sx n="33" d="100"/>
        <a:sy n="33" d="100"/>
      </p:scale>
      <p:origin x="0" y="264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0" d="100"/>
          <a:sy n="70" d="100"/>
        </p:scale>
        <p:origin x="-2460" y="-72"/>
      </p:cViewPr>
      <p:guideLst>
        <p:guide orient="horz" pos="2934"/>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1399946881100324E-2"/>
          <c:y val="0.16290895273479578"/>
          <c:w val="0.91257260108796057"/>
          <c:h val="0.47869123235035654"/>
        </c:manualLayout>
      </c:layout>
      <c:barChart>
        <c:barDir val="col"/>
        <c:grouping val="clustered"/>
        <c:ser>
          <c:idx val="0"/>
          <c:order val="0"/>
          <c:tx>
            <c:strRef>
              <c:f>Sheet1!$B$1</c:f>
              <c:strCache>
                <c:ptCount val="1"/>
                <c:pt idx="0">
                  <c:v>Reported Anaphylaxis* (n=344)</c:v>
                </c:pt>
              </c:strCache>
            </c:strRef>
          </c:tx>
          <c:spPr>
            <a:solidFill>
              <a:srgbClr val="FF0000"/>
            </a:solidFill>
            <a:ln>
              <a:solidFill>
                <a:schemeClr val="tx1"/>
              </a:solidFill>
            </a:ln>
          </c:spPr>
          <c:dLbls>
            <c:txPr>
              <a:bodyPr/>
              <a:lstStyle/>
              <a:p>
                <a:pPr>
                  <a:defRPr sz="1400"/>
                </a:pPr>
                <a:endParaRPr lang="ru-RU"/>
              </a:p>
            </c:txPr>
            <c:showVal val="1"/>
          </c:dLbls>
          <c:cat>
            <c:strRef>
              <c:f>Sheet1!$A$2:$A$8</c:f>
              <c:strCache>
                <c:ptCount val="7"/>
                <c:pt idx="0">
                  <c:v>Medication</c:v>
                </c:pt>
                <c:pt idx="1">
                  <c:v>Food</c:v>
                </c:pt>
                <c:pt idx="2">
                  <c:v>Insect Sting</c:v>
                </c:pt>
                <c:pt idx="3">
                  <c:v>Latex</c:v>
                </c:pt>
                <c:pt idx="4">
                  <c:v>Exercise</c:v>
                </c:pt>
                <c:pt idx="5">
                  <c:v>Environmental</c:v>
                </c:pt>
                <c:pt idx="6">
                  <c:v>Other/Unknown</c:v>
                </c:pt>
              </c:strCache>
            </c:strRef>
          </c:cat>
          <c:val>
            <c:numRef>
              <c:f>Sheet1!$B$2:$B$8</c:f>
              <c:numCache>
                <c:formatCode>0%</c:formatCode>
                <c:ptCount val="7"/>
                <c:pt idx="0">
                  <c:v>0.34</c:v>
                </c:pt>
                <c:pt idx="1">
                  <c:v>0.31000000000000044</c:v>
                </c:pt>
                <c:pt idx="2">
                  <c:v>0.2</c:v>
                </c:pt>
                <c:pt idx="3">
                  <c:v>2.5999999999999999E-2</c:v>
                </c:pt>
                <c:pt idx="4">
                  <c:v>1.2E-2</c:v>
                </c:pt>
                <c:pt idx="5">
                  <c:v>7.5000000000000011E-2</c:v>
                </c:pt>
                <c:pt idx="6">
                  <c:v>0.11</c:v>
                </c:pt>
              </c:numCache>
            </c:numRef>
          </c:val>
        </c:ser>
        <c:ser>
          <c:idx val="1"/>
          <c:order val="1"/>
          <c:tx>
            <c:strRef>
              <c:f>Sheet1!$C$1</c:f>
              <c:strCache>
                <c:ptCount val="1"/>
                <c:pt idx="0">
                  <c:v>Confirmed Anaphylaxis** (n=261)</c:v>
                </c:pt>
              </c:strCache>
            </c:strRef>
          </c:tx>
          <c:spPr>
            <a:solidFill>
              <a:srgbClr val="FFFF00"/>
            </a:solidFill>
            <a:ln>
              <a:solidFill>
                <a:schemeClr val="tx1"/>
              </a:solidFill>
            </a:ln>
          </c:spPr>
          <c:dLbls>
            <c:txPr>
              <a:bodyPr/>
              <a:lstStyle/>
              <a:p>
                <a:pPr>
                  <a:defRPr sz="1400"/>
                </a:pPr>
                <a:endParaRPr lang="ru-RU"/>
              </a:p>
            </c:txPr>
            <c:showVal val="1"/>
          </c:dLbls>
          <c:cat>
            <c:strRef>
              <c:f>Sheet1!$A$2:$A$8</c:f>
              <c:strCache>
                <c:ptCount val="7"/>
                <c:pt idx="0">
                  <c:v>Medication</c:v>
                </c:pt>
                <c:pt idx="1">
                  <c:v>Food</c:v>
                </c:pt>
                <c:pt idx="2">
                  <c:v>Insect Sting</c:v>
                </c:pt>
                <c:pt idx="3">
                  <c:v>Latex</c:v>
                </c:pt>
                <c:pt idx="4">
                  <c:v>Exercise</c:v>
                </c:pt>
                <c:pt idx="5">
                  <c:v>Environmental</c:v>
                </c:pt>
                <c:pt idx="6">
                  <c:v>Other/Unknown</c:v>
                </c:pt>
              </c:strCache>
            </c:strRef>
          </c:cat>
          <c:val>
            <c:numRef>
              <c:f>Sheet1!$C$2:$C$8</c:f>
              <c:numCache>
                <c:formatCode>0%</c:formatCode>
                <c:ptCount val="7"/>
                <c:pt idx="0">
                  <c:v>0.35000000000000031</c:v>
                </c:pt>
                <c:pt idx="1">
                  <c:v>0.32000000000000051</c:v>
                </c:pt>
                <c:pt idx="2">
                  <c:v>0.19</c:v>
                </c:pt>
                <c:pt idx="3">
                  <c:v>3.1000000000000041E-2</c:v>
                </c:pt>
                <c:pt idx="4">
                  <c:v>1.4999999999999998E-2</c:v>
                </c:pt>
                <c:pt idx="5">
                  <c:v>5.7000000000000023E-2</c:v>
                </c:pt>
                <c:pt idx="6">
                  <c:v>0.11</c:v>
                </c:pt>
              </c:numCache>
            </c:numRef>
          </c:val>
        </c:ser>
        <c:gapWidth val="36"/>
        <c:axId val="29931008"/>
        <c:axId val="29932544"/>
      </c:barChart>
      <c:catAx>
        <c:axId val="29931008"/>
        <c:scaling>
          <c:orientation val="minMax"/>
        </c:scaling>
        <c:axPos val="b"/>
        <c:tickLblPos val="nextTo"/>
        <c:spPr>
          <a:ln w="19050">
            <a:solidFill>
              <a:schemeClr val="tx1"/>
            </a:solidFill>
          </a:ln>
        </c:spPr>
        <c:txPr>
          <a:bodyPr/>
          <a:lstStyle/>
          <a:p>
            <a:pPr>
              <a:defRPr sz="1400" b="1"/>
            </a:pPr>
            <a:endParaRPr lang="ru-RU"/>
          </a:p>
        </c:txPr>
        <c:crossAx val="29932544"/>
        <c:crosses val="autoZero"/>
        <c:lblAlgn val="ctr"/>
        <c:lblOffset val="100"/>
        <c:tickLblSkip val="1"/>
      </c:catAx>
      <c:valAx>
        <c:axId val="29932544"/>
        <c:scaling>
          <c:orientation val="minMax"/>
          <c:max val="0.35000000000000031"/>
        </c:scaling>
        <c:axPos val="l"/>
        <c:majorGridlines>
          <c:spPr>
            <a:ln>
              <a:noFill/>
            </a:ln>
          </c:spPr>
        </c:majorGridlines>
        <c:numFmt formatCode="0%" sourceLinked="1"/>
        <c:tickLblPos val="nextTo"/>
        <c:spPr>
          <a:ln w="19050">
            <a:solidFill>
              <a:schemeClr val="tx1"/>
            </a:solidFill>
          </a:ln>
        </c:spPr>
        <c:txPr>
          <a:bodyPr/>
          <a:lstStyle/>
          <a:p>
            <a:pPr>
              <a:defRPr sz="1400" b="1"/>
            </a:pPr>
            <a:endParaRPr lang="ru-RU"/>
          </a:p>
        </c:txPr>
        <c:crossAx val="29931008"/>
        <c:crosses val="autoZero"/>
        <c:crossBetween val="between"/>
      </c:valAx>
    </c:plotArea>
    <c:legend>
      <c:legendPos val="r"/>
      <c:layout>
        <c:manualLayout>
          <c:xMode val="edge"/>
          <c:yMode val="edge"/>
          <c:x val="0.51114194735263052"/>
          <c:y val="0.15302217996553863"/>
          <c:w val="0.42747658265352473"/>
          <c:h val="0.1437768621536416"/>
        </c:manualLayout>
      </c:layout>
      <c:overlay val="1"/>
      <c:txPr>
        <a:bodyPr/>
        <a:lstStyle/>
        <a:p>
          <a:pPr>
            <a:defRPr sz="1400"/>
          </a:pPr>
          <a:endParaRPr lang="ru-RU"/>
        </a:p>
      </c:txPr>
    </c:legend>
    <c:plotVisOnly val="1"/>
    <c:dispBlanksAs val="gap"/>
  </c:chart>
  <c:txPr>
    <a:bodyPr/>
    <a:lstStyle/>
    <a:p>
      <a:pPr>
        <a:defRPr sz="1600">
          <a:latin typeface="Arial" panose="020B0604020202020204" pitchFamily="34" charset="0"/>
          <a:cs typeface="Arial" panose="020B0604020202020204" pitchFamily="34" charset="0"/>
        </a:defRPr>
      </a:pPr>
      <a:endParaRPr lang="ru-RU"/>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manualLayout>
          <c:layoutTarget val="inner"/>
          <c:xMode val="edge"/>
          <c:yMode val="edge"/>
          <c:x val="0.48382126348228166"/>
          <c:y val="0.13554987212276257"/>
          <c:w val="0.5130970724191084"/>
          <c:h val="0.85166240409207161"/>
        </c:manualLayout>
      </c:layout>
      <c:pieChart>
        <c:varyColors val="1"/>
        <c:ser>
          <c:idx val="0"/>
          <c:order val="0"/>
          <c:tx>
            <c:strRef>
              <c:f>Sheet1!$A$2</c:f>
              <c:strCache>
                <c:ptCount val="1"/>
              </c:strCache>
            </c:strRef>
          </c:tx>
          <c:spPr>
            <a:solidFill>
              <a:schemeClr val="accent1"/>
            </a:solidFill>
            <a:ln w="14363">
              <a:solidFill>
                <a:schemeClr val="tx1"/>
              </a:solidFill>
              <a:prstDash val="solid"/>
            </a:ln>
          </c:spPr>
          <c:explosion val="1"/>
          <c:dPt>
            <c:idx val="1"/>
            <c:spPr>
              <a:solidFill>
                <a:srgbClr val="FF9933"/>
              </a:solidFill>
              <a:ln w="14363">
                <a:solidFill>
                  <a:schemeClr val="tx1"/>
                </a:solidFill>
                <a:prstDash val="solid"/>
              </a:ln>
            </c:spPr>
          </c:dPt>
          <c:dPt>
            <c:idx val="2"/>
            <c:spPr>
              <a:solidFill>
                <a:srgbClr val="99CC00"/>
              </a:solidFill>
              <a:ln w="14363">
                <a:solidFill>
                  <a:schemeClr val="tx1"/>
                </a:solidFill>
                <a:prstDash val="solid"/>
              </a:ln>
            </c:spPr>
          </c:dPt>
          <c:dPt>
            <c:idx val="3"/>
            <c:spPr>
              <a:solidFill>
                <a:srgbClr val="FF0000"/>
              </a:solidFill>
              <a:ln w="14363">
                <a:solidFill>
                  <a:schemeClr val="tx1"/>
                </a:solidFill>
                <a:prstDash val="solid"/>
              </a:ln>
            </c:spPr>
          </c:dPt>
          <c:dPt>
            <c:idx val="4"/>
            <c:spPr>
              <a:solidFill>
                <a:srgbClr val="FFFF00"/>
              </a:solidFill>
              <a:ln w="14363">
                <a:solidFill>
                  <a:schemeClr val="tx1"/>
                </a:solidFill>
                <a:prstDash val="solid"/>
              </a:ln>
            </c:spPr>
          </c:dPt>
          <c:dLbls>
            <c:dLbl>
              <c:idx val="0"/>
              <c:layout>
                <c:manualLayout>
                  <c:x val="-2.9885205072774097E-2"/>
                  <c:y val="-0.13130797440819089"/>
                </c:manualLayout>
              </c:layout>
              <c:tx>
                <c:rich>
                  <a:bodyPr/>
                  <a:lstStyle/>
                  <a:p>
                    <a:r>
                      <a:rPr lang="en-US">
                        <a:solidFill>
                          <a:schemeClr val="tx1"/>
                        </a:solidFill>
                      </a:rPr>
                      <a:t>I</a:t>
                    </a:r>
                    <a:r>
                      <a:rPr lang="en-US"/>
                      <a:t>diopathic, 59%</a:t>
                    </a:r>
                  </a:p>
                </c:rich>
              </c:tx>
              <c:dLblPos val="bestFit"/>
            </c:dLbl>
            <c:dLbl>
              <c:idx val="1"/>
              <c:layout>
                <c:manualLayout>
                  <c:x val="0.21063646952631829"/>
                  <c:y val="-9.2418154702948424E-2"/>
                </c:manualLayout>
              </c:layout>
              <c:spPr>
                <a:noFill/>
                <a:ln w="28725">
                  <a:noFill/>
                </a:ln>
              </c:spPr>
              <c:txPr>
                <a:bodyPr/>
                <a:lstStyle/>
                <a:p>
                  <a:pPr>
                    <a:defRPr sz="1895" b="1" i="0" u="none" strike="noStrike" baseline="0">
                      <a:solidFill>
                        <a:schemeClr val="tx1"/>
                      </a:solidFill>
                      <a:latin typeface="Arial"/>
                      <a:ea typeface="Arial"/>
                      <a:cs typeface="Arial"/>
                    </a:defRPr>
                  </a:pPr>
                  <a:endParaRPr lang="ru-RU"/>
                </a:p>
              </c:txPr>
              <c:dLblPos val="bestFit"/>
              <c:showVal val="1"/>
              <c:showCatName val="1"/>
            </c:dLbl>
            <c:dLbl>
              <c:idx val="2"/>
              <c:layout>
                <c:manualLayout>
                  <c:x val="5.3833402403647024E-3"/>
                  <c:y val="-6.494328575614744E-3"/>
                </c:manualLayout>
              </c:layout>
              <c:tx>
                <c:rich>
                  <a:bodyPr/>
                  <a:lstStyle/>
                  <a:p>
                    <a:r>
                      <a:rPr lang="en-US" dirty="0">
                        <a:solidFill>
                          <a:schemeClr val="tx1"/>
                        </a:solidFill>
                      </a:rPr>
                      <a:t>M</a:t>
                    </a:r>
                    <a:r>
                      <a:rPr lang="en-US" dirty="0"/>
                      <a:t>edication, 11%</a:t>
                    </a:r>
                  </a:p>
                </c:rich>
              </c:tx>
              <c:dLblPos val="bestFit"/>
            </c:dLbl>
            <c:dLbl>
              <c:idx val="3"/>
              <c:layout/>
              <c:dLblPos val="bestFit"/>
              <c:showVal val="1"/>
              <c:showCatName val="1"/>
            </c:dLbl>
            <c:dLbl>
              <c:idx val="4"/>
              <c:layout>
                <c:manualLayout>
                  <c:x val="8.2975313724586663E-2"/>
                  <c:y val="-2.819025287354919E-2"/>
                </c:manualLayout>
              </c:layout>
              <c:dLblPos val="bestFit"/>
              <c:showVal val="1"/>
              <c:showCatName val="1"/>
            </c:dLbl>
            <c:spPr>
              <a:noFill/>
              <a:ln w="28725">
                <a:noFill/>
              </a:ln>
            </c:spPr>
            <c:txPr>
              <a:bodyPr/>
              <a:lstStyle/>
              <a:p>
                <a:pPr>
                  <a:defRPr sz="1894" b="1" i="0" u="none" strike="noStrike" baseline="0">
                    <a:solidFill>
                      <a:schemeClr val="tx1"/>
                    </a:solidFill>
                    <a:latin typeface="Arial"/>
                    <a:ea typeface="Arial"/>
                    <a:cs typeface="Arial"/>
                  </a:defRPr>
                </a:pPr>
                <a:endParaRPr lang="ru-RU"/>
              </a:p>
            </c:txPr>
            <c:showVal val="1"/>
            <c:showCatName val="1"/>
            <c:showLeaderLines val="1"/>
          </c:dLbls>
          <c:cat>
            <c:strRef>
              <c:f>Sheet1!$B$1:$F$1</c:f>
              <c:strCache>
                <c:ptCount val="5"/>
                <c:pt idx="0">
                  <c:v>Idiopathic</c:v>
                </c:pt>
                <c:pt idx="1">
                  <c:v>Food</c:v>
                </c:pt>
                <c:pt idx="2">
                  <c:v>Medication</c:v>
                </c:pt>
                <c:pt idx="3">
                  <c:v>Exercise</c:v>
                </c:pt>
                <c:pt idx="4">
                  <c:v>Other</c:v>
                </c:pt>
              </c:strCache>
            </c:strRef>
          </c:cat>
          <c:val>
            <c:numRef>
              <c:f>Sheet1!$B$2:$F$2</c:f>
              <c:numCache>
                <c:formatCode>0%</c:formatCode>
                <c:ptCount val="5"/>
                <c:pt idx="0">
                  <c:v>0.59</c:v>
                </c:pt>
                <c:pt idx="1">
                  <c:v>0.22</c:v>
                </c:pt>
                <c:pt idx="2">
                  <c:v>0.11</c:v>
                </c:pt>
                <c:pt idx="3">
                  <c:v>0.05</c:v>
                </c:pt>
                <c:pt idx="4">
                  <c:v>3.0000000000000002E-2</c:v>
                </c:pt>
              </c:numCache>
            </c:numRef>
          </c:val>
        </c:ser>
        <c:firstSliceAng val="0"/>
      </c:pieChart>
      <c:spPr>
        <a:noFill/>
        <a:ln w="25400">
          <a:noFill/>
        </a:ln>
      </c:spPr>
    </c:plotArea>
    <c:plotVisOnly val="1"/>
    <c:dispBlanksAs val="zero"/>
  </c:chart>
  <c:spPr>
    <a:noFill/>
    <a:ln>
      <a:noFill/>
    </a:ln>
  </c:spPr>
  <c:txPr>
    <a:bodyPr/>
    <a:lstStyle/>
    <a:p>
      <a:pPr>
        <a:defRPr sz="1555" b="1" i="0" u="none" strike="noStrike" baseline="0">
          <a:solidFill>
            <a:schemeClr val="tx1"/>
          </a:solidFill>
          <a:latin typeface="Arial Black"/>
          <a:ea typeface="Arial Black"/>
          <a:cs typeface="Arial Black"/>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bar"/>
        <c:grouping val="clustered"/>
        <c:ser>
          <c:idx val="0"/>
          <c:order val="0"/>
          <c:tx>
            <c:strRef>
              <c:f>Sheet1!$B$1</c:f>
              <c:strCache>
                <c:ptCount val="1"/>
                <c:pt idx="0">
                  <c:v>Column1</c:v>
                </c:pt>
              </c:strCache>
            </c:strRef>
          </c:tx>
          <c:spPr>
            <a:solidFill>
              <a:schemeClr val="accent1"/>
            </a:solidFill>
            <a:ln>
              <a:solidFill>
                <a:schemeClr val="tx1"/>
              </a:solidFill>
            </a:ln>
          </c:spPr>
          <c:dLbls>
            <c:numFmt formatCode="General\%" sourceLinked="0"/>
            <c:txPr>
              <a:bodyPr/>
              <a:lstStyle/>
              <a:p>
                <a:pPr>
                  <a:defRPr sz="1200">
                    <a:latin typeface="Arial" panose="020B0604020202020204" pitchFamily="34" charset="0"/>
                    <a:cs typeface="Arial" panose="020B0604020202020204" pitchFamily="34" charset="0"/>
                  </a:defRPr>
                </a:pPr>
                <a:endParaRPr lang="ru-RU"/>
              </a:p>
            </c:txPr>
            <c:dLblPos val="outEnd"/>
            <c:showVal val="1"/>
          </c:dLbls>
          <c:cat>
            <c:strRef>
              <c:f>Sheet1!$A$2:$A$13</c:f>
              <c:strCache>
                <c:ptCount val="12"/>
                <c:pt idx="0">
                  <c:v>Loss of Bladder or Bowel Control</c:v>
                </c:pt>
                <c:pt idx="1">
                  <c:v>Loss of Consciousness†</c:v>
                </c:pt>
                <c:pt idx="2">
                  <c:v>Cramps, Abdominal Pain, Vomiting, or Diarrhea</c:v>
                </c:pt>
                <c:pt idx="3">
                  <c:v>Dizziness, Low Blood Pressure, or Fainting</c:v>
                </c:pt>
                <c:pt idx="4">
                  <c:v>Sudden Behavioral Change*</c:v>
                </c:pt>
                <c:pt idx="5">
                  <c:v>Hoarse Voice</c:v>
                </c:pt>
                <c:pt idx="6">
                  <c:v>Throat Itching</c:v>
                </c:pt>
                <c:pt idx="7">
                  <c:v>Feelings of Uneasiness, Irritability, or Anxiety</c:v>
                </c:pt>
                <c:pt idx="8">
                  <c:v>Coughing, Wheezing, Chest Tightness</c:v>
                </c:pt>
                <c:pt idx="9">
                  <c:v>Swelling of Eyes, Lips, Tongue</c:v>
                </c:pt>
                <c:pt idx="10">
                  <c:v>Skin Reactions</c:v>
                </c:pt>
                <c:pt idx="11">
                  <c:v>Increased Breathing Rate or Difficulty Breathing</c:v>
                </c:pt>
              </c:strCache>
            </c:strRef>
          </c:cat>
          <c:val>
            <c:numRef>
              <c:f>Sheet1!$B$2:$B$13</c:f>
              <c:numCache>
                <c:formatCode>General</c:formatCode>
                <c:ptCount val="12"/>
                <c:pt idx="0">
                  <c:v>1.5</c:v>
                </c:pt>
                <c:pt idx="1">
                  <c:v>13</c:v>
                </c:pt>
                <c:pt idx="2">
                  <c:v>17</c:v>
                </c:pt>
                <c:pt idx="3">
                  <c:v>20</c:v>
                </c:pt>
                <c:pt idx="4">
                  <c:v>20</c:v>
                </c:pt>
                <c:pt idx="5">
                  <c:v>20</c:v>
                </c:pt>
                <c:pt idx="6">
                  <c:v>33</c:v>
                </c:pt>
                <c:pt idx="7">
                  <c:v>40</c:v>
                </c:pt>
                <c:pt idx="8">
                  <c:v>46</c:v>
                </c:pt>
                <c:pt idx="9">
                  <c:v>54</c:v>
                </c:pt>
                <c:pt idx="10">
                  <c:v>58</c:v>
                </c:pt>
                <c:pt idx="11">
                  <c:v>66</c:v>
                </c:pt>
              </c:numCache>
            </c:numRef>
          </c:val>
        </c:ser>
        <c:gapWidth val="41"/>
        <c:axId val="139027584"/>
        <c:axId val="139029120"/>
      </c:barChart>
      <c:catAx>
        <c:axId val="139027584"/>
        <c:scaling>
          <c:orientation val="minMax"/>
        </c:scaling>
        <c:axPos val="l"/>
        <c:majorTickMark val="none"/>
        <c:tickLblPos val="nextTo"/>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ru-RU"/>
          </a:p>
        </c:txPr>
        <c:crossAx val="139029120"/>
        <c:crosses val="autoZero"/>
        <c:auto val="1"/>
        <c:lblAlgn val="ctr"/>
        <c:lblOffset val="100"/>
      </c:catAx>
      <c:valAx>
        <c:axId val="139029120"/>
        <c:scaling>
          <c:orientation val="minMax"/>
          <c:max val="80"/>
          <c:min val="0"/>
        </c:scaling>
        <c:axPos val="b"/>
        <c:title>
          <c:tx>
            <c:rich>
              <a:bodyPr/>
              <a:lstStyle/>
              <a:p>
                <a:pPr>
                  <a:defRPr sz="1400">
                    <a:latin typeface="Arial" panose="020B0604020202020204" pitchFamily="34" charset="0"/>
                    <a:cs typeface="Arial" panose="020B0604020202020204" pitchFamily="34" charset="0"/>
                  </a:defRPr>
                </a:pPr>
                <a:r>
                  <a:rPr lang="en-US" sz="1400" dirty="0" smtClean="0">
                    <a:latin typeface="Arial" panose="020B0604020202020204" pitchFamily="34" charset="0"/>
                    <a:cs typeface="Arial" panose="020B0604020202020204" pitchFamily="34" charset="0"/>
                  </a:rPr>
                  <a:t>Percent</a:t>
                </a:r>
                <a:endParaRPr lang="en-US" sz="1400" dirty="0">
                  <a:latin typeface="Arial" panose="020B0604020202020204" pitchFamily="34" charset="0"/>
                  <a:cs typeface="Arial" panose="020B0604020202020204" pitchFamily="34" charset="0"/>
                </a:endParaRPr>
              </a:p>
            </c:rich>
          </c:tx>
          <c:layout/>
        </c:title>
        <c:numFmt formatCode="General" sourceLinked="1"/>
        <c:tickLblPos val="nextTo"/>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ru-RU"/>
          </a:p>
        </c:txPr>
        <c:crossAx val="139027584"/>
        <c:crosses val="autoZero"/>
        <c:crossBetween val="between"/>
        <c:majorUnit val="20"/>
      </c:valAx>
    </c:plotArea>
    <c:plotVisOnly val="1"/>
    <c:dispBlanksAs val="gap"/>
  </c:chart>
  <c:txPr>
    <a:bodyPr/>
    <a:lstStyle/>
    <a:p>
      <a:pPr>
        <a:defRPr sz="1200" b="1"/>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bar"/>
        <c:grouping val="clustered"/>
        <c:ser>
          <c:idx val="0"/>
          <c:order val="0"/>
          <c:tx>
            <c:strRef>
              <c:f>Sheet1!$B$1</c:f>
              <c:strCache>
                <c:ptCount val="1"/>
                <c:pt idx="0">
                  <c:v>Column1</c:v>
                </c:pt>
              </c:strCache>
            </c:strRef>
          </c:tx>
          <c:spPr>
            <a:ln>
              <a:noFill/>
            </a:ln>
          </c:spPr>
          <c:dPt>
            <c:idx val="0"/>
            <c:spPr>
              <a:solidFill>
                <a:srgbClr val="7030A0"/>
              </a:solidFill>
              <a:ln>
                <a:noFill/>
              </a:ln>
            </c:spPr>
          </c:dPt>
          <c:dPt>
            <c:idx val="1"/>
            <c:spPr>
              <a:solidFill>
                <a:srgbClr val="FF9933"/>
              </a:solidFill>
              <a:ln>
                <a:noFill/>
              </a:ln>
            </c:spPr>
          </c:dPt>
          <c:dPt>
            <c:idx val="2"/>
            <c:spPr>
              <a:solidFill>
                <a:srgbClr val="00B050"/>
              </a:solidFill>
              <a:ln>
                <a:noFill/>
              </a:ln>
            </c:spPr>
          </c:dPt>
          <c:dPt>
            <c:idx val="3"/>
            <c:spPr>
              <a:solidFill>
                <a:srgbClr val="C00000"/>
              </a:solidFill>
              <a:ln>
                <a:noFill/>
              </a:ln>
            </c:spPr>
          </c:dPt>
          <c:dPt>
            <c:idx val="4"/>
            <c:spPr>
              <a:solidFill>
                <a:srgbClr val="0070C0"/>
              </a:solidFill>
              <a:ln>
                <a:noFill/>
              </a:ln>
            </c:spPr>
          </c:dPt>
          <c:dLbls>
            <c:numFmt formatCode="General\%" sourceLinked="0"/>
            <c:txPr>
              <a:bodyPr/>
              <a:lstStyle/>
              <a:p>
                <a:pPr>
                  <a:defRPr sz="2000">
                    <a:solidFill>
                      <a:schemeClr val="bg1"/>
                    </a:solidFill>
                  </a:defRPr>
                </a:pPr>
                <a:endParaRPr lang="ru-RU"/>
              </a:p>
            </c:txPr>
            <c:dLblPos val="ctr"/>
            <c:showVal val="1"/>
          </c:dLbls>
          <c:cat>
            <c:strRef>
              <c:f>Sheet1!$A$2:$A$6</c:f>
              <c:strCache>
                <c:ptCount val="5"/>
                <c:pt idx="0">
                  <c:v>Gastrointestinal</c:v>
                </c:pt>
                <c:pt idx="1">
                  <c:v>Neurological</c:v>
                </c:pt>
                <c:pt idx="2">
                  <c:v>Cardiovascular</c:v>
                </c:pt>
                <c:pt idx="3">
                  <c:v>Skin</c:v>
                </c:pt>
                <c:pt idx="4">
                  <c:v>Respiratory</c:v>
                </c:pt>
              </c:strCache>
            </c:strRef>
          </c:cat>
          <c:val>
            <c:numRef>
              <c:f>Sheet1!$B$2:$B$6</c:f>
              <c:numCache>
                <c:formatCode>General</c:formatCode>
                <c:ptCount val="5"/>
                <c:pt idx="0">
                  <c:v>17</c:v>
                </c:pt>
                <c:pt idx="1">
                  <c:v>40</c:v>
                </c:pt>
                <c:pt idx="2">
                  <c:v>31</c:v>
                </c:pt>
                <c:pt idx="3">
                  <c:v>73</c:v>
                </c:pt>
                <c:pt idx="4">
                  <c:v>74</c:v>
                </c:pt>
              </c:numCache>
            </c:numRef>
          </c:val>
        </c:ser>
        <c:gapWidth val="41"/>
        <c:axId val="139825920"/>
        <c:axId val="139827456"/>
      </c:barChart>
      <c:catAx>
        <c:axId val="139825920"/>
        <c:scaling>
          <c:orientation val="minMax"/>
        </c:scaling>
        <c:axPos val="l"/>
        <c:majorTickMark val="none"/>
        <c:tickLblPos val="nextTo"/>
        <c:spPr>
          <a:ln w="19050">
            <a:solidFill>
              <a:schemeClr val="bg1"/>
            </a:solidFill>
          </a:ln>
        </c:spPr>
        <c:crossAx val="139827456"/>
        <c:crosses val="autoZero"/>
        <c:auto val="1"/>
        <c:lblAlgn val="ctr"/>
        <c:lblOffset val="100"/>
      </c:catAx>
      <c:valAx>
        <c:axId val="139827456"/>
        <c:scaling>
          <c:orientation val="minMax"/>
          <c:max val="80"/>
          <c:min val="0"/>
        </c:scaling>
        <c:axPos val="b"/>
        <c:numFmt formatCode="General" sourceLinked="1"/>
        <c:tickLblPos val="nextTo"/>
        <c:spPr>
          <a:ln w="19050">
            <a:solidFill>
              <a:schemeClr val="bg1"/>
            </a:solidFill>
          </a:ln>
        </c:spPr>
        <c:crossAx val="139825920"/>
        <c:crosses val="autoZero"/>
        <c:crossBetween val="between"/>
        <c:majorUnit val="10"/>
      </c:valAx>
    </c:plotArea>
    <c:plotVisOnly val="1"/>
    <c:dispBlanksAs val="gap"/>
  </c:chart>
  <c:txPr>
    <a:bodyPr/>
    <a:lstStyle/>
    <a:p>
      <a:pPr>
        <a:defRPr sz="1600" b="1"/>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0763540921021265"/>
          <c:y val="0.130398612249609"/>
          <c:w val="0.87527057369577277"/>
          <c:h val="0.52902165380470179"/>
        </c:manualLayout>
      </c:layout>
      <c:barChart>
        <c:barDir val="col"/>
        <c:grouping val="clustered"/>
        <c:ser>
          <c:idx val="0"/>
          <c:order val="0"/>
          <c:tx>
            <c:strRef>
              <c:f>Sheet1!$B$1</c:f>
              <c:strCache>
                <c:ptCount val="1"/>
                <c:pt idx="0">
                  <c:v>Never</c:v>
                </c:pt>
              </c:strCache>
            </c:strRef>
          </c:tx>
          <c:spPr>
            <a:solidFill>
              <a:srgbClr val="FF0000"/>
            </a:solidFill>
            <a:ln>
              <a:solidFill>
                <a:schemeClr val="tx1"/>
              </a:solidFill>
            </a:ln>
          </c:spPr>
          <c:dLbls>
            <c:txPr>
              <a:bodyPr/>
              <a:lstStyle/>
              <a:p>
                <a:pPr>
                  <a:defRPr sz="1400"/>
                </a:pPr>
                <a:endParaRPr lang="ru-RU"/>
              </a:p>
            </c:txPr>
            <c:showVal val="1"/>
          </c:dLbls>
          <c:cat>
            <c:strRef>
              <c:f>Sheet1!$A$2:$A$6</c:f>
              <c:strCache>
                <c:ptCount val="5"/>
                <c:pt idx="0">
                  <c:v>Contains Allergen (N=5,558)</c:v>
                </c:pt>
                <c:pt idx="1">
                  <c:v>Contains Allergen Ingredients (N=5,557)</c:v>
                </c:pt>
                <c:pt idx="2">
                  <c:v>May Contain Allergen (N=5,546)</c:v>
                </c:pt>
                <c:pt idx="3">
                  <c:v>May Contain Traces of Allergen (N=5,549)</c:v>
                </c:pt>
                <c:pt idx="4">
                  <c:v>Manufactured in Facility That Also Processes Allergen (N=5,548)</c:v>
                </c:pt>
              </c:strCache>
            </c:strRef>
          </c:cat>
          <c:val>
            <c:numRef>
              <c:f>Sheet1!$B$2:$B$6</c:f>
              <c:numCache>
                <c:formatCode>0.0%</c:formatCode>
                <c:ptCount val="5"/>
                <c:pt idx="0">
                  <c:v>0.97800000000000065</c:v>
                </c:pt>
                <c:pt idx="1">
                  <c:v>0.97400000000000064</c:v>
                </c:pt>
                <c:pt idx="2">
                  <c:v>0.90100000000000002</c:v>
                </c:pt>
                <c:pt idx="3">
                  <c:v>0.85700000000000065</c:v>
                </c:pt>
                <c:pt idx="4">
                  <c:v>0.59099999999999997</c:v>
                </c:pt>
              </c:numCache>
            </c:numRef>
          </c:val>
        </c:ser>
        <c:ser>
          <c:idx val="1"/>
          <c:order val="1"/>
          <c:tx>
            <c:strRef>
              <c:f>Sheet1!$C$1</c:f>
              <c:strCache>
                <c:ptCount val="1"/>
                <c:pt idx="0">
                  <c:v>Sometimes</c:v>
                </c:pt>
              </c:strCache>
            </c:strRef>
          </c:tx>
          <c:spPr>
            <a:solidFill>
              <a:srgbClr val="FFFF00"/>
            </a:solidFill>
            <a:ln>
              <a:solidFill>
                <a:schemeClr val="tx1"/>
              </a:solidFill>
            </a:ln>
          </c:spPr>
          <c:dLbls>
            <c:txPr>
              <a:bodyPr/>
              <a:lstStyle/>
              <a:p>
                <a:pPr>
                  <a:defRPr sz="1400"/>
                </a:pPr>
                <a:endParaRPr lang="ru-RU"/>
              </a:p>
            </c:txPr>
            <c:showVal val="1"/>
          </c:dLbls>
          <c:cat>
            <c:strRef>
              <c:f>Sheet1!$A$2:$A$6</c:f>
              <c:strCache>
                <c:ptCount val="5"/>
                <c:pt idx="0">
                  <c:v>Contains Allergen (N=5,558)</c:v>
                </c:pt>
                <c:pt idx="1">
                  <c:v>Contains Allergen Ingredients (N=5,557)</c:v>
                </c:pt>
                <c:pt idx="2">
                  <c:v>May Contain Allergen (N=5,546)</c:v>
                </c:pt>
                <c:pt idx="3">
                  <c:v>May Contain Traces of Allergen (N=5,549)</c:v>
                </c:pt>
                <c:pt idx="4">
                  <c:v>Manufactured in Facility That Also Processes Allergen (N=5,548)</c:v>
                </c:pt>
              </c:strCache>
            </c:strRef>
          </c:cat>
          <c:val>
            <c:numRef>
              <c:f>Sheet1!$C$2:$C$6</c:f>
              <c:numCache>
                <c:formatCode>0.0%</c:formatCode>
                <c:ptCount val="5"/>
                <c:pt idx="0">
                  <c:v>1.7000000000000001E-2</c:v>
                </c:pt>
                <c:pt idx="1">
                  <c:v>2.1000000000000012E-2</c:v>
                </c:pt>
                <c:pt idx="2">
                  <c:v>9.2000000000000026E-2</c:v>
                </c:pt>
                <c:pt idx="3">
                  <c:v>0.13</c:v>
                </c:pt>
                <c:pt idx="4">
                  <c:v>0.34900000000000031</c:v>
                </c:pt>
              </c:numCache>
            </c:numRef>
          </c:val>
        </c:ser>
        <c:ser>
          <c:idx val="2"/>
          <c:order val="2"/>
          <c:tx>
            <c:strRef>
              <c:f>Sheet1!$D$1</c:f>
              <c:strCache>
                <c:ptCount val="1"/>
                <c:pt idx="0">
                  <c:v>Always</c:v>
                </c:pt>
              </c:strCache>
            </c:strRef>
          </c:tx>
          <c:spPr>
            <a:solidFill>
              <a:srgbClr val="00B0F0"/>
            </a:solidFill>
            <a:ln>
              <a:solidFill>
                <a:schemeClr val="tx1"/>
              </a:solidFill>
            </a:ln>
          </c:spPr>
          <c:dLbls>
            <c:txPr>
              <a:bodyPr/>
              <a:lstStyle/>
              <a:p>
                <a:pPr>
                  <a:defRPr sz="1400"/>
                </a:pPr>
                <a:endParaRPr lang="ru-RU"/>
              </a:p>
            </c:txPr>
            <c:showVal val="1"/>
          </c:dLbls>
          <c:cat>
            <c:strRef>
              <c:f>Sheet1!$A$2:$A$6</c:f>
              <c:strCache>
                <c:ptCount val="5"/>
                <c:pt idx="0">
                  <c:v>Contains Allergen (N=5,558)</c:v>
                </c:pt>
                <c:pt idx="1">
                  <c:v>Contains Allergen Ingredients (N=5,557)</c:v>
                </c:pt>
                <c:pt idx="2">
                  <c:v>May Contain Allergen (N=5,546)</c:v>
                </c:pt>
                <c:pt idx="3">
                  <c:v>May Contain Traces of Allergen (N=5,549)</c:v>
                </c:pt>
                <c:pt idx="4">
                  <c:v>Manufactured in Facility That Also Processes Allergen (N=5,548)</c:v>
                </c:pt>
              </c:strCache>
            </c:strRef>
          </c:cat>
          <c:val>
            <c:numRef>
              <c:f>Sheet1!$D$2:$D$6</c:f>
              <c:numCache>
                <c:formatCode>0.0%</c:formatCode>
                <c:ptCount val="5"/>
                <c:pt idx="0">
                  <c:v>5.0000000000000088E-3</c:v>
                </c:pt>
                <c:pt idx="1">
                  <c:v>5.0000000000000088E-3</c:v>
                </c:pt>
                <c:pt idx="2">
                  <c:v>7.0000000000000097E-3</c:v>
                </c:pt>
                <c:pt idx="3">
                  <c:v>1.2999999999999998E-2</c:v>
                </c:pt>
                <c:pt idx="4">
                  <c:v>6.0000000000000032E-2</c:v>
                </c:pt>
              </c:numCache>
            </c:numRef>
          </c:val>
        </c:ser>
        <c:gapWidth val="0"/>
        <c:axId val="155245184"/>
        <c:axId val="151531904"/>
      </c:barChart>
      <c:catAx>
        <c:axId val="155245184"/>
        <c:scaling>
          <c:orientation val="minMax"/>
        </c:scaling>
        <c:axPos val="b"/>
        <c:tickLblPos val="nextTo"/>
        <c:txPr>
          <a:bodyPr/>
          <a:lstStyle/>
          <a:p>
            <a:pPr>
              <a:defRPr sz="1400"/>
            </a:pPr>
            <a:endParaRPr lang="ru-RU"/>
          </a:p>
        </c:txPr>
        <c:crossAx val="151531904"/>
        <c:crosses val="autoZero"/>
        <c:auto val="1"/>
        <c:lblAlgn val="ctr"/>
        <c:lblOffset val="100"/>
      </c:catAx>
      <c:valAx>
        <c:axId val="151531904"/>
        <c:scaling>
          <c:orientation val="minMax"/>
          <c:max val="1"/>
        </c:scaling>
        <c:axPos val="l"/>
        <c:majorGridlines>
          <c:spPr>
            <a:ln>
              <a:noFill/>
            </a:ln>
          </c:spPr>
        </c:majorGridlines>
        <c:numFmt formatCode="0.0%" sourceLinked="1"/>
        <c:tickLblPos val="nextTo"/>
        <c:crossAx val="155245184"/>
        <c:crosses val="autoZero"/>
        <c:crossBetween val="between"/>
        <c:majorUnit val="0.2"/>
      </c:valAx>
    </c:plotArea>
    <c:legend>
      <c:legendPos val="r"/>
      <c:layout>
        <c:manualLayout>
          <c:xMode val="edge"/>
          <c:yMode val="edge"/>
          <c:x val="7.6710166473946004E-2"/>
          <c:y val="2.3836123833355465E-2"/>
          <c:w val="0.87822378846000904"/>
          <c:h val="6.1184233060985284E-2"/>
        </c:manualLayout>
      </c:layout>
      <c:overlay val="1"/>
    </c:legend>
    <c:plotVisOnly val="1"/>
    <c:dispBlanksAs val="gap"/>
  </c:chart>
  <c:txPr>
    <a:bodyPr/>
    <a:lstStyle/>
    <a:p>
      <a:pPr>
        <a:defRPr sz="16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142857142857145"/>
          <c:y val="8.1534647718038047E-2"/>
          <c:w val="0.8714285714285761"/>
          <c:h val="0.73381294964028776"/>
        </c:manualLayout>
      </c:layout>
      <c:barChart>
        <c:barDir val="col"/>
        <c:grouping val="clustered"/>
        <c:ser>
          <c:idx val="0"/>
          <c:order val="0"/>
          <c:tx>
            <c:strRef>
              <c:f>Sheet1!$A$2</c:f>
              <c:strCache>
                <c:ptCount val="1"/>
                <c:pt idx="0">
                  <c:v>East</c:v>
                </c:pt>
              </c:strCache>
            </c:strRef>
          </c:tx>
          <c:spPr>
            <a:solidFill>
              <a:schemeClr val="accent1"/>
            </a:solidFill>
            <a:ln w="12680">
              <a:solidFill>
                <a:schemeClr val="bg1"/>
              </a:solidFill>
              <a:prstDash val="solid"/>
            </a:ln>
          </c:spPr>
          <c:dPt>
            <c:idx val="0"/>
            <c:spPr>
              <a:solidFill>
                <a:srgbClr val="548DD4"/>
              </a:solidFill>
              <a:ln w="12680">
                <a:solidFill>
                  <a:schemeClr val="bg1"/>
                </a:solidFill>
                <a:prstDash val="solid"/>
              </a:ln>
            </c:spPr>
          </c:dPt>
          <c:dPt>
            <c:idx val="1"/>
            <c:spPr>
              <a:solidFill>
                <a:srgbClr val="92D050"/>
              </a:solidFill>
              <a:ln w="12680">
                <a:solidFill>
                  <a:schemeClr val="bg1"/>
                </a:solidFill>
                <a:prstDash val="solid"/>
              </a:ln>
            </c:spPr>
          </c:dPt>
          <c:dPt>
            <c:idx val="2"/>
            <c:spPr>
              <a:solidFill>
                <a:srgbClr val="FFFF00"/>
              </a:solidFill>
              <a:ln w="12680">
                <a:solidFill>
                  <a:schemeClr val="bg1"/>
                </a:solidFill>
                <a:prstDash val="solid"/>
              </a:ln>
            </c:spPr>
          </c:dPt>
          <c:cat>
            <c:strRef>
              <c:f>Sheet1!$B$1:$C$1</c:f>
              <c:strCache>
                <c:ptCount val="2"/>
                <c:pt idx="0">
                  <c:v>IM Diphenhydramine</c:v>
                </c:pt>
                <c:pt idx="1">
                  <c:v>PO Diphenhydramine</c:v>
                </c:pt>
              </c:strCache>
            </c:strRef>
          </c:cat>
          <c:val>
            <c:numRef>
              <c:f>Sheet1!$B$2:$C$2</c:f>
              <c:numCache>
                <c:formatCode>General</c:formatCode>
                <c:ptCount val="2"/>
                <c:pt idx="0">
                  <c:v>51.7</c:v>
                </c:pt>
                <c:pt idx="1">
                  <c:v>79.2</c:v>
                </c:pt>
              </c:numCache>
            </c:numRef>
          </c:val>
        </c:ser>
        <c:axId val="150248064"/>
        <c:axId val="150280832"/>
      </c:barChart>
      <c:catAx>
        <c:axId val="150248064"/>
        <c:scaling>
          <c:orientation val="minMax"/>
        </c:scaling>
        <c:axPos val="b"/>
        <c:numFmt formatCode="General" sourceLinked="1"/>
        <c:tickLblPos val="nextTo"/>
        <c:spPr>
          <a:ln w="19016">
            <a:solidFill>
              <a:schemeClr val="tx1"/>
            </a:solidFill>
            <a:prstDash val="solid"/>
          </a:ln>
        </c:spPr>
        <c:txPr>
          <a:bodyPr rot="0" vert="horz"/>
          <a:lstStyle/>
          <a:p>
            <a:pPr>
              <a:defRPr sz="1399" b="1" i="0" u="none" strike="noStrike" baseline="0">
                <a:solidFill>
                  <a:schemeClr val="tx1"/>
                </a:solidFill>
                <a:latin typeface="Arial"/>
                <a:ea typeface="Arial"/>
                <a:cs typeface="Arial"/>
              </a:defRPr>
            </a:pPr>
            <a:endParaRPr lang="ru-RU"/>
          </a:p>
        </c:txPr>
        <c:crossAx val="150280832"/>
        <c:crosses val="autoZero"/>
        <c:auto val="1"/>
        <c:lblAlgn val="ctr"/>
        <c:lblOffset val="100"/>
        <c:tickLblSkip val="1"/>
        <c:tickMarkSkip val="1"/>
      </c:catAx>
      <c:valAx>
        <c:axId val="150280832"/>
        <c:scaling>
          <c:orientation val="minMax"/>
          <c:max val="125"/>
        </c:scaling>
        <c:axPos val="l"/>
        <c:numFmt formatCode="General" sourceLinked="1"/>
        <c:tickLblPos val="nextTo"/>
        <c:spPr>
          <a:ln w="19016">
            <a:solidFill>
              <a:schemeClr val="tx1"/>
            </a:solidFill>
            <a:prstDash val="solid"/>
          </a:ln>
        </c:spPr>
        <c:txPr>
          <a:bodyPr rot="0" vert="horz"/>
          <a:lstStyle/>
          <a:p>
            <a:pPr>
              <a:defRPr sz="1399" b="1" i="0" u="none" strike="noStrike" baseline="0">
                <a:solidFill>
                  <a:schemeClr val="tx1"/>
                </a:solidFill>
                <a:latin typeface="Arial" pitchFamily="34" charset="0"/>
                <a:ea typeface="Arial Black"/>
                <a:cs typeface="Arial" pitchFamily="34" charset="0"/>
              </a:defRPr>
            </a:pPr>
            <a:endParaRPr lang="ru-RU"/>
          </a:p>
        </c:txPr>
        <c:crossAx val="150248064"/>
        <c:crosses val="autoZero"/>
        <c:crossBetween val="between"/>
        <c:majorUnit val="25"/>
      </c:valAx>
      <c:spPr>
        <a:noFill/>
        <a:ln w="25398">
          <a:noFill/>
        </a:ln>
      </c:spPr>
    </c:plotArea>
    <c:plotVisOnly val="1"/>
    <c:dispBlanksAs val="gap"/>
  </c:chart>
  <c:spPr>
    <a:noFill/>
    <a:ln w="9525" cap="flat" cmpd="sng" algn="ctr">
      <a:noFill/>
      <a:prstDash val="solid"/>
      <a:miter lim="800000"/>
      <a:headEnd type="none" w="med" len="med"/>
      <a:tailEnd type="none" w="med" len="med"/>
    </a:ln>
  </c:spPr>
  <c:txPr>
    <a:bodyPr/>
    <a:lstStyle/>
    <a:p>
      <a:pPr>
        <a:defRPr sz="1399" b="1" i="0" u="none" strike="noStrike" baseline="0">
          <a:solidFill>
            <a:schemeClr val="tx1"/>
          </a:solidFill>
          <a:latin typeface="Arial"/>
          <a:ea typeface="Arial"/>
          <a:cs typeface="Arial"/>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24837323905940353"/>
          <c:y val="0.16380314960629921"/>
          <c:w val="0.71421179495420217"/>
          <c:h val="0.65991362443331059"/>
        </c:manualLayout>
      </c:layout>
      <c:barChart>
        <c:barDir val="col"/>
        <c:grouping val="clustered"/>
        <c:ser>
          <c:idx val="0"/>
          <c:order val="0"/>
          <c:tx>
            <c:strRef>
              <c:f>Sheet1!$B$1</c:f>
              <c:strCache>
                <c:ptCount val="1"/>
                <c:pt idx="0">
                  <c:v>Reported Anaphylaxis (n=344)</c:v>
                </c:pt>
              </c:strCache>
            </c:strRef>
          </c:tx>
          <c:spPr>
            <a:solidFill>
              <a:srgbClr val="FF0000"/>
            </a:solidFill>
            <a:ln>
              <a:solidFill>
                <a:schemeClr val="tx1"/>
              </a:solidFill>
            </a:ln>
          </c:spPr>
          <c:dLbls>
            <c:showVal val="1"/>
          </c:dLbls>
          <c:cat>
            <c:strRef>
              <c:f>Sheet1!$A$2</c:f>
              <c:strCache>
                <c:ptCount val="1"/>
                <c:pt idx="0">
                  <c:v>Reaction Reoccurence Within 72 Hours</c:v>
                </c:pt>
              </c:strCache>
            </c:strRef>
          </c:cat>
          <c:val>
            <c:numRef>
              <c:f>Sheet1!$B$2</c:f>
              <c:numCache>
                <c:formatCode>0.00%</c:formatCode>
                <c:ptCount val="1"/>
                <c:pt idx="0">
                  <c:v>4.7000000000000014E-2</c:v>
                </c:pt>
              </c:numCache>
            </c:numRef>
          </c:val>
        </c:ser>
        <c:ser>
          <c:idx val="1"/>
          <c:order val="1"/>
          <c:tx>
            <c:strRef>
              <c:f>Sheet1!$C$1</c:f>
              <c:strCache>
                <c:ptCount val="1"/>
                <c:pt idx="0">
                  <c:v>Confirmed Anaphylaxis (n=261)</c:v>
                </c:pt>
              </c:strCache>
            </c:strRef>
          </c:tx>
          <c:spPr>
            <a:solidFill>
              <a:srgbClr val="FFFF00"/>
            </a:solidFill>
            <a:ln>
              <a:solidFill>
                <a:schemeClr val="tx1"/>
              </a:solidFill>
            </a:ln>
          </c:spPr>
          <c:dLbls>
            <c:dLbl>
              <c:idx val="0"/>
              <c:layout/>
              <c:showVal val="1"/>
            </c:dLbl>
            <c:delete val="1"/>
          </c:dLbls>
          <c:cat>
            <c:strRef>
              <c:f>Sheet1!$A$2</c:f>
              <c:strCache>
                <c:ptCount val="1"/>
                <c:pt idx="0">
                  <c:v>Reaction Reoccurence Within 72 Hours</c:v>
                </c:pt>
              </c:strCache>
            </c:strRef>
          </c:cat>
          <c:val>
            <c:numRef>
              <c:f>Sheet1!$C$2</c:f>
              <c:numCache>
                <c:formatCode>0.00%</c:formatCode>
                <c:ptCount val="1"/>
                <c:pt idx="0">
                  <c:v>4.5999999999999999E-2</c:v>
                </c:pt>
              </c:numCache>
            </c:numRef>
          </c:val>
        </c:ser>
        <c:axId val="177912832"/>
        <c:axId val="177914624"/>
      </c:barChart>
      <c:catAx>
        <c:axId val="177912832"/>
        <c:scaling>
          <c:orientation val="minMax"/>
        </c:scaling>
        <c:axPos val="b"/>
        <c:tickLblPos val="nextTo"/>
        <c:spPr>
          <a:ln w="19050">
            <a:solidFill>
              <a:schemeClr val="bg1"/>
            </a:solidFill>
          </a:ln>
        </c:spPr>
        <c:txPr>
          <a:bodyPr/>
          <a:lstStyle/>
          <a:p>
            <a:pPr>
              <a:defRPr sz="1400" b="1">
                <a:latin typeface="Arial" panose="020B0604020202020204" pitchFamily="34" charset="0"/>
                <a:cs typeface="Arial" panose="020B0604020202020204" pitchFamily="34" charset="0"/>
              </a:defRPr>
            </a:pPr>
            <a:endParaRPr lang="ru-RU"/>
          </a:p>
        </c:txPr>
        <c:crossAx val="177914624"/>
        <c:crosses val="autoZero"/>
        <c:auto val="1"/>
        <c:lblAlgn val="ctr"/>
        <c:lblOffset val="100"/>
      </c:catAx>
      <c:valAx>
        <c:axId val="177914624"/>
        <c:scaling>
          <c:orientation val="minMax"/>
          <c:min val="4.0000000000000022E-2"/>
        </c:scaling>
        <c:axPos val="l"/>
        <c:majorGridlines>
          <c:spPr>
            <a:ln>
              <a:noFill/>
            </a:ln>
          </c:spPr>
        </c:majorGridlines>
        <c:numFmt formatCode="0.00%" sourceLinked="1"/>
        <c:tickLblPos val="nextTo"/>
        <c:spPr>
          <a:ln w="19050">
            <a:solidFill>
              <a:schemeClr val="bg1"/>
            </a:solidFill>
          </a:ln>
        </c:spPr>
        <c:txPr>
          <a:bodyPr/>
          <a:lstStyle/>
          <a:p>
            <a:pPr>
              <a:defRPr sz="1400" b="1">
                <a:latin typeface="Arial" panose="020B0604020202020204" pitchFamily="34" charset="0"/>
                <a:cs typeface="Arial" panose="020B0604020202020204" pitchFamily="34" charset="0"/>
              </a:defRPr>
            </a:pPr>
            <a:endParaRPr lang="ru-RU"/>
          </a:p>
        </c:txPr>
        <c:crossAx val="177912832"/>
        <c:crosses val="autoZero"/>
        <c:crossBetween val="between"/>
      </c:valAx>
    </c:plotArea>
    <c:legend>
      <c:legendPos val="r"/>
      <c:layout>
        <c:manualLayout>
          <c:xMode val="edge"/>
          <c:yMode val="edge"/>
          <c:x val="3.6890835074187202E-2"/>
          <c:y val="1.3803388212837112E-3"/>
          <c:w val="0.94270100166050819"/>
          <c:h val="0.10655759412978154"/>
        </c:manualLayout>
      </c:layout>
      <c:overlay val="1"/>
      <c:txPr>
        <a:bodyPr/>
        <a:lstStyle/>
        <a:p>
          <a:pPr>
            <a:defRPr sz="1400">
              <a:latin typeface="Arial" panose="020B0604020202020204" pitchFamily="34" charset="0"/>
              <a:cs typeface="Arial" panose="020B0604020202020204" pitchFamily="34" charset="0"/>
            </a:defRPr>
          </a:pPr>
          <a:endParaRPr lang="ru-RU"/>
        </a:p>
      </c:txPr>
    </c:legend>
    <c:plotVisOnly val="1"/>
    <c:dispBlanksAs val="gap"/>
  </c:chart>
  <c:txPr>
    <a:bodyPr/>
    <a:lstStyle/>
    <a:p>
      <a:pPr>
        <a:defRPr sz="16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en-US" dirty="0" smtClean="0"/>
              <a:t>What do you plan to do in the event</a:t>
            </a:r>
            <a:r>
              <a:rPr lang="en-US" baseline="0" dirty="0" smtClean="0"/>
              <a:t> of a future</a:t>
            </a:r>
          </a:p>
          <a:p>
            <a:pPr>
              <a:defRPr/>
            </a:pPr>
            <a:r>
              <a:rPr lang="en-US" baseline="0" dirty="0" smtClean="0"/>
              <a:t>anaphylaxis attack? </a:t>
            </a:r>
            <a:br>
              <a:rPr lang="en-US" baseline="0" dirty="0" smtClean="0"/>
            </a:br>
            <a:r>
              <a:rPr lang="en-US" baseline="0" dirty="0" smtClean="0"/>
              <a:t>(n=261 patients with previous a</a:t>
            </a:r>
            <a:r>
              <a:rPr lang="en-US" dirty="0" smtClean="0"/>
              <a:t>naphylaxis)</a:t>
            </a:r>
            <a:endParaRPr lang="en-US" dirty="0"/>
          </a:p>
        </c:rich>
      </c:tx>
      <c:layout/>
    </c:title>
    <c:plotArea>
      <c:layout/>
      <c:barChart>
        <c:barDir val="col"/>
        <c:grouping val="clustered"/>
        <c:ser>
          <c:idx val="0"/>
          <c:order val="0"/>
          <c:tx>
            <c:strRef>
              <c:f>Sheet1!$B$1</c:f>
              <c:strCache>
                <c:ptCount val="1"/>
                <c:pt idx="0">
                  <c:v>Confirmed Anaphylaxis (n=261)</c:v>
                </c:pt>
              </c:strCache>
            </c:strRef>
          </c:tx>
          <c:spPr>
            <a:solidFill>
              <a:srgbClr val="FF0000"/>
            </a:solidFill>
            <a:ln>
              <a:solidFill>
                <a:schemeClr val="bg1"/>
              </a:solidFill>
            </a:ln>
          </c:spPr>
          <c:dLbls>
            <c:showVal val="1"/>
          </c:dLbls>
          <c:cat>
            <c:strRef>
              <c:f>Sheet1!$A$2:$A$7</c:f>
              <c:strCache>
                <c:ptCount val="6"/>
                <c:pt idx="0">
                  <c:v>Use an Antihistamine</c:v>
                </c:pt>
                <c:pt idx="1">
                  <c:v>Call 911/Ambulance</c:v>
                </c:pt>
                <c:pt idx="2">
                  <c:v>Lay Down</c:v>
                </c:pt>
                <c:pt idx="3">
                  <c:v>Use Epinephrine Autoinjector</c:v>
                </c:pt>
                <c:pt idx="4">
                  <c:v>Seek Immediate Medical Attention</c:v>
                </c:pt>
                <c:pt idx="5">
                  <c:v>Go to Doctor's Office</c:v>
                </c:pt>
              </c:strCache>
            </c:strRef>
          </c:cat>
          <c:val>
            <c:numRef>
              <c:f>Sheet1!$B$2:$B$7</c:f>
              <c:numCache>
                <c:formatCode>0%</c:formatCode>
                <c:ptCount val="6"/>
                <c:pt idx="0">
                  <c:v>0.37000000000000038</c:v>
                </c:pt>
                <c:pt idx="1">
                  <c:v>0.46</c:v>
                </c:pt>
                <c:pt idx="2">
                  <c:v>0.14000000000000001</c:v>
                </c:pt>
                <c:pt idx="3">
                  <c:v>0.34</c:v>
                </c:pt>
                <c:pt idx="4">
                  <c:v>0.13</c:v>
                </c:pt>
                <c:pt idx="5">
                  <c:v>0.1</c:v>
                </c:pt>
              </c:numCache>
            </c:numRef>
          </c:val>
        </c:ser>
        <c:axId val="184778752"/>
        <c:axId val="184780288"/>
      </c:barChart>
      <c:catAx>
        <c:axId val="184778752"/>
        <c:scaling>
          <c:orientation val="minMax"/>
        </c:scaling>
        <c:axPos val="b"/>
        <c:tickLblPos val="nextTo"/>
        <c:crossAx val="184780288"/>
        <c:crosses val="autoZero"/>
        <c:auto val="1"/>
        <c:lblAlgn val="ctr"/>
        <c:lblOffset val="100"/>
      </c:catAx>
      <c:valAx>
        <c:axId val="184780288"/>
        <c:scaling>
          <c:orientation val="minMax"/>
        </c:scaling>
        <c:axPos val="l"/>
        <c:majorGridlines>
          <c:spPr>
            <a:ln>
              <a:noFill/>
            </a:ln>
          </c:spPr>
        </c:majorGridlines>
        <c:numFmt formatCode="0%" sourceLinked="1"/>
        <c:tickLblPos val="nextTo"/>
        <c:crossAx val="184778752"/>
        <c:crosses val="autoZero"/>
        <c:crossBetween val="between"/>
      </c:valAx>
      <c:spPr>
        <a:ln>
          <a:noFill/>
        </a:ln>
      </c:spPr>
    </c:plotArea>
    <c:plotVisOnly val="1"/>
    <c:dispBlanksAs val="gap"/>
  </c:chart>
  <c:txPr>
    <a:bodyPr/>
    <a:lstStyle/>
    <a:p>
      <a:pPr>
        <a:defRPr sz="1400"/>
      </a:pPr>
      <a:endParaRPr lang="ru-RU"/>
    </a:p>
  </c:txPr>
  <c:externalData r:id="rId1"/>
</c:chartSpace>
</file>

<file path=ppt/drawings/drawing1.xml><?xml version="1.0" encoding="utf-8"?>
<c:userShapes xmlns:c="http://schemas.openxmlformats.org/drawingml/2006/chart">
  <cdr:relSizeAnchor xmlns:cdr="http://schemas.openxmlformats.org/drawingml/2006/chartDrawing">
    <cdr:from>
      <cdr:x>0.10998</cdr:x>
      <cdr:y>0.80697</cdr:y>
    </cdr:from>
    <cdr:to>
      <cdr:x>0.21489</cdr:x>
      <cdr:y>1</cdr:y>
    </cdr:to>
    <cdr:sp macro="" textlink="">
      <cdr:nvSpPr>
        <cdr:cNvPr id="2" name="TextBox 1"/>
        <cdr:cNvSpPr txBox="1"/>
      </cdr:nvSpPr>
      <cdr:spPr>
        <a:xfrm xmlns:a="http://schemas.openxmlformats.org/drawingml/2006/main">
          <a:off x="958645" y="411398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latin typeface="Arial" panose="020B0604020202020204" pitchFamily="34" charset="0"/>
          </a:endParaRPr>
        </a:p>
      </cdr:txBody>
    </cdr:sp>
  </cdr:relSizeAnchor>
  <cdr:relSizeAnchor xmlns:cdr="http://schemas.openxmlformats.org/drawingml/2006/chartDrawing">
    <cdr:from>
      <cdr:x>0.01184</cdr:x>
      <cdr:y>0.01539</cdr:y>
    </cdr:from>
    <cdr:to>
      <cdr:x>0.99662</cdr:x>
      <cdr:y>0.11191</cdr:y>
    </cdr:to>
    <cdr:sp macro="" textlink="">
      <cdr:nvSpPr>
        <cdr:cNvPr id="3" name="TextBox 2"/>
        <cdr:cNvSpPr txBox="1"/>
      </cdr:nvSpPr>
      <cdr:spPr>
        <a:xfrm xmlns:a="http://schemas.openxmlformats.org/drawingml/2006/main">
          <a:off x="103238" y="72923"/>
          <a:ext cx="8583562"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chemeClr val="tx1"/>
              </a:solidFill>
              <a:latin typeface="Arial" panose="020B0604020202020204" pitchFamily="34" charset="0"/>
              <a:cs typeface="Arial" panose="020B0604020202020204" pitchFamily="34" charset="0"/>
            </a:rPr>
            <a:t>US National Survey Data: Patient Reported Reaction Trigger (%)</a:t>
          </a:r>
          <a:endParaRPr lang="en-US" sz="1600" b="1" dirty="0">
            <a:solidFill>
              <a:schemeClr val="tx1"/>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1B744256-7B81-49A4-9550-7C9AC80D4BF8}" type="datetimeFigureOut">
              <a:rPr lang="en-US" smtClean="0">
                <a:latin typeface="Arial" panose="020B0604020202020204" pitchFamily="34" charset="0"/>
              </a:rPr>
              <a:pPr/>
              <a:t>10/23/2018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DA96C4BC-B7C0-4C98-8145-C50FA517359D}"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 xmlns:p14="http://schemas.microsoft.com/office/powerpoint/2010/main" val="1867772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atin typeface="Arial" panose="020B0604020202020204" pitchFamily="34" charset="0"/>
              </a:defRPr>
            </a:lvl1pPr>
          </a:lstStyle>
          <a:p>
            <a:fld id="{69CF6E41-0B89-4B84-BAB0-52370B423376}" type="datetimeFigureOut">
              <a:rPr lang="en-US" smtClean="0"/>
              <a:pPr/>
              <a:t>10/23/2018</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atin typeface="Arial" panose="020B0604020202020204" pitchFamily="34" charset="0"/>
              </a:defRPr>
            </a:lvl1pPr>
          </a:lstStyle>
          <a:p>
            <a:fld id="{FE57F8B8-425B-4419-876D-102AD37FB0BE}" type="slidenum">
              <a:rPr lang="en-US" smtClean="0"/>
              <a:pPr/>
              <a:t>‹#›</a:t>
            </a:fld>
            <a:endParaRPr lang="en-US" dirty="0"/>
          </a:p>
        </p:txBody>
      </p:sp>
    </p:spTree>
    <p:extLst>
      <p:ext uri="{BB962C8B-B14F-4D97-AF65-F5344CB8AC3E}">
        <p14:creationId xmlns="" xmlns:p14="http://schemas.microsoft.com/office/powerpoint/2010/main" val="175760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a:spLocks noGrp="1" noChangeArrowheads="1"/>
          </p:cNvSpPr>
          <p:nvPr>
            <p:ph type="sldNum" sz="quarter" idx="5"/>
          </p:nvPr>
        </p:nvSpPr>
        <p:spPr>
          <a:noFill/>
        </p:spPr>
        <p:txBody>
          <a:bodyPr/>
          <a:lstStyle/>
          <a:p>
            <a:pPr defTabSz="905090"/>
            <a:fld id="{20B883D6-59C7-4B4B-9214-7920298AD22E}" type="slidenum">
              <a:rPr lang="en-US" smtClean="0"/>
              <a:pPr defTabSz="905090"/>
              <a:t>1</a:t>
            </a:fld>
            <a:endParaRPr lang="en-US" dirty="0" smtClean="0"/>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2338"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2338" eaLnBrk="0" hangingPunct="0">
              <a:spcBef>
                <a:spcPct val="30000"/>
              </a:spcBef>
              <a:defRPr sz="1200">
                <a:solidFill>
                  <a:schemeClr val="tx1"/>
                </a:solidFill>
                <a:latin typeface="Arial" charset="0"/>
                <a:ea typeface="Arial" charset="0"/>
                <a:cs typeface="Arial" charset="0"/>
              </a:defRPr>
            </a:lvl2pPr>
            <a:lvl3pPr marL="1143000" indent="-228600" algn="l" defTabSz="922338" eaLnBrk="0" hangingPunct="0">
              <a:spcBef>
                <a:spcPct val="30000"/>
              </a:spcBef>
              <a:defRPr sz="1200">
                <a:solidFill>
                  <a:schemeClr val="tx1"/>
                </a:solidFill>
                <a:latin typeface="Arial" charset="0"/>
                <a:ea typeface="Arial" charset="0"/>
                <a:cs typeface="Arial" charset="0"/>
              </a:defRPr>
            </a:lvl3pPr>
            <a:lvl4pPr marL="1600200" indent="-228600" algn="l" defTabSz="922338" eaLnBrk="0" hangingPunct="0">
              <a:spcBef>
                <a:spcPct val="30000"/>
              </a:spcBef>
              <a:defRPr sz="1200">
                <a:solidFill>
                  <a:schemeClr val="tx1"/>
                </a:solidFill>
                <a:latin typeface="Arial" charset="0"/>
                <a:ea typeface="Arial" charset="0"/>
                <a:cs typeface="Arial" charset="0"/>
              </a:defRPr>
            </a:lvl4pPr>
            <a:lvl5pPr marL="2057400" indent="-228600" algn="l" defTabSz="922338" eaLnBrk="0" hangingPunct="0">
              <a:spcBef>
                <a:spcPct val="30000"/>
              </a:spcBef>
              <a:defRPr sz="1200">
                <a:solidFill>
                  <a:schemeClr val="tx1"/>
                </a:solidFill>
                <a:latin typeface="Arial" charset="0"/>
                <a:ea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105FE10-548D-4AB5-B8EA-EDDE72533157}" type="slidenum">
              <a:rPr lang="en-US" altLang="en-US" smtClean="0">
                <a:solidFill>
                  <a:prstClr val="black"/>
                </a:solidFill>
              </a:rPr>
              <a:pPr algn="r" eaLnBrk="1" hangingPunct="1">
                <a:spcBef>
                  <a:spcPct val="0"/>
                </a:spcBef>
              </a:pPr>
              <a:t>21</a:t>
            </a:fld>
            <a:endParaRPr lang="en-US" altLang="en-US" smtClean="0">
              <a:solidFill>
                <a:prstClr val="black"/>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9FB55DE2-8EA8-4443-AFBD-09DB228FB7B7}" type="slidenum">
              <a:rPr lang="en-US" altLang="en-US" smtClean="0">
                <a:solidFill>
                  <a:prstClr val="black"/>
                </a:solidFill>
              </a:rPr>
              <a:pPr algn="r" eaLnBrk="1" hangingPunct="1">
                <a:spcBef>
                  <a:spcPct val="0"/>
                </a:spcBef>
              </a:pPr>
              <a:t>22</a:t>
            </a:fld>
            <a:endParaRPr lang="en-US" altLang="en-US" smtClean="0">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2338"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2338" eaLnBrk="0" hangingPunct="0">
              <a:spcBef>
                <a:spcPct val="30000"/>
              </a:spcBef>
              <a:defRPr sz="1200">
                <a:solidFill>
                  <a:schemeClr val="tx1"/>
                </a:solidFill>
                <a:latin typeface="Arial" charset="0"/>
                <a:ea typeface="Arial" charset="0"/>
                <a:cs typeface="Arial" charset="0"/>
              </a:defRPr>
            </a:lvl2pPr>
            <a:lvl3pPr marL="1143000" indent="-228600" algn="l" defTabSz="922338" eaLnBrk="0" hangingPunct="0">
              <a:spcBef>
                <a:spcPct val="30000"/>
              </a:spcBef>
              <a:defRPr sz="1200">
                <a:solidFill>
                  <a:schemeClr val="tx1"/>
                </a:solidFill>
                <a:latin typeface="Arial" charset="0"/>
                <a:ea typeface="Arial" charset="0"/>
                <a:cs typeface="Arial" charset="0"/>
              </a:defRPr>
            </a:lvl3pPr>
            <a:lvl4pPr marL="1600200" indent="-228600" algn="l" defTabSz="922338" eaLnBrk="0" hangingPunct="0">
              <a:spcBef>
                <a:spcPct val="30000"/>
              </a:spcBef>
              <a:defRPr sz="1200">
                <a:solidFill>
                  <a:schemeClr val="tx1"/>
                </a:solidFill>
                <a:latin typeface="Arial" charset="0"/>
                <a:ea typeface="Arial" charset="0"/>
                <a:cs typeface="Arial" charset="0"/>
              </a:defRPr>
            </a:lvl4pPr>
            <a:lvl5pPr marL="2057400" indent="-228600" algn="l" defTabSz="922338" eaLnBrk="0" hangingPunct="0">
              <a:spcBef>
                <a:spcPct val="30000"/>
              </a:spcBef>
              <a:defRPr sz="1200">
                <a:solidFill>
                  <a:schemeClr val="tx1"/>
                </a:solidFill>
                <a:latin typeface="Arial" charset="0"/>
                <a:ea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105FE10-548D-4AB5-B8EA-EDDE72533157}" type="slidenum">
              <a:rPr lang="en-US" altLang="en-US" smtClean="0">
                <a:solidFill>
                  <a:prstClr val="black"/>
                </a:solidFill>
              </a:rPr>
              <a:pPr algn="r" eaLnBrk="1" hangingPunct="1">
                <a:spcBef>
                  <a:spcPct val="0"/>
                </a:spcBef>
              </a:pPr>
              <a:t>24</a:t>
            </a:fld>
            <a:endParaRPr lang="en-US" altLang="en-US" smtClean="0">
              <a:solidFill>
                <a:prstClr val="black"/>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A71611E2-4CE6-4244-8DAF-7BEB45E917FA}" type="slidenum">
              <a:rPr lang="en-US" altLang="en-US" smtClean="0"/>
              <a:pPr algn="r" eaLnBrk="1" hangingPunct="1">
                <a:spcBef>
                  <a:spcPct val="0"/>
                </a:spcBef>
              </a:pPr>
              <a:t>27</a:t>
            </a:fld>
            <a:endParaRPr lang="en-US" altLang="en-US" smtClean="0"/>
          </a:p>
        </p:txBody>
      </p:sp>
      <p:sp>
        <p:nvSpPr>
          <p:cNvPr id="141315"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F5769DF5-0127-408E-AEE0-FF1973336FCE}" type="slidenum">
              <a:rPr lang="en-US" altLang="en-US"/>
              <a:pPr algn="r" eaLnBrk="1" hangingPunct="1">
                <a:spcBef>
                  <a:spcPct val="0"/>
                </a:spcBef>
              </a:pPr>
              <a:t>27</a:t>
            </a:fld>
            <a:endParaRPr lang="en-US" altLang="en-US"/>
          </a:p>
        </p:txBody>
      </p:sp>
      <p:sp>
        <p:nvSpPr>
          <p:cNvPr id="141316"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3D8AE378-99A3-4C73-B41F-76264DDB80AB}" type="slidenum">
              <a:rPr lang="en-US" altLang="en-US"/>
              <a:pPr algn="r" eaLnBrk="1" hangingPunct="1">
                <a:spcBef>
                  <a:spcPct val="0"/>
                </a:spcBef>
              </a:pPr>
              <a:t>27</a:t>
            </a:fld>
            <a:endParaRPr lang="en-US" altLang="en-US"/>
          </a:p>
        </p:txBody>
      </p:sp>
      <p:sp>
        <p:nvSpPr>
          <p:cNvPr id="141317"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buClr>
                <a:srgbClr val="1F497D"/>
              </a:buClr>
            </a:pPr>
            <a:fld id="{8EA935AD-DCB9-42E4-8B5B-A569ABBE34ED}" type="slidenum">
              <a:rPr lang="en-US" altLang="en-US">
                <a:solidFill>
                  <a:srgbClr val="000000"/>
                </a:solidFill>
                <a:latin typeface="Calibri" pitchFamily="34" charset="0"/>
              </a:rPr>
              <a:pPr algn="r" eaLnBrk="1" hangingPunct="1">
                <a:spcBef>
                  <a:spcPct val="0"/>
                </a:spcBef>
                <a:buClr>
                  <a:srgbClr val="1F497D"/>
                </a:buClr>
              </a:pPr>
              <a:t>27</a:t>
            </a:fld>
            <a:endParaRPr lang="en-US" altLang="en-US">
              <a:solidFill>
                <a:srgbClr val="000000"/>
              </a:solidFill>
              <a:latin typeface="Calibri" pitchFamily="34" charset="0"/>
            </a:endParaRPr>
          </a:p>
        </p:txBody>
      </p:sp>
      <p:sp>
        <p:nvSpPr>
          <p:cNvPr id="141318" name="Rectangle 2"/>
          <p:cNvSpPr>
            <a:spLocks noGrp="1" noRot="1" noChangeAspect="1" noChangeArrowheads="1" noTextEdit="1"/>
          </p:cNvSpPr>
          <p:nvPr>
            <p:ph type="sldImg"/>
          </p:nvPr>
        </p:nvSpPr>
        <p:spPr>
          <a:xfrm>
            <a:off x="1101725" y="698500"/>
            <a:ext cx="4656138" cy="3492500"/>
          </a:xfrm>
          <a:ln/>
        </p:spPr>
      </p:sp>
      <p:sp>
        <p:nvSpPr>
          <p:cNvPr id="1413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lstStyle/>
          <a:p>
            <a:pPr eaLnBrk="1" hangingPunct="1">
              <a:buFontTx/>
              <a:buChar char="•"/>
            </a:pPr>
            <a:r>
              <a:rPr lang="en-US" altLang="en-US" smtClean="0">
                <a:sym typeface="Symbol" pitchFamily="18" charset="2"/>
              </a:rPr>
              <a:t>The course of an anaphylaxis episode and the window of opportunity for successful epinephrine treatment cannot be predicted with certainty and may differ from one person to another, and from one episode to another in the same person.</a:t>
            </a:r>
          </a:p>
          <a:p>
            <a:pPr eaLnBrk="1" hangingPunct="1">
              <a:buFontTx/>
              <a:buChar char="•"/>
            </a:pPr>
            <a:r>
              <a:rPr lang="en-US" altLang="en-US" smtClean="0">
                <a:solidFill>
                  <a:srgbClr val="FFFFFF"/>
                </a:solidFill>
                <a:sym typeface="Symbol" pitchFamily="18" charset="2"/>
              </a:rPr>
              <a:t>Individuals in the Food Allergy and Anaphylaxis Network</a:t>
            </a:r>
            <a:r>
              <a:rPr lang="ja-JP" altLang="en-US" smtClean="0">
                <a:solidFill>
                  <a:srgbClr val="FFFFFF"/>
                </a:solidFill>
                <a:sym typeface="Symbol" pitchFamily="18" charset="2"/>
              </a:rPr>
              <a:t>’</a:t>
            </a:r>
            <a:r>
              <a:rPr lang="en-US" altLang="ja-JP" smtClean="0">
                <a:solidFill>
                  <a:srgbClr val="FFFFFF"/>
                </a:solidFill>
                <a:sym typeface="Symbol" pitchFamily="18" charset="2"/>
              </a:rPr>
              <a:t>s voluntary registry, or caregivers of children in the registry, answered a structured questionnaire about allergic reactions to peanut and tree nut.</a:t>
            </a:r>
          </a:p>
          <a:p>
            <a:pPr eaLnBrk="1" hangingPunct="1">
              <a:buFontTx/>
              <a:buChar char="•"/>
            </a:pPr>
            <a:r>
              <a:rPr lang="en-US" altLang="en-US" smtClean="0">
                <a:sym typeface="Symbol" pitchFamily="18" charset="2"/>
              </a:rPr>
              <a:t>Registrants were primarily children (89% of registrants were younger than 18 years of age; the median age was 5 years)</a:t>
            </a:r>
            <a:r>
              <a:rPr lang="en-US" altLang="en-US" smtClean="0">
                <a:solidFill>
                  <a:srgbClr val="FFFFFF"/>
                </a:solidFill>
                <a:sym typeface="Symbol" pitchFamily="18" charset="2"/>
              </a:rPr>
              <a:t>.</a:t>
            </a:r>
          </a:p>
          <a:p>
            <a:pPr eaLnBrk="1" hangingPunct="1">
              <a:spcBef>
                <a:spcPct val="0"/>
              </a:spcBef>
              <a:buFontTx/>
              <a:buChar char="•"/>
            </a:pPr>
            <a:r>
              <a:rPr lang="en-US" altLang="en-US" smtClean="0">
                <a:solidFill>
                  <a:srgbClr val="FFFFFF"/>
                </a:solidFill>
                <a:sym typeface="Symbol" pitchFamily="18" charset="2"/>
              </a:rPr>
              <a:t>In comparison with the initial reactions, a higher proportion of subsequent reactions were severe and were treated with epinephrine (first reaction vs third reaction).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C08490-C8F6-49C9-B751-EFB88B3989F6}" type="slidenum">
              <a:rPr lang="en-US" smtClean="0"/>
              <a:pPr>
                <a:defRPr/>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2338"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2338" eaLnBrk="0" hangingPunct="0">
              <a:spcBef>
                <a:spcPct val="30000"/>
              </a:spcBef>
              <a:defRPr sz="1200">
                <a:solidFill>
                  <a:schemeClr val="tx1"/>
                </a:solidFill>
                <a:latin typeface="Arial" charset="0"/>
                <a:ea typeface="Arial" charset="0"/>
                <a:cs typeface="Arial" charset="0"/>
              </a:defRPr>
            </a:lvl2pPr>
            <a:lvl3pPr marL="1143000" indent="-228600" algn="l" defTabSz="922338" eaLnBrk="0" hangingPunct="0">
              <a:spcBef>
                <a:spcPct val="30000"/>
              </a:spcBef>
              <a:defRPr sz="1200">
                <a:solidFill>
                  <a:schemeClr val="tx1"/>
                </a:solidFill>
                <a:latin typeface="Arial" charset="0"/>
                <a:ea typeface="Arial" charset="0"/>
                <a:cs typeface="Arial" charset="0"/>
              </a:defRPr>
            </a:lvl3pPr>
            <a:lvl4pPr marL="1600200" indent="-228600" algn="l" defTabSz="922338" eaLnBrk="0" hangingPunct="0">
              <a:spcBef>
                <a:spcPct val="30000"/>
              </a:spcBef>
              <a:defRPr sz="1200">
                <a:solidFill>
                  <a:schemeClr val="tx1"/>
                </a:solidFill>
                <a:latin typeface="Arial" charset="0"/>
                <a:ea typeface="Arial" charset="0"/>
                <a:cs typeface="Arial" charset="0"/>
              </a:defRPr>
            </a:lvl4pPr>
            <a:lvl5pPr marL="2057400" indent="-228600" algn="l" defTabSz="922338" eaLnBrk="0" hangingPunct="0">
              <a:spcBef>
                <a:spcPct val="30000"/>
              </a:spcBef>
              <a:defRPr sz="1200">
                <a:solidFill>
                  <a:schemeClr val="tx1"/>
                </a:solidFill>
                <a:latin typeface="Arial" charset="0"/>
                <a:ea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105FE10-548D-4AB5-B8EA-EDDE72533157}" type="slidenum">
              <a:rPr lang="en-US" altLang="en-US" smtClean="0"/>
              <a:pPr algn="r" eaLnBrk="1" hangingPunct="1">
                <a:spcBef>
                  <a:spcPct val="0"/>
                </a:spcBef>
              </a:pPr>
              <a:t>30</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E2973529-D8B3-4A47-9D58-3FF098DEDC45}" type="slidenum">
              <a:rPr lang="en-US" altLang="en-US" smtClean="0"/>
              <a:pPr algn="r" eaLnBrk="1" hangingPunct="1">
                <a:spcBef>
                  <a:spcPct val="0"/>
                </a:spcBef>
              </a:pPr>
              <a:t>31</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36625"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36625" eaLnBrk="0" hangingPunct="0">
              <a:spcBef>
                <a:spcPct val="30000"/>
              </a:spcBef>
              <a:defRPr sz="1200">
                <a:solidFill>
                  <a:schemeClr val="tx1"/>
                </a:solidFill>
                <a:latin typeface="Arial" charset="0"/>
                <a:ea typeface="Arial" charset="0"/>
                <a:cs typeface="Arial" charset="0"/>
              </a:defRPr>
            </a:lvl2pPr>
            <a:lvl3pPr marL="1143000" indent="-228600" algn="l" defTabSz="936625" eaLnBrk="0" hangingPunct="0">
              <a:spcBef>
                <a:spcPct val="30000"/>
              </a:spcBef>
              <a:defRPr sz="1200">
                <a:solidFill>
                  <a:schemeClr val="tx1"/>
                </a:solidFill>
                <a:latin typeface="Arial" charset="0"/>
                <a:ea typeface="Arial" charset="0"/>
                <a:cs typeface="Arial" charset="0"/>
              </a:defRPr>
            </a:lvl3pPr>
            <a:lvl4pPr marL="1600200" indent="-228600" algn="l" defTabSz="936625" eaLnBrk="0" hangingPunct="0">
              <a:spcBef>
                <a:spcPct val="30000"/>
              </a:spcBef>
              <a:defRPr sz="1200">
                <a:solidFill>
                  <a:schemeClr val="tx1"/>
                </a:solidFill>
                <a:latin typeface="Arial" charset="0"/>
                <a:ea typeface="Arial" charset="0"/>
                <a:cs typeface="Arial" charset="0"/>
              </a:defRPr>
            </a:lvl4pPr>
            <a:lvl5pPr marL="2057400" indent="-228600" algn="l" defTabSz="936625" eaLnBrk="0" hangingPunct="0">
              <a:spcBef>
                <a:spcPct val="30000"/>
              </a:spcBef>
              <a:defRPr sz="1200">
                <a:solidFill>
                  <a:schemeClr val="tx1"/>
                </a:solidFill>
                <a:latin typeface="Arial" charset="0"/>
                <a:ea typeface="Arial" charset="0"/>
                <a:cs typeface="Arial" charset="0"/>
              </a:defRPr>
            </a:lvl5pPr>
            <a:lvl6pPr marL="25146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B2D760A9-46E8-459F-A559-3CCEA9F9C544}" type="slidenum">
              <a:rPr lang="en-US" altLang="en-US" smtClean="0">
                <a:solidFill>
                  <a:srgbClr val="000000"/>
                </a:solidFill>
              </a:rPr>
              <a:pPr algn="r" eaLnBrk="1" hangingPunct="1">
                <a:spcBef>
                  <a:spcPct val="0"/>
                </a:spcBef>
              </a:pPr>
              <a:t>32</a:t>
            </a:fld>
            <a:endParaRPr lang="en-US" altLang="en-US" smtClean="0">
              <a:solidFill>
                <a:srgbClr val="000000"/>
              </a:solidFill>
            </a:endParaRPr>
          </a:p>
        </p:txBody>
      </p:sp>
      <p:sp>
        <p:nvSpPr>
          <p:cNvPr id="143363" name="Slide Image Placeholder 1"/>
          <p:cNvSpPr>
            <a:spLocks noGrp="1" noRot="1" noChangeAspect="1" noTextEdit="1"/>
          </p:cNvSpPr>
          <p:nvPr>
            <p:ph type="sldImg"/>
          </p:nvPr>
        </p:nvSpPr>
        <p:spPr>
          <a:ln/>
        </p:spPr>
      </p:sp>
      <p:sp>
        <p:nvSpPr>
          <p:cNvPr id="14336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t>Important point:</a:t>
            </a:r>
          </a:p>
          <a:p>
            <a:pPr eaLnBrk="1" hangingPunct="1">
              <a:buFontTx/>
              <a:buChar char="•"/>
            </a:pPr>
            <a:r>
              <a:rPr lang="en-US" altLang="en-US" smtClean="0"/>
              <a:t>Please discuss proper dilution and dosing for anaphylaxis vs resuscitation dosing for AMI.</a:t>
            </a:r>
          </a:p>
        </p:txBody>
      </p:sp>
      <p:sp>
        <p:nvSpPr>
          <p:cNvPr id="143365" name="Slide Number Placeholder 3"/>
          <p:cNvSpPr txBox="1">
            <a:spLocks noGrp="1"/>
          </p:cNvSpPr>
          <p:nvPr/>
        </p:nvSpPr>
        <p:spPr bwMode="auto">
          <a:xfrm>
            <a:off x="3886202" y="8846261"/>
            <a:ext cx="2970213"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11" tIns="46806" rIns="93611" bIns="46806"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3A37FC1-BBED-4AFB-9978-AB80D0BD431F}" type="slidenum">
              <a:rPr lang="en-US" altLang="en-US">
                <a:solidFill>
                  <a:srgbClr val="000000"/>
                </a:solidFill>
              </a:rPr>
              <a:pPr algn="r" eaLnBrk="1" hangingPunct="1">
                <a:spcBef>
                  <a:spcPct val="0"/>
                </a:spcBef>
              </a:pPr>
              <a:t>32</a:t>
            </a:fld>
            <a:endParaRPr lang="en-US"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31863" eaLnBrk="0" hangingPunct="0">
              <a:spcBef>
                <a:spcPct val="30000"/>
              </a:spcBef>
              <a:defRPr sz="1200">
                <a:solidFill>
                  <a:schemeClr val="tx1"/>
                </a:solidFill>
                <a:latin typeface="Arial" charset="0"/>
                <a:ea typeface="Arial" charset="0"/>
                <a:cs typeface="Arial" charset="0"/>
              </a:defRPr>
            </a:lvl2pPr>
            <a:lvl3pPr marL="1143000" indent="-228600" algn="l" defTabSz="931863" eaLnBrk="0" hangingPunct="0">
              <a:spcBef>
                <a:spcPct val="30000"/>
              </a:spcBef>
              <a:defRPr sz="1200">
                <a:solidFill>
                  <a:schemeClr val="tx1"/>
                </a:solidFill>
                <a:latin typeface="Arial" charset="0"/>
                <a:ea typeface="Arial" charset="0"/>
                <a:cs typeface="Arial" charset="0"/>
              </a:defRPr>
            </a:lvl3pPr>
            <a:lvl4pPr marL="1600200" indent="-228600" algn="l" defTabSz="931863" eaLnBrk="0" hangingPunct="0">
              <a:spcBef>
                <a:spcPct val="30000"/>
              </a:spcBef>
              <a:defRPr sz="1200">
                <a:solidFill>
                  <a:schemeClr val="tx1"/>
                </a:solidFill>
                <a:latin typeface="Arial" charset="0"/>
                <a:ea typeface="Arial" charset="0"/>
                <a:cs typeface="Arial" charset="0"/>
              </a:defRPr>
            </a:lvl4pPr>
            <a:lvl5pPr marL="2057400" indent="-228600" algn="l" defTabSz="931863" eaLnBrk="0" hangingPunct="0">
              <a:spcBef>
                <a:spcPct val="30000"/>
              </a:spcBef>
              <a:defRPr sz="1200">
                <a:solidFill>
                  <a:schemeClr val="tx1"/>
                </a:solidFill>
                <a:latin typeface="Arial" charset="0"/>
                <a:ea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F11AC1B0-2A7E-4FAC-B842-41BB7E179708}" type="slidenum">
              <a:rPr lang="en-US" altLang="en-US" smtClean="0"/>
              <a:pPr algn="r" eaLnBrk="1" hangingPunct="1">
                <a:spcBef>
                  <a:spcPct val="0"/>
                </a:spcBef>
              </a:pPr>
              <a:t>33</a:t>
            </a:fld>
            <a:endParaRPr lang="en-US" alt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36625"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36625" eaLnBrk="0" hangingPunct="0">
              <a:spcBef>
                <a:spcPct val="30000"/>
              </a:spcBef>
              <a:defRPr sz="1200">
                <a:solidFill>
                  <a:schemeClr val="tx1"/>
                </a:solidFill>
                <a:latin typeface="Arial" charset="0"/>
                <a:ea typeface="Arial" charset="0"/>
                <a:cs typeface="Arial" charset="0"/>
              </a:defRPr>
            </a:lvl2pPr>
            <a:lvl3pPr marL="1143000" indent="-228600" algn="l" defTabSz="936625" eaLnBrk="0" hangingPunct="0">
              <a:spcBef>
                <a:spcPct val="30000"/>
              </a:spcBef>
              <a:defRPr sz="1200">
                <a:solidFill>
                  <a:schemeClr val="tx1"/>
                </a:solidFill>
                <a:latin typeface="Arial" charset="0"/>
                <a:ea typeface="Arial" charset="0"/>
                <a:cs typeface="Arial" charset="0"/>
              </a:defRPr>
            </a:lvl3pPr>
            <a:lvl4pPr marL="1600200" indent="-228600" algn="l" defTabSz="936625" eaLnBrk="0" hangingPunct="0">
              <a:spcBef>
                <a:spcPct val="30000"/>
              </a:spcBef>
              <a:defRPr sz="1200">
                <a:solidFill>
                  <a:schemeClr val="tx1"/>
                </a:solidFill>
                <a:latin typeface="Arial" charset="0"/>
                <a:ea typeface="Arial" charset="0"/>
                <a:cs typeface="Arial" charset="0"/>
              </a:defRPr>
            </a:lvl4pPr>
            <a:lvl5pPr marL="2057400" indent="-228600" algn="l" defTabSz="936625" eaLnBrk="0" hangingPunct="0">
              <a:spcBef>
                <a:spcPct val="30000"/>
              </a:spcBef>
              <a:defRPr sz="1200">
                <a:solidFill>
                  <a:schemeClr val="tx1"/>
                </a:solidFill>
                <a:latin typeface="Arial" charset="0"/>
                <a:ea typeface="Arial" charset="0"/>
                <a:cs typeface="Arial" charset="0"/>
              </a:defRPr>
            </a:lvl5pPr>
            <a:lvl6pPr marL="25146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56573D6A-9C3D-481A-B431-836B808FE325}" type="slidenum">
              <a:rPr lang="en-US" altLang="en-US" smtClean="0">
                <a:solidFill>
                  <a:srgbClr val="000000"/>
                </a:solidFill>
              </a:rPr>
              <a:pPr algn="r" eaLnBrk="1" hangingPunct="1">
                <a:spcBef>
                  <a:spcPct val="0"/>
                </a:spcBef>
              </a:pPr>
              <a:t>34</a:t>
            </a:fld>
            <a:endParaRPr lang="en-US" altLang="en-US" smtClean="0">
              <a:solidFill>
                <a:srgbClr val="000000"/>
              </a:solidFill>
            </a:endParaRPr>
          </a:p>
        </p:txBody>
      </p:sp>
      <p:sp>
        <p:nvSpPr>
          <p:cNvPr id="134147" name="Rectangle 7"/>
          <p:cNvSpPr txBox="1">
            <a:spLocks noGrp="1" noChangeArrowheads="1"/>
          </p:cNvSpPr>
          <p:nvPr/>
        </p:nvSpPr>
        <p:spPr bwMode="auto">
          <a:xfrm>
            <a:off x="3886202" y="8846261"/>
            <a:ext cx="2970213"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11" tIns="46806" rIns="93611" bIns="46806"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347FC31F-FCB1-4A48-B85B-261CBA969B20}" type="slidenum">
              <a:rPr lang="en-US" altLang="en-US">
                <a:solidFill>
                  <a:srgbClr val="000000"/>
                </a:solidFill>
              </a:rPr>
              <a:pPr algn="r" eaLnBrk="1" hangingPunct="1">
                <a:spcBef>
                  <a:spcPct val="0"/>
                </a:spcBef>
              </a:pPr>
              <a:t>34</a:t>
            </a:fld>
            <a:endParaRPr lang="en-US" altLang="en-US">
              <a:solidFill>
                <a:srgbClr val="000000"/>
              </a:solidFill>
            </a:endParaRPr>
          </a:p>
        </p:txBody>
      </p:sp>
      <p:sp>
        <p:nvSpPr>
          <p:cNvPr id="134148" name="Slide Image Placeholder 1"/>
          <p:cNvSpPr>
            <a:spLocks noGrp="1" noRot="1" noChangeAspect="1" noTextEdit="1"/>
          </p:cNvSpPr>
          <p:nvPr>
            <p:ph type="sldImg"/>
          </p:nvPr>
        </p:nvSpPr>
        <p:spPr>
          <a:xfrm>
            <a:off x="1101725" y="696913"/>
            <a:ext cx="4656138" cy="3494087"/>
          </a:xfrm>
          <a:ln/>
        </p:spPr>
      </p:sp>
      <p:sp>
        <p:nvSpPr>
          <p:cNvPr id="13414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05" tIns="46803" rIns="93605" bIns="46803"/>
          <a:lstStyle/>
          <a:p>
            <a:pPr eaLnBrk="1" hangingPunct="1"/>
            <a:endParaRPr lang="en-US" altLang="en-US" smtClean="0"/>
          </a:p>
        </p:txBody>
      </p:sp>
      <p:sp>
        <p:nvSpPr>
          <p:cNvPr id="134150" name="Slide Number Placeholder 3"/>
          <p:cNvSpPr txBox="1">
            <a:spLocks noGrp="1"/>
          </p:cNvSpPr>
          <p:nvPr/>
        </p:nvSpPr>
        <p:spPr bwMode="auto">
          <a:xfrm>
            <a:off x="3886202" y="8846261"/>
            <a:ext cx="2970213"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05" tIns="46803" rIns="93605" bIns="4680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6CE450DF-ADC7-4C3B-97DE-444494AD3989}" type="slidenum">
              <a:rPr lang="en-US" altLang="en-US">
                <a:solidFill>
                  <a:srgbClr val="000000"/>
                </a:solidFill>
              </a:rPr>
              <a:pPr algn="r" eaLnBrk="1" hangingPunct="1">
                <a:spcBef>
                  <a:spcPct val="0"/>
                </a:spcBef>
              </a:pPr>
              <a:t>34</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2338"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2338" eaLnBrk="0" hangingPunct="0">
              <a:spcBef>
                <a:spcPct val="30000"/>
              </a:spcBef>
              <a:defRPr sz="1200">
                <a:solidFill>
                  <a:schemeClr val="tx1"/>
                </a:solidFill>
                <a:latin typeface="Arial" charset="0"/>
                <a:ea typeface="Arial" charset="0"/>
                <a:cs typeface="Arial" charset="0"/>
              </a:defRPr>
            </a:lvl2pPr>
            <a:lvl3pPr marL="1143000" indent="-228600" algn="l" defTabSz="922338" eaLnBrk="0" hangingPunct="0">
              <a:spcBef>
                <a:spcPct val="30000"/>
              </a:spcBef>
              <a:defRPr sz="1200">
                <a:solidFill>
                  <a:schemeClr val="tx1"/>
                </a:solidFill>
                <a:latin typeface="Arial" charset="0"/>
                <a:ea typeface="Arial" charset="0"/>
                <a:cs typeface="Arial" charset="0"/>
              </a:defRPr>
            </a:lvl3pPr>
            <a:lvl4pPr marL="1600200" indent="-228600" algn="l" defTabSz="922338" eaLnBrk="0" hangingPunct="0">
              <a:spcBef>
                <a:spcPct val="30000"/>
              </a:spcBef>
              <a:defRPr sz="1200">
                <a:solidFill>
                  <a:schemeClr val="tx1"/>
                </a:solidFill>
                <a:latin typeface="Arial" charset="0"/>
                <a:ea typeface="Arial" charset="0"/>
                <a:cs typeface="Arial" charset="0"/>
              </a:defRPr>
            </a:lvl4pPr>
            <a:lvl5pPr marL="2057400" indent="-228600" algn="l" defTabSz="922338" eaLnBrk="0" hangingPunct="0">
              <a:spcBef>
                <a:spcPct val="30000"/>
              </a:spcBef>
              <a:defRPr sz="1200">
                <a:solidFill>
                  <a:schemeClr val="tx1"/>
                </a:solidFill>
                <a:latin typeface="Arial" charset="0"/>
                <a:ea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105FE10-548D-4AB5-B8EA-EDDE72533157}" type="slidenum">
              <a:rPr lang="en-US" altLang="en-US" smtClean="0">
                <a:solidFill>
                  <a:prstClr val="black"/>
                </a:solidFill>
              </a:rPr>
              <a:pPr algn="r" eaLnBrk="1" hangingPunct="1">
                <a:spcBef>
                  <a:spcPct val="0"/>
                </a:spcBef>
              </a:pPr>
              <a:t>2</a:t>
            </a:fld>
            <a:endParaRPr lang="en-US" altLang="en-US" smtClean="0">
              <a:solidFill>
                <a:prstClr val="black"/>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2338"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2338" eaLnBrk="0" hangingPunct="0">
              <a:spcBef>
                <a:spcPct val="30000"/>
              </a:spcBef>
              <a:defRPr sz="1200">
                <a:solidFill>
                  <a:schemeClr val="tx1"/>
                </a:solidFill>
                <a:latin typeface="Arial" charset="0"/>
                <a:ea typeface="Arial" charset="0"/>
                <a:cs typeface="Arial" charset="0"/>
              </a:defRPr>
            </a:lvl2pPr>
            <a:lvl3pPr marL="1143000" indent="-228600" algn="l" defTabSz="922338" eaLnBrk="0" hangingPunct="0">
              <a:spcBef>
                <a:spcPct val="30000"/>
              </a:spcBef>
              <a:defRPr sz="1200">
                <a:solidFill>
                  <a:schemeClr val="tx1"/>
                </a:solidFill>
                <a:latin typeface="Arial" charset="0"/>
                <a:ea typeface="Arial" charset="0"/>
                <a:cs typeface="Arial" charset="0"/>
              </a:defRPr>
            </a:lvl3pPr>
            <a:lvl4pPr marL="1600200" indent="-228600" algn="l" defTabSz="922338" eaLnBrk="0" hangingPunct="0">
              <a:spcBef>
                <a:spcPct val="30000"/>
              </a:spcBef>
              <a:defRPr sz="1200">
                <a:solidFill>
                  <a:schemeClr val="tx1"/>
                </a:solidFill>
                <a:latin typeface="Arial" charset="0"/>
                <a:ea typeface="Arial" charset="0"/>
                <a:cs typeface="Arial" charset="0"/>
              </a:defRPr>
            </a:lvl4pPr>
            <a:lvl5pPr marL="2057400" indent="-228600" algn="l" defTabSz="922338" eaLnBrk="0" hangingPunct="0">
              <a:spcBef>
                <a:spcPct val="30000"/>
              </a:spcBef>
              <a:defRPr sz="1200">
                <a:solidFill>
                  <a:schemeClr val="tx1"/>
                </a:solidFill>
                <a:latin typeface="Arial" charset="0"/>
                <a:ea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105FE10-548D-4AB5-B8EA-EDDE72533157}" type="slidenum">
              <a:rPr lang="en-US" altLang="en-US" smtClean="0"/>
              <a:pPr algn="r" eaLnBrk="1" hangingPunct="1">
                <a:spcBef>
                  <a:spcPct val="0"/>
                </a:spcBef>
              </a:pPr>
              <a:t>36</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A21CD143-4AA7-4367-B414-89F0C2C3D0C8}" type="slidenum">
              <a:rPr lang="en-US" altLang="en-US" smtClean="0"/>
              <a:pPr algn="r" eaLnBrk="1" hangingPunct="1">
                <a:spcBef>
                  <a:spcPct val="0"/>
                </a:spcBef>
              </a:pPr>
              <a:t>37</a:t>
            </a:fld>
            <a:endParaRPr lang="en-US" alt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710F8C1D-85BC-4760-AC89-8F29FAA29BC4}" type="slidenum">
              <a:rPr lang="en-US" altLang="en-US" smtClean="0"/>
              <a:pPr algn="r" eaLnBrk="1" hangingPunct="1">
                <a:spcBef>
                  <a:spcPct val="0"/>
                </a:spcBef>
              </a:pPr>
              <a:t>38</a:t>
            </a:fld>
            <a:endParaRPr lang="en-US" altLang="en-US" smtClean="0"/>
          </a:p>
        </p:txBody>
      </p:sp>
      <p:sp>
        <p:nvSpPr>
          <p:cNvPr id="131075" name="Rectangle 7"/>
          <p:cNvSpPr txBox="1">
            <a:spLocks noGrp="1" noChangeArrowheads="1"/>
          </p:cNvSpPr>
          <p:nvPr/>
        </p:nvSpPr>
        <p:spPr bwMode="auto">
          <a:xfrm>
            <a:off x="3884613"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9147F8DF-7E92-45A6-892C-E6FBD87FB260}" type="slidenum">
              <a:rPr lang="en-US" altLang="en-US"/>
              <a:pPr algn="r" eaLnBrk="1" hangingPunct="1">
                <a:spcBef>
                  <a:spcPct val="0"/>
                </a:spcBef>
              </a:pPr>
              <a:t>38</a:t>
            </a:fld>
            <a:endParaRPr lang="en-US" altLang="en-US"/>
          </a:p>
        </p:txBody>
      </p:sp>
      <p:sp>
        <p:nvSpPr>
          <p:cNvPr id="131076" name="Rectangle 2"/>
          <p:cNvSpPr>
            <a:spLocks noGrp="1" noRot="1" noChangeAspect="1" noChangeArrowheads="1" noTextEdit="1"/>
          </p:cNvSpPr>
          <p:nvPr>
            <p:ph type="sldImg"/>
          </p:nvPr>
        </p:nvSpPr>
        <p:spPr>
          <a:xfrm>
            <a:off x="1101725" y="698500"/>
            <a:ext cx="4656138" cy="3492500"/>
          </a:xfrm>
          <a:ln/>
        </p:spPr>
      </p:sp>
      <p:sp>
        <p:nvSpPr>
          <p:cNvPr id="131077" name="Rectangle 3"/>
          <p:cNvSpPr>
            <a:spLocks noGrp="1" noChangeArrowheads="1"/>
          </p:cNvSpPr>
          <p:nvPr>
            <p:ph type="body" idx="1"/>
          </p:nvPr>
        </p:nvSpPr>
        <p:spPr>
          <a:xfrm>
            <a:off x="914400" y="4424721"/>
            <a:ext cx="5029200" cy="41909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t>Patients were injected 0.01 ml/kg epinephrine solution (maximum 0.3 ml [0.3 mg]) subcutaneously, or 0.3 mg epinephrine intramuscularly from an autoinjector.</a:t>
            </a:r>
          </a:p>
          <a:p>
            <a:pPr eaLnBrk="1" hangingPunct="1">
              <a:buFontTx/>
              <a:buChar char="•"/>
            </a:pPr>
            <a:r>
              <a:rPr lang="en-US" altLang="en-US" dirty="0" smtClean="0"/>
              <a:t>In nine children who received epinephrine subcutaneously, the mean maximum plasma epinephrine concentration (+/- SEM) was 1802 +/- 214 pg/ml, achieved at a mean time of 34 +/- 14 minutes (range, 5 to 120 minutes). Only two of the nine children achieved maximum plasma concentrations by 5 minutes.</a:t>
            </a:r>
          </a:p>
          <a:p>
            <a:pPr eaLnBrk="1" hangingPunct="1">
              <a:buFontTx/>
              <a:buChar char="•"/>
            </a:pPr>
            <a:r>
              <a:rPr lang="en-US" altLang="en-US" dirty="0" smtClean="0"/>
              <a:t>[Shown in graph] In eight children who received epinephrine intramuscularly, the mean maximum plasma concentration was 2136 +/- 351 pg/ml, achieved at a mean time of 8 +/- 2 minutes, which was significantly faster than the mean time at which maximum plasma concentrations were achieved after subcutaneous epinephrine injection (p&lt; 0.05). Six of the eight children achieved maximum plasma concentrations by 5 minutes.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F8CDD9CC-035A-41E1-96EF-322E6350CEDA}" type="slidenum">
              <a:rPr lang="en-US" altLang="en-US" smtClean="0"/>
              <a:pPr algn="r" eaLnBrk="1" hangingPunct="1">
                <a:spcBef>
                  <a:spcPct val="0"/>
                </a:spcBef>
              </a:pPr>
              <a:t>40</a:t>
            </a:fld>
            <a:endParaRPr lang="en-US" altLang="en-US" smtClean="0"/>
          </a:p>
        </p:txBody>
      </p:sp>
      <p:sp>
        <p:nvSpPr>
          <p:cNvPr id="135171"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3C1214D7-A398-40AE-AB00-00D0AB59DC73}" type="slidenum">
              <a:rPr lang="en-US" altLang="en-US"/>
              <a:pPr algn="r" eaLnBrk="1" hangingPunct="1">
                <a:spcBef>
                  <a:spcPct val="0"/>
                </a:spcBef>
              </a:pPr>
              <a:t>40</a:t>
            </a:fld>
            <a:endParaRPr lang="en-US" altLang="en-US"/>
          </a:p>
        </p:txBody>
      </p:sp>
      <p:sp>
        <p:nvSpPr>
          <p:cNvPr id="135172"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9EE13DC-D333-4146-A0F8-981D3C5DCB62}" type="slidenum">
              <a:rPr lang="en-US" altLang="en-US"/>
              <a:pPr algn="r" eaLnBrk="1" hangingPunct="1">
                <a:spcBef>
                  <a:spcPct val="0"/>
                </a:spcBef>
              </a:pPr>
              <a:t>40</a:t>
            </a:fld>
            <a:endParaRPr lang="en-US" altLang="en-US"/>
          </a:p>
        </p:txBody>
      </p:sp>
      <p:sp>
        <p:nvSpPr>
          <p:cNvPr id="135173"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90" tIns="46245" rIns="92490" bIns="46245"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buClr>
                <a:srgbClr val="1F497D"/>
              </a:buClr>
            </a:pPr>
            <a:fld id="{C727FAA8-6100-4E1E-B2FE-D477AF7CBDC2}" type="slidenum">
              <a:rPr lang="en-US" altLang="en-US">
                <a:solidFill>
                  <a:srgbClr val="000000"/>
                </a:solidFill>
                <a:latin typeface="Calibri" pitchFamily="34" charset="0"/>
              </a:rPr>
              <a:pPr algn="r" eaLnBrk="1" hangingPunct="1">
                <a:spcBef>
                  <a:spcPct val="0"/>
                </a:spcBef>
                <a:buClr>
                  <a:srgbClr val="1F497D"/>
                </a:buClr>
              </a:pPr>
              <a:t>40</a:t>
            </a:fld>
            <a:endParaRPr lang="en-US" altLang="en-US">
              <a:solidFill>
                <a:srgbClr val="000000"/>
              </a:solidFill>
              <a:latin typeface="Calibri" pitchFamily="34" charset="0"/>
            </a:endParaRPr>
          </a:p>
        </p:txBody>
      </p:sp>
      <p:sp>
        <p:nvSpPr>
          <p:cNvPr id="135174" name="Rectangle 2"/>
          <p:cNvSpPr>
            <a:spLocks noGrp="1" noRot="1" noChangeAspect="1" noChangeArrowheads="1" noTextEdit="1"/>
          </p:cNvSpPr>
          <p:nvPr>
            <p:ph type="sldImg"/>
          </p:nvPr>
        </p:nvSpPr>
        <p:spPr>
          <a:ln/>
        </p:spPr>
      </p:sp>
      <p:sp>
        <p:nvSpPr>
          <p:cNvPr id="1351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en-US" smtClean="0"/>
              <a:t>Absorption of epinephrine is faster after intramuscular injection than after subcutaneous injection. In a prospective, randomized, blinded study in children, the tmax was 8 ± 2minutes after injection of epinephrine 0.3mg from an EpiPen intramuscularly in the vastus lateralis. In contrast, the time to tmax was 34 ± 14 minutes (range, 5 to 120) after injection of epinephrine 0.01 mg/kg subcutaneously in the deltoid region.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2338"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2338" eaLnBrk="0" hangingPunct="0">
              <a:spcBef>
                <a:spcPct val="30000"/>
              </a:spcBef>
              <a:defRPr sz="1200">
                <a:solidFill>
                  <a:schemeClr val="tx1"/>
                </a:solidFill>
                <a:latin typeface="Arial" charset="0"/>
                <a:ea typeface="Arial" charset="0"/>
                <a:cs typeface="Arial" charset="0"/>
              </a:defRPr>
            </a:lvl2pPr>
            <a:lvl3pPr marL="1143000" indent="-228600" algn="l" defTabSz="922338" eaLnBrk="0" hangingPunct="0">
              <a:spcBef>
                <a:spcPct val="30000"/>
              </a:spcBef>
              <a:defRPr sz="1200">
                <a:solidFill>
                  <a:schemeClr val="tx1"/>
                </a:solidFill>
                <a:latin typeface="Arial" charset="0"/>
                <a:ea typeface="Arial" charset="0"/>
                <a:cs typeface="Arial" charset="0"/>
              </a:defRPr>
            </a:lvl3pPr>
            <a:lvl4pPr marL="1600200" indent="-228600" algn="l" defTabSz="922338" eaLnBrk="0" hangingPunct="0">
              <a:spcBef>
                <a:spcPct val="30000"/>
              </a:spcBef>
              <a:defRPr sz="1200">
                <a:solidFill>
                  <a:schemeClr val="tx1"/>
                </a:solidFill>
                <a:latin typeface="Arial" charset="0"/>
                <a:ea typeface="Arial" charset="0"/>
                <a:cs typeface="Arial" charset="0"/>
              </a:defRPr>
            </a:lvl4pPr>
            <a:lvl5pPr marL="2057400" indent="-228600" algn="l" defTabSz="922338" eaLnBrk="0" hangingPunct="0">
              <a:spcBef>
                <a:spcPct val="30000"/>
              </a:spcBef>
              <a:defRPr sz="1200">
                <a:solidFill>
                  <a:schemeClr val="tx1"/>
                </a:solidFill>
                <a:latin typeface="Arial" charset="0"/>
                <a:ea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70EF4811-1C0D-4A0D-A0B9-DA80A6CD0F06}" type="slidenum">
              <a:rPr lang="en-US" altLang="en-US" smtClean="0"/>
              <a:pPr algn="r" eaLnBrk="1" hangingPunct="1">
                <a:spcBef>
                  <a:spcPct val="0"/>
                </a:spcBef>
              </a:pPr>
              <a:t>42</a:t>
            </a:fld>
            <a:endParaRPr lang="en-US" alt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C59196E-9AC4-4A8C-B967-FDCBD49D410B}" type="slidenum">
              <a:rPr lang="en-US" altLang="en-US" smtClean="0"/>
              <a:pPr algn="r" eaLnBrk="1" hangingPunct="1">
                <a:spcBef>
                  <a:spcPct val="0"/>
                </a:spcBef>
              </a:pPr>
              <a:t>43</a:t>
            </a:fld>
            <a:endParaRPr lang="en-US" altLang="en-US" smtClean="0"/>
          </a:p>
        </p:txBody>
      </p:sp>
      <p:sp>
        <p:nvSpPr>
          <p:cNvPr id="147459"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F0FDA30E-9ADD-41E1-8591-58CEAA7E8021}" type="slidenum">
              <a:rPr lang="en-US" altLang="en-US"/>
              <a:pPr algn="r" eaLnBrk="1" hangingPunct="1">
                <a:spcBef>
                  <a:spcPct val="0"/>
                </a:spcBef>
              </a:pPr>
              <a:t>43</a:t>
            </a:fld>
            <a:endParaRPr lang="en-US" altLang="en-US"/>
          </a:p>
        </p:txBody>
      </p:sp>
      <p:sp>
        <p:nvSpPr>
          <p:cNvPr id="147460" name="Rectangle 2"/>
          <p:cNvSpPr>
            <a:spLocks noGrp="1" noRot="1" noChangeAspect="1" noChangeArrowheads="1" noTextEdit="1"/>
          </p:cNvSpPr>
          <p:nvPr>
            <p:ph type="sldImg"/>
          </p:nvPr>
        </p:nvSpPr>
        <p:spPr>
          <a:xfrm>
            <a:off x="1101725" y="698500"/>
            <a:ext cx="4656138" cy="3492500"/>
          </a:xfrm>
          <a:ln/>
        </p:spPr>
      </p:sp>
      <p:sp>
        <p:nvSpPr>
          <p:cNvPr id="14746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lstStyle/>
          <a:p>
            <a:pPr eaLnBrk="1" hangingPunct="1">
              <a:buFontTx/>
              <a:buChar char="•"/>
            </a:pPr>
            <a:r>
              <a:rPr lang="en-US" altLang="en-US" smtClean="0"/>
              <a:t>Individuals with no medical training have difficulty drawing up epinephrine from an ampule.</a:t>
            </a:r>
          </a:p>
          <a:p>
            <a:pPr eaLnBrk="1" hangingPunct="1">
              <a:buFontTx/>
              <a:buChar char="•"/>
            </a:pPr>
            <a:r>
              <a:rPr lang="en-US" altLang="en-US" smtClean="0"/>
              <a:t>In a prospective study, 18 parents, 18 resident physicians, 18 general duty nurses, and 18 emergency department nurses drew up an infant epinephrine dose from a 1-mL ampule.</a:t>
            </a:r>
          </a:p>
          <a:p>
            <a:pPr eaLnBrk="1" hangingPunct="1">
              <a:buFontTx/>
              <a:buChar char="•"/>
            </a:pPr>
            <a:r>
              <a:rPr lang="en-US" altLang="en-US" smtClean="0"/>
              <a:t>The parents required a mean time of 142 ± 13 seconds (range, 83-248), significantly longer (</a:t>
            </a:r>
            <a:r>
              <a:rPr lang="en-US" altLang="en-US" i="1" smtClean="0"/>
              <a:t>P</a:t>
            </a:r>
            <a:r>
              <a:rPr lang="en-US" altLang="en-US" smtClean="0"/>
              <a:t>&lt;0.05) than the control groups.</a:t>
            </a:r>
          </a:p>
          <a:p>
            <a:pPr eaLnBrk="1" hangingPunct="1">
              <a:buFontTx/>
              <a:buChar char="•"/>
            </a:pPr>
            <a:r>
              <a:rPr lang="en-US" altLang="en-US" smtClean="0"/>
              <a:t>Moreover, the epinephrine content of the parents</a:t>
            </a:r>
            <a:r>
              <a:rPr lang="ja-JP" altLang="en-US" smtClean="0"/>
              <a:t>’</a:t>
            </a:r>
            <a:r>
              <a:rPr lang="en-US" altLang="ja-JP" smtClean="0"/>
              <a:t> doses ranged 40-fold, and their speed and accuracy did not correlate.</a:t>
            </a: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863DEFB-F46A-4494-95CF-9D2E8B0FC2EC}" type="slidenum">
              <a:rPr lang="en-IE" smtClean="0">
                <a:latin typeface="Arial" panose="020B0604020202020204" pitchFamily="34" charset="0"/>
              </a:rPr>
              <a:pPr fontAlgn="base">
                <a:spcBef>
                  <a:spcPct val="0"/>
                </a:spcBef>
                <a:spcAft>
                  <a:spcPct val="0"/>
                </a:spcAft>
                <a:defRPr/>
              </a:pPr>
              <a:t>44</a:t>
            </a:fld>
            <a:endParaRPr lang="en-IE" dirty="0" smtClean="0">
              <a:latin typeface="Arial" panose="020B0604020202020204" pitchFamily="34" charset="0"/>
            </a:endParaRPr>
          </a:p>
        </p:txBody>
      </p:sp>
    </p:spTree>
    <p:extLst>
      <p:ext uri="{BB962C8B-B14F-4D97-AF65-F5344CB8AC3E}">
        <p14:creationId xmlns="" xmlns:p14="http://schemas.microsoft.com/office/powerpoint/2010/main" val="150139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44503FA5-01B8-4B62-930B-86EF53C29568}" type="slidenum">
              <a:rPr lang="en-US" altLang="en-US" smtClean="0"/>
              <a:pPr algn="r" eaLnBrk="1" hangingPunct="1">
                <a:spcBef>
                  <a:spcPct val="0"/>
                </a:spcBef>
              </a:pPr>
              <a:t>45</a:t>
            </a:fld>
            <a:endParaRPr lang="en-US" altLang="en-US" smtClean="0"/>
          </a:p>
        </p:txBody>
      </p:sp>
      <p:sp>
        <p:nvSpPr>
          <p:cNvPr id="148483"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51964582-903E-4C10-B675-173E094F1118}" type="slidenum">
              <a:rPr lang="en-US" altLang="en-US"/>
              <a:pPr algn="r" eaLnBrk="1" hangingPunct="1">
                <a:spcBef>
                  <a:spcPct val="0"/>
                </a:spcBef>
              </a:pPr>
              <a:t>45</a:t>
            </a:fld>
            <a:endParaRPr lang="en-US" altLang="en-US"/>
          </a:p>
        </p:txBody>
      </p:sp>
      <p:sp>
        <p:nvSpPr>
          <p:cNvPr id="148484" name="Rectangle 2"/>
          <p:cNvSpPr>
            <a:spLocks noGrp="1" noRot="1" noChangeAspect="1" noChangeArrowheads="1" noTextEdit="1"/>
          </p:cNvSpPr>
          <p:nvPr>
            <p:ph type="sldImg"/>
          </p:nvPr>
        </p:nvSpPr>
        <p:spPr>
          <a:xfrm>
            <a:off x="1101725" y="698500"/>
            <a:ext cx="4656138" cy="3492500"/>
          </a:xfrm>
          <a:ln/>
        </p:spPr>
      </p:sp>
      <p:sp>
        <p:nvSpPr>
          <p:cNvPr id="14848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144F3EDD-7D05-4CF3-9EE5-A082F0A46D1D}" type="slidenum">
              <a:rPr lang="en-US" altLang="en-US" smtClean="0"/>
              <a:pPr algn="r" eaLnBrk="1" hangingPunct="1">
                <a:spcBef>
                  <a:spcPct val="0"/>
                </a:spcBef>
              </a:pPr>
              <a:t>46</a:t>
            </a:fld>
            <a:endParaRPr lang="en-US" altLang="en-US" smtClean="0"/>
          </a:p>
        </p:txBody>
      </p:sp>
      <p:sp>
        <p:nvSpPr>
          <p:cNvPr id="149507"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118B92C4-4E72-4AB2-B2A9-26195CFD6E09}" type="slidenum">
              <a:rPr lang="en-US" altLang="en-US"/>
              <a:pPr algn="r" eaLnBrk="1" hangingPunct="1">
                <a:spcBef>
                  <a:spcPct val="0"/>
                </a:spcBef>
              </a:pPr>
              <a:t>46</a:t>
            </a:fld>
            <a:endParaRPr lang="en-US" altLang="en-US"/>
          </a:p>
        </p:txBody>
      </p:sp>
      <p:sp>
        <p:nvSpPr>
          <p:cNvPr id="149508" name="Rectangle 2"/>
          <p:cNvSpPr>
            <a:spLocks noGrp="1" noRot="1" noChangeAspect="1" noChangeArrowheads="1" noTextEdit="1"/>
          </p:cNvSpPr>
          <p:nvPr>
            <p:ph type="sldImg"/>
          </p:nvPr>
        </p:nvSpPr>
        <p:spPr>
          <a:xfrm>
            <a:off x="1101725" y="698500"/>
            <a:ext cx="4656138" cy="3492500"/>
          </a:xfrm>
          <a:ln/>
        </p:spPr>
      </p:sp>
      <p:sp>
        <p:nvSpPr>
          <p:cNvPr id="14950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13D563DC-E494-4968-969C-619836CD9A5F}" type="slidenum">
              <a:rPr lang="en-US" altLang="en-US" smtClean="0">
                <a:solidFill>
                  <a:prstClr val="black"/>
                </a:solidFill>
              </a:rPr>
              <a:pPr algn="r" eaLnBrk="1" hangingPunct="1">
                <a:spcBef>
                  <a:spcPct val="0"/>
                </a:spcBef>
              </a:pPr>
              <a:t>3</a:t>
            </a:fld>
            <a:endParaRPr lang="en-US" altLang="en-US" smtClean="0">
              <a:solidFill>
                <a:prstClr val="black"/>
              </a:solidFill>
            </a:endParaRPr>
          </a:p>
        </p:txBody>
      </p:sp>
      <p:sp>
        <p:nvSpPr>
          <p:cNvPr id="111619"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fontAlgn="base" hangingPunct="1">
              <a:spcBef>
                <a:spcPct val="0"/>
              </a:spcBef>
              <a:spcAft>
                <a:spcPct val="0"/>
              </a:spcAft>
            </a:pPr>
            <a:fld id="{98BF95C5-6653-46B9-A199-BF7D65F02F91}" type="slidenum">
              <a:rPr lang="en-US" altLang="en-US">
                <a:solidFill>
                  <a:prstClr val="black"/>
                </a:solidFill>
              </a:rPr>
              <a:pPr algn="r" eaLnBrk="1" fontAlgn="base" hangingPunct="1">
                <a:spcBef>
                  <a:spcPct val="0"/>
                </a:spcBef>
                <a:spcAft>
                  <a:spcPct val="0"/>
                </a:spcAft>
              </a:pPr>
              <a:t>3</a:t>
            </a:fld>
            <a:endParaRPr lang="en-US" altLang="en-US">
              <a:solidFill>
                <a:prstClr val="black"/>
              </a:solidFill>
            </a:endParaRPr>
          </a:p>
        </p:txBody>
      </p:sp>
      <p:sp>
        <p:nvSpPr>
          <p:cNvPr id="111620"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fontAlgn="base" hangingPunct="1">
              <a:spcBef>
                <a:spcPct val="0"/>
              </a:spcBef>
              <a:spcAft>
                <a:spcPct val="0"/>
              </a:spcAft>
            </a:pPr>
            <a:fld id="{B89B2761-DF00-47B9-90FD-E0228ABD2E31}" type="slidenum">
              <a:rPr lang="en-US" altLang="en-US">
                <a:solidFill>
                  <a:prstClr val="black"/>
                </a:solidFill>
              </a:rPr>
              <a:pPr algn="r" eaLnBrk="1" fontAlgn="base" hangingPunct="1">
                <a:spcBef>
                  <a:spcPct val="0"/>
                </a:spcBef>
                <a:spcAft>
                  <a:spcPct val="0"/>
                </a:spcAft>
              </a:pPr>
              <a:t>3</a:t>
            </a:fld>
            <a:endParaRPr lang="en-US" altLang="en-US">
              <a:solidFill>
                <a:prstClr val="black"/>
              </a:solidFill>
            </a:endParaRPr>
          </a:p>
        </p:txBody>
      </p:sp>
      <p:sp>
        <p:nvSpPr>
          <p:cNvPr id="111621" name="Rectangle 2"/>
          <p:cNvSpPr>
            <a:spLocks noGrp="1" noRot="1" noChangeAspect="1" noChangeArrowheads="1" noTextEdit="1"/>
          </p:cNvSpPr>
          <p:nvPr>
            <p:ph type="sldImg"/>
          </p:nvPr>
        </p:nvSpPr>
        <p:spPr>
          <a:xfrm>
            <a:off x="1101725" y="698500"/>
            <a:ext cx="4656138" cy="3492500"/>
          </a:xfrm>
          <a:ln/>
        </p:spPr>
      </p:sp>
      <p:sp>
        <p:nvSpPr>
          <p:cNvPr id="1116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lstStyle/>
          <a:p>
            <a:pPr eaLnBrk="1" hangingPunct="1"/>
            <a:r>
              <a:rPr lang="en-US" altLang="en-US" smtClean="0"/>
              <a:t>Important points:</a:t>
            </a:r>
          </a:p>
          <a:p>
            <a:pPr eaLnBrk="1" hangingPunct="1">
              <a:buFontTx/>
              <a:buChar char="•"/>
            </a:pPr>
            <a:r>
              <a:rPr lang="ja-JP" altLang="en-US" smtClean="0"/>
              <a:t>“</a:t>
            </a:r>
            <a:r>
              <a:rPr lang="en-US" altLang="ja-JP" smtClean="0"/>
              <a:t>Anaphylaxis</a:t>
            </a:r>
            <a:r>
              <a:rPr lang="ja-JP" altLang="en-US" smtClean="0"/>
              <a:t>”</a:t>
            </a:r>
            <a:r>
              <a:rPr lang="en-US" altLang="ja-JP" smtClean="0"/>
              <a:t> encompasses several different conditions, such as anaphylaxis to food, stinging insects, medications, etc. These types of anaphylaxis have different natural history and clinical implications. While some aspects are similar (eg, most of emergency management), others are not.</a:t>
            </a:r>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371F3A36-61F4-4976-9502-0A65568513FC}" type="slidenum">
              <a:rPr lang="en-US" altLang="en-US" smtClean="0"/>
              <a:pPr algn="r" eaLnBrk="1" hangingPunct="1">
                <a:spcBef>
                  <a:spcPct val="0"/>
                </a:spcBef>
              </a:pPr>
              <a:t>47</a:t>
            </a:fld>
            <a:endParaRPr lang="en-US" altLang="en-US" smtClean="0"/>
          </a:p>
        </p:txBody>
      </p:sp>
      <p:sp>
        <p:nvSpPr>
          <p:cNvPr id="150531"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8963755B-47F5-401B-A45F-2AEE52139DFC}" type="slidenum">
              <a:rPr lang="en-US" altLang="en-US"/>
              <a:pPr algn="r" eaLnBrk="1" hangingPunct="1">
                <a:spcBef>
                  <a:spcPct val="0"/>
                </a:spcBef>
              </a:pPr>
              <a:t>47</a:t>
            </a:fld>
            <a:endParaRPr lang="en-US" altLang="en-US"/>
          </a:p>
        </p:txBody>
      </p:sp>
      <p:sp>
        <p:nvSpPr>
          <p:cNvPr id="150532" name="Rectangle 2"/>
          <p:cNvSpPr>
            <a:spLocks noGrp="1" noRot="1" noChangeAspect="1" noChangeArrowheads="1" noTextEdit="1"/>
          </p:cNvSpPr>
          <p:nvPr>
            <p:ph type="sldImg"/>
          </p:nvPr>
        </p:nvSpPr>
        <p:spPr>
          <a:xfrm>
            <a:off x="1101725" y="698500"/>
            <a:ext cx="4656138" cy="3492500"/>
          </a:xfrm>
          <a:ln/>
        </p:spPr>
      </p:sp>
      <p:sp>
        <p:nvSpPr>
          <p:cNvPr id="15053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2338"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2338" eaLnBrk="0" hangingPunct="0">
              <a:spcBef>
                <a:spcPct val="30000"/>
              </a:spcBef>
              <a:defRPr sz="1200">
                <a:solidFill>
                  <a:schemeClr val="tx1"/>
                </a:solidFill>
                <a:latin typeface="Arial" charset="0"/>
                <a:ea typeface="Arial" charset="0"/>
                <a:cs typeface="Arial" charset="0"/>
              </a:defRPr>
            </a:lvl2pPr>
            <a:lvl3pPr marL="1143000" indent="-228600" algn="l" defTabSz="922338" eaLnBrk="0" hangingPunct="0">
              <a:spcBef>
                <a:spcPct val="30000"/>
              </a:spcBef>
              <a:defRPr sz="1200">
                <a:solidFill>
                  <a:schemeClr val="tx1"/>
                </a:solidFill>
                <a:latin typeface="Arial" charset="0"/>
                <a:ea typeface="Arial" charset="0"/>
                <a:cs typeface="Arial" charset="0"/>
              </a:defRPr>
            </a:lvl3pPr>
            <a:lvl4pPr marL="1600200" indent="-228600" algn="l" defTabSz="922338" eaLnBrk="0" hangingPunct="0">
              <a:spcBef>
                <a:spcPct val="30000"/>
              </a:spcBef>
              <a:defRPr sz="1200">
                <a:solidFill>
                  <a:schemeClr val="tx1"/>
                </a:solidFill>
                <a:latin typeface="Arial" charset="0"/>
                <a:ea typeface="Arial" charset="0"/>
                <a:cs typeface="Arial" charset="0"/>
              </a:defRPr>
            </a:lvl4pPr>
            <a:lvl5pPr marL="2057400" indent="-228600" algn="l" defTabSz="922338" eaLnBrk="0" hangingPunct="0">
              <a:spcBef>
                <a:spcPct val="30000"/>
              </a:spcBef>
              <a:defRPr sz="1200">
                <a:solidFill>
                  <a:schemeClr val="tx1"/>
                </a:solidFill>
                <a:latin typeface="Arial" charset="0"/>
                <a:ea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B4BD1983-FAA5-4A87-A98B-C711F19169AC}" type="slidenum">
              <a:rPr lang="en-US" altLang="en-US" smtClean="0"/>
              <a:pPr algn="r" eaLnBrk="1" hangingPunct="1">
                <a:spcBef>
                  <a:spcPct val="0"/>
                </a:spcBef>
              </a:pPr>
              <a:t>49</a:t>
            </a:fld>
            <a:endParaRPr lang="en-US" alt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5642DC7B-236F-4E0E-A231-087A4AD839AC}" type="slidenum">
              <a:rPr lang="en-US" altLang="en-US" smtClean="0"/>
              <a:pPr algn="r" eaLnBrk="1" hangingPunct="1">
                <a:spcBef>
                  <a:spcPct val="0"/>
                </a:spcBef>
              </a:pPr>
              <a:t>50</a:t>
            </a:fld>
            <a:endParaRPr lang="en-US" altLang="en-US" smtClean="0"/>
          </a:p>
        </p:txBody>
      </p:sp>
      <p:sp>
        <p:nvSpPr>
          <p:cNvPr id="137219"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C3C23361-42B6-430A-8A70-6AD153E9FDBD}" type="slidenum">
              <a:rPr lang="en-US" altLang="en-US"/>
              <a:pPr algn="r" eaLnBrk="1" hangingPunct="1">
                <a:spcBef>
                  <a:spcPct val="0"/>
                </a:spcBef>
              </a:pPr>
              <a:t>50</a:t>
            </a:fld>
            <a:endParaRPr lang="en-US" altLang="en-US"/>
          </a:p>
        </p:txBody>
      </p:sp>
      <p:sp>
        <p:nvSpPr>
          <p:cNvPr id="137220" name="Slide Image Placeholder 1"/>
          <p:cNvSpPr>
            <a:spLocks noGrp="1" noRot="1" noChangeAspect="1" noTextEdit="1"/>
          </p:cNvSpPr>
          <p:nvPr>
            <p:ph type="sldImg"/>
          </p:nvPr>
        </p:nvSpPr>
        <p:spPr>
          <a:xfrm>
            <a:off x="1101725" y="698500"/>
            <a:ext cx="4656138" cy="3492500"/>
          </a:xfrm>
          <a:ln/>
        </p:spPr>
      </p:sp>
      <p:sp>
        <p:nvSpPr>
          <p:cNvPr id="13722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lstStyle/>
          <a:p>
            <a:pPr eaLnBrk="1" hangingPunct="1"/>
            <a:endParaRPr lang="en-US" altLang="en-US" smtClean="0"/>
          </a:p>
        </p:txBody>
      </p:sp>
      <p:sp>
        <p:nvSpPr>
          <p:cNvPr id="137222" name="Slide Number Placeholder 3"/>
          <p:cNvSpPr txBox="1">
            <a:spLocks noGrp="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D4E2B58E-F117-439A-8F67-2390A5C912F5}" type="slidenum">
              <a:rPr lang="en-US" altLang="en-US"/>
              <a:pPr algn="r" eaLnBrk="1" hangingPunct="1">
                <a:spcBef>
                  <a:spcPct val="0"/>
                </a:spcBef>
              </a:pPr>
              <a:t>50</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6202" y="8846261"/>
            <a:ext cx="2970213"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578" tIns="46789" rIns="93578" bIns="46789" anchor="b"/>
          <a:lstStyle>
            <a:lvl1pPr algn="l" defTabSz="936625"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36625" eaLnBrk="0" hangingPunct="0">
              <a:spcBef>
                <a:spcPct val="30000"/>
              </a:spcBef>
              <a:defRPr sz="1200">
                <a:solidFill>
                  <a:schemeClr val="tx1"/>
                </a:solidFill>
                <a:latin typeface="Arial" charset="0"/>
                <a:ea typeface="Arial" charset="0"/>
                <a:cs typeface="Arial" charset="0"/>
              </a:defRPr>
            </a:lvl2pPr>
            <a:lvl3pPr marL="1143000" indent="-228600" algn="l" defTabSz="936625" eaLnBrk="0" hangingPunct="0">
              <a:spcBef>
                <a:spcPct val="30000"/>
              </a:spcBef>
              <a:defRPr sz="1200">
                <a:solidFill>
                  <a:schemeClr val="tx1"/>
                </a:solidFill>
                <a:latin typeface="Arial" charset="0"/>
                <a:ea typeface="Arial" charset="0"/>
                <a:cs typeface="Arial" charset="0"/>
              </a:defRPr>
            </a:lvl3pPr>
            <a:lvl4pPr marL="1600200" indent="-228600" algn="l" defTabSz="936625" eaLnBrk="0" hangingPunct="0">
              <a:spcBef>
                <a:spcPct val="30000"/>
              </a:spcBef>
              <a:defRPr sz="1200">
                <a:solidFill>
                  <a:schemeClr val="tx1"/>
                </a:solidFill>
                <a:latin typeface="Arial" charset="0"/>
                <a:ea typeface="Arial" charset="0"/>
                <a:cs typeface="Arial" charset="0"/>
              </a:defRPr>
            </a:lvl4pPr>
            <a:lvl5pPr marL="2057400" indent="-228600" algn="l" defTabSz="936625" eaLnBrk="0" hangingPunct="0">
              <a:spcBef>
                <a:spcPct val="30000"/>
              </a:spcBef>
              <a:defRPr sz="1200">
                <a:solidFill>
                  <a:schemeClr val="tx1"/>
                </a:solidFill>
                <a:latin typeface="Arial" charset="0"/>
                <a:ea typeface="Arial" charset="0"/>
                <a:cs typeface="Arial" charset="0"/>
              </a:defRPr>
            </a:lvl5pPr>
            <a:lvl6pPr marL="25146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9177DB34-7C5B-47A5-8170-AA3EF7B5EB2B}" type="slidenum">
              <a:rPr lang="en-US" altLang="en-US">
                <a:solidFill>
                  <a:srgbClr val="000000"/>
                </a:solidFill>
              </a:rPr>
              <a:pPr algn="r" eaLnBrk="1" hangingPunct="1">
                <a:spcBef>
                  <a:spcPct val="0"/>
                </a:spcBef>
              </a:pPr>
              <a:t>51</a:t>
            </a:fld>
            <a:endParaRPr lang="en-US" altLang="en-US">
              <a:solidFill>
                <a:srgbClr val="000000"/>
              </a:solidFill>
            </a:endParaRPr>
          </a:p>
        </p:txBody>
      </p:sp>
      <p:sp>
        <p:nvSpPr>
          <p:cNvPr id="138243" name="Slide Image Placeholder 1"/>
          <p:cNvSpPr>
            <a:spLocks noGrp="1" noRot="1" noChangeAspect="1" noTextEdit="1"/>
          </p:cNvSpPr>
          <p:nvPr>
            <p:ph type="sldImg"/>
          </p:nvPr>
        </p:nvSpPr>
        <p:spPr>
          <a:xfrm>
            <a:off x="1101725" y="696913"/>
            <a:ext cx="4656138" cy="3494087"/>
          </a:xfrm>
          <a:ln/>
        </p:spPr>
      </p:sp>
      <p:sp>
        <p:nvSpPr>
          <p:cNvPr id="13824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578" tIns="46789" rIns="93578" bIns="46789"/>
          <a:lstStyle/>
          <a:p>
            <a:pPr defTabSz="920750" eaLnBrk="1" hangingPunct="1">
              <a:buFontTx/>
              <a:buChar char="•"/>
            </a:pPr>
            <a:r>
              <a:rPr lang="en-US" altLang="en-US" smtClean="0"/>
              <a:t>Time to reduce histamine-induced flare by 50% (t50), the primary end point, is shown.</a:t>
            </a:r>
          </a:p>
          <a:p>
            <a:pPr defTabSz="920750" eaLnBrk="1" hangingPunct="1">
              <a:buFontTx/>
              <a:buChar char="•"/>
            </a:pPr>
            <a:r>
              <a:rPr lang="en-US" altLang="en-US" smtClean="0"/>
              <a:t>No significant differences were found among the 3 treatments (</a:t>
            </a:r>
            <a:r>
              <a:rPr lang="en-US" altLang="en-US" i="1" smtClean="0"/>
              <a:t>P</a:t>
            </a:r>
            <a:r>
              <a:rPr lang="en-US" altLang="en-US" smtClean="0"/>
              <a:t>=.09).</a:t>
            </a:r>
          </a:p>
          <a:p>
            <a:pPr defTabSz="920750" eaLnBrk="1" hangingPunct="1">
              <a:buFontTx/>
              <a:buChar char="•"/>
            </a:pPr>
            <a:r>
              <a:rPr lang="en-US" altLang="en-US" smtClean="0"/>
              <a:t>The mean (SEM) values were 51.7 (17.8) minutes for intramuscular diphenhydramine, 79.2 (18.4) minutes for orally diphenhydramine, and 101.2 (12.7) minutes for oral fexofenadine.</a:t>
            </a:r>
          </a:p>
          <a:p>
            <a:pPr defTabSz="920750" eaLnBrk="1" hangingPunct="1">
              <a:buFontTx/>
              <a:buChar char="•"/>
            </a:pPr>
            <a:endParaRPr lang="en-US" altLang="en-US" smtClean="0"/>
          </a:p>
          <a:p>
            <a:pPr defTabSz="920750" eaLnBrk="1" hangingPunct="1"/>
            <a:r>
              <a:rPr lang="en-US" altLang="en-US" smtClean="0"/>
              <a:t>IM indicates intramuscular; PO, oral.</a:t>
            </a:r>
          </a:p>
        </p:txBody>
      </p:sp>
      <p:sp>
        <p:nvSpPr>
          <p:cNvPr id="138245" name="Slide Number Placeholder 3"/>
          <p:cNvSpPr txBox="1">
            <a:spLocks noGrp="1"/>
          </p:cNvSpPr>
          <p:nvPr/>
        </p:nvSpPr>
        <p:spPr bwMode="auto">
          <a:xfrm>
            <a:off x="3886202" y="8846261"/>
            <a:ext cx="2970213"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578" tIns="46789" rIns="93578" bIns="46789" anchor="b"/>
          <a:lstStyle>
            <a:lvl1pPr algn="l" defTabSz="936625"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36625" eaLnBrk="0" hangingPunct="0">
              <a:spcBef>
                <a:spcPct val="30000"/>
              </a:spcBef>
              <a:defRPr sz="1200">
                <a:solidFill>
                  <a:schemeClr val="tx1"/>
                </a:solidFill>
                <a:latin typeface="Arial" charset="0"/>
                <a:ea typeface="Arial" charset="0"/>
                <a:cs typeface="Arial" charset="0"/>
              </a:defRPr>
            </a:lvl2pPr>
            <a:lvl3pPr marL="1143000" indent="-228600" algn="l" defTabSz="936625" eaLnBrk="0" hangingPunct="0">
              <a:spcBef>
                <a:spcPct val="30000"/>
              </a:spcBef>
              <a:defRPr sz="1200">
                <a:solidFill>
                  <a:schemeClr val="tx1"/>
                </a:solidFill>
                <a:latin typeface="Arial" charset="0"/>
                <a:ea typeface="Arial" charset="0"/>
                <a:cs typeface="Arial" charset="0"/>
              </a:defRPr>
            </a:lvl3pPr>
            <a:lvl4pPr marL="1600200" indent="-228600" algn="l" defTabSz="936625" eaLnBrk="0" hangingPunct="0">
              <a:spcBef>
                <a:spcPct val="30000"/>
              </a:spcBef>
              <a:defRPr sz="1200">
                <a:solidFill>
                  <a:schemeClr val="tx1"/>
                </a:solidFill>
                <a:latin typeface="Arial" charset="0"/>
                <a:ea typeface="Arial" charset="0"/>
                <a:cs typeface="Arial" charset="0"/>
              </a:defRPr>
            </a:lvl4pPr>
            <a:lvl5pPr marL="2057400" indent="-228600" algn="l" defTabSz="936625" eaLnBrk="0" hangingPunct="0">
              <a:spcBef>
                <a:spcPct val="30000"/>
              </a:spcBef>
              <a:defRPr sz="1200">
                <a:solidFill>
                  <a:schemeClr val="tx1"/>
                </a:solidFill>
                <a:latin typeface="Arial" charset="0"/>
                <a:ea typeface="Arial" charset="0"/>
                <a:cs typeface="Arial" charset="0"/>
              </a:defRPr>
            </a:lvl5pPr>
            <a:lvl6pPr marL="25146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36625"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F1B6C01-B4EA-47AE-84FA-954773C2A34C}" type="slidenum">
              <a:rPr lang="en-US" altLang="en-US">
                <a:solidFill>
                  <a:srgbClr val="000000"/>
                </a:solidFill>
                <a:latin typeface="Calibri" pitchFamily="34" charset="0"/>
              </a:rPr>
              <a:pPr algn="r" eaLnBrk="1" hangingPunct="1">
                <a:spcBef>
                  <a:spcPct val="0"/>
                </a:spcBef>
              </a:pPr>
              <a:t>51</a:t>
            </a:fld>
            <a:endParaRPr lang="en-US" altLang="en-US">
              <a:solidFill>
                <a:srgbClr val="000000"/>
              </a:solidFill>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1392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B0E7DC84-231F-4D82-9942-6EEA7743E348}" type="slidenum">
              <a:rPr lang="en-US" altLang="en-US" smtClean="0"/>
              <a:pPr algn="r" eaLnBrk="1" hangingPunct="1">
                <a:spcBef>
                  <a:spcPct val="0"/>
                </a:spcBef>
              </a:pPr>
              <a:t>52</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2338"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2338" eaLnBrk="0" hangingPunct="0">
              <a:spcBef>
                <a:spcPct val="30000"/>
              </a:spcBef>
              <a:defRPr sz="1200">
                <a:solidFill>
                  <a:schemeClr val="tx1"/>
                </a:solidFill>
                <a:latin typeface="Arial" charset="0"/>
                <a:ea typeface="Arial" charset="0"/>
                <a:cs typeface="Arial" charset="0"/>
              </a:defRPr>
            </a:lvl2pPr>
            <a:lvl3pPr marL="1143000" indent="-228600" algn="l" defTabSz="922338" eaLnBrk="0" hangingPunct="0">
              <a:spcBef>
                <a:spcPct val="30000"/>
              </a:spcBef>
              <a:defRPr sz="1200">
                <a:solidFill>
                  <a:schemeClr val="tx1"/>
                </a:solidFill>
                <a:latin typeface="Arial" charset="0"/>
                <a:ea typeface="Arial" charset="0"/>
                <a:cs typeface="Arial" charset="0"/>
              </a:defRPr>
            </a:lvl3pPr>
            <a:lvl4pPr marL="1600200" indent="-228600" algn="l" defTabSz="922338" eaLnBrk="0" hangingPunct="0">
              <a:spcBef>
                <a:spcPct val="30000"/>
              </a:spcBef>
              <a:defRPr sz="1200">
                <a:solidFill>
                  <a:schemeClr val="tx1"/>
                </a:solidFill>
                <a:latin typeface="Arial" charset="0"/>
                <a:ea typeface="Arial" charset="0"/>
                <a:cs typeface="Arial" charset="0"/>
              </a:defRPr>
            </a:lvl4pPr>
            <a:lvl5pPr marL="2057400" indent="-228600" algn="l" defTabSz="922338" eaLnBrk="0" hangingPunct="0">
              <a:spcBef>
                <a:spcPct val="30000"/>
              </a:spcBef>
              <a:defRPr sz="1200">
                <a:solidFill>
                  <a:schemeClr val="tx1"/>
                </a:solidFill>
                <a:latin typeface="Arial" charset="0"/>
                <a:ea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105FE10-548D-4AB5-B8EA-EDDE72533157}" type="slidenum">
              <a:rPr lang="en-US" altLang="en-US" smtClean="0">
                <a:solidFill>
                  <a:prstClr val="black"/>
                </a:solidFill>
              </a:rPr>
              <a:pPr algn="r" eaLnBrk="1" hangingPunct="1">
                <a:spcBef>
                  <a:spcPct val="0"/>
                </a:spcBef>
              </a:pPr>
              <a:t>53</a:t>
            </a:fld>
            <a:endParaRPr lang="en-US" altLang="en-US" smtClean="0">
              <a:solidFill>
                <a:prstClr val="black"/>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1A4873A5-1972-4018-9BEF-EFEF1E9FAB46}" type="slidenum">
              <a:rPr lang="en-US" altLang="en-US" smtClean="0"/>
              <a:pPr algn="r" eaLnBrk="1" hangingPunct="1">
                <a:spcBef>
                  <a:spcPct val="0"/>
                </a:spcBef>
              </a:pPr>
              <a:t>56</a:t>
            </a:fld>
            <a:endParaRPr lang="en-US" altLang="en-US" smtClean="0"/>
          </a:p>
        </p:txBody>
      </p:sp>
      <p:sp>
        <p:nvSpPr>
          <p:cNvPr id="124931" name="Rectangle 7"/>
          <p:cNvSpPr txBox="1">
            <a:spLocks noGrp="1" noChangeArrowheads="1"/>
          </p:cNvSpPr>
          <p:nvPr/>
        </p:nvSpPr>
        <p:spPr bwMode="auto">
          <a:xfrm>
            <a:off x="3884613"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C404C81F-FFA0-4E81-9657-8E0011F9AB06}" type="slidenum">
              <a:rPr lang="en-US" altLang="en-US"/>
              <a:pPr algn="r" eaLnBrk="1" hangingPunct="1">
                <a:spcBef>
                  <a:spcPct val="0"/>
                </a:spcBef>
              </a:pPr>
              <a:t>56</a:t>
            </a:fld>
            <a:endParaRPr lang="en-US" altLang="en-US"/>
          </a:p>
        </p:txBody>
      </p:sp>
      <p:sp>
        <p:nvSpPr>
          <p:cNvPr id="124932" name="Slide Image Placeholder 1"/>
          <p:cNvSpPr>
            <a:spLocks noGrp="1" noRot="1" noChangeAspect="1" noTextEdit="1"/>
          </p:cNvSpPr>
          <p:nvPr>
            <p:ph type="sldImg"/>
          </p:nvPr>
        </p:nvSpPr>
        <p:spPr>
          <a:ln/>
        </p:spPr>
      </p:sp>
      <p:sp>
        <p:nvSpPr>
          <p:cNvPr id="12493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4934" name="Slide Number Placeholder 3"/>
          <p:cNvSpPr txBox="1">
            <a:spLocks noGrp="1"/>
          </p:cNvSpPr>
          <p:nvPr/>
        </p:nvSpPr>
        <p:spPr bwMode="auto">
          <a:xfrm>
            <a:off x="3884613"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DF1A7652-570C-4BE5-BC4C-04A8ADED5C8D}" type="slidenum">
              <a:rPr lang="en-US" altLang="en-US">
                <a:latin typeface="Calibri" pitchFamily="34" charset="0"/>
              </a:rPr>
              <a:pPr algn="r" eaLnBrk="1" hangingPunct="1">
                <a:spcBef>
                  <a:spcPct val="0"/>
                </a:spcBef>
              </a:pPr>
              <a:t>56</a:t>
            </a:fld>
            <a:endParaRPr lang="en-US" alt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30FD751A-C9D0-41AD-851A-9E8036C77F28}" type="slidenum">
              <a:rPr lang="en-US" altLang="en-US" smtClean="0">
                <a:solidFill>
                  <a:srgbClr val="000000"/>
                </a:solidFill>
              </a:rPr>
              <a:pPr algn="r" eaLnBrk="1" hangingPunct="1">
                <a:spcBef>
                  <a:spcPct val="0"/>
                </a:spcBef>
              </a:pPr>
              <a:t>57</a:t>
            </a:fld>
            <a:endParaRPr lang="en-US" altLang="en-US" smtClean="0">
              <a:solidFill>
                <a:srgbClr val="000000"/>
              </a:solidFill>
            </a:endParaRPr>
          </a:p>
        </p:txBody>
      </p:sp>
      <p:sp>
        <p:nvSpPr>
          <p:cNvPr id="125955" name="Rectangle 2"/>
          <p:cNvSpPr>
            <a:spLocks noGrp="1" noRot="1" noChangeAspect="1" noChangeArrowheads="1" noTextEdit="1"/>
          </p:cNvSpPr>
          <p:nvPr>
            <p:ph type="sldImg"/>
          </p:nvPr>
        </p:nvSpPr>
        <p:spPr>
          <a:xfrm>
            <a:off x="1104900" y="700088"/>
            <a:ext cx="4654550" cy="3490912"/>
          </a:xfrm>
          <a:solidFill>
            <a:srgbClr val="FFFFFF"/>
          </a:solidFill>
          <a:ln/>
        </p:spPr>
      </p:sp>
      <p:sp>
        <p:nvSpPr>
          <p:cNvPr id="973827" name="Rectangle 3"/>
          <p:cNvSpPr>
            <a:spLocks noGrp="1" noChangeArrowheads="1"/>
          </p:cNvSpPr>
          <p:nvPr>
            <p:ph type="body" idx="1"/>
          </p:nvPr>
        </p:nvSpPr>
        <p:spPr>
          <a:solidFill>
            <a:srgbClr val="FFFFFF"/>
          </a:solidFill>
          <a:ln>
            <a:solidFill>
              <a:srgbClr val="000000"/>
            </a:solidFill>
          </a:ln>
        </p:spPr>
        <p:txBody>
          <a:bodyPr lIns="89530" tIns="44765" rIns="89530" bIns="44765"/>
          <a:lstStyle/>
          <a:p>
            <a:pPr marL="245025" indent="-245025" eaLnBrk="1" hangingPunct="1">
              <a:defRPr/>
            </a:pPr>
            <a:r>
              <a:rPr lang="en-US" smtClean="0">
                <a:ea typeface="ＭＳ Ｐゴシック" charset="0"/>
                <a:cs typeface="+mn-cs"/>
              </a:rPr>
              <a:t>Uniphasic anaphylaxis resolves within hours either spontaneously or with treatment.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5E491E73-8B07-490A-B7A5-5267B57C67F1}" type="slidenum">
              <a:rPr lang="en-US" altLang="en-US"/>
              <a:pPr algn="r" eaLnBrk="1" hangingPunct="1">
                <a:spcBef>
                  <a:spcPct val="0"/>
                </a:spcBef>
              </a:pPr>
              <a:t>58</a:t>
            </a:fld>
            <a:endParaRPr lang="en-US" altLang="en-US"/>
          </a:p>
        </p:txBody>
      </p:sp>
      <p:sp>
        <p:nvSpPr>
          <p:cNvPr id="126979" name="Rectangle 2"/>
          <p:cNvSpPr>
            <a:spLocks noGrp="1" noRot="1" noChangeAspect="1" noChangeArrowheads="1" noTextEdit="1"/>
          </p:cNvSpPr>
          <p:nvPr>
            <p:ph type="sldImg"/>
          </p:nvPr>
        </p:nvSpPr>
        <p:spPr>
          <a:xfrm>
            <a:off x="1104900" y="700088"/>
            <a:ext cx="4652963" cy="3490912"/>
          </a:xfrm>
          <a:solidFill>
            <a:srgbClr val="FFFFFF"/>
          </a:solidFill>
          <a:ln/>
        </p:spPr>
      </p:sp>
      <p:sp>
        <p:nvSpPr>
          <p:cNvPr id="975875" name="Rectangle 3"/>
          <p:cNvSpPr>
            <a:spLocks noGrp="1" noChangeArrowheads="1"/>
          </p:cNvSpPr>
          <p:nvPr>
            <p:ph type="body" idx="1"/>
          </p:nvPr>
        </p:nvSpPr>
        <p:spPr>
          <a:solidFill>
            <a:srgbClr val="FFFFFF"/>
          </a:solidFill>
          <a:ln>
            <a:solidFill>
              <a:srgbClr val="000000"/>
            </a:solidFill>
          </a:ln>
        </p:spPr>
        <p:txBody>
          <a:bodyPr lIns="89711" tIns="44856" rIns="89711" bIns="44856"/>
          <a:lstStyle/>
          <a:p>
            <a:pPr marL="245520" indent="-245520" eaLnBrk="1" hangingPunct="1">
              <a:defRPr/>
            </a:pPr>
            <a:r>
              <a:rPr lang="en-US" dirty="0" smtClean="0">
                <a:ea typeface="ＭＳ Ｐゴシック" charset="0"/>
                <a:cs typeface="+mn-cs"/>
              </a:rPr>
              <a:t>In biphasic reactions, the initial symptoms resolve spontaneously or with treatment within hours (similar to a </a:t>
            </a:r>
            <a:r>
              <a:rPr lang="en-US" dirty="0" err="1" smtClean="0">
                <a:ea typeface="ＭＳ Ｐゴシック" charset="0"/>
                <a:cs typeface="+mn-cs"/>
              </a:rPr>
              <a:t>uniphasic</a:t>
            </a:r>
            <a:r>
              <a:rPr lang="en-US" dirty="0" smtClean="0">
                <a:ea typeface="ＭＳ Ｐゴシック" charset="0"/>
                <a:cs typeface="+mn-cs"/>
              </a:rPr>
              <a:t> response).  Subsequent to resolution there is an asymptomatic period which can last several hours.</a:t>
            </a:r>
          </a:p>
          <a:p>
            <a:pPr marL="245520" indent="-245520" eaLnBrk="1" hangingPunct="1">
              <a:defRPr/>
            </a:pPr>
            <a:endParaRPr lang="en-US" dirty="0" smtClean="0">
              <a:ea typeface="ＭＳ Ｐゴシック" charset="0"/>
              <a:cs typeface="+mn-cs"/>
            </a:endParaRPr>
          </a:p>
          <a:p>
            <a:pPr marL="245520" indent="-245520" eaLnBrk="1" hangingPunct="1">
              <a:spcBef>
                <a:spcPct val="0"/>
              </a:spcBef>
              <a:defRPr/>
            </a:pPr>
            <a:r>
              <a:rPr lang="en-US" dirty="0" smtClean="0">
                <a:ea typeface="ＭＳ Ｐゴシック" charset="0"/>
                <a:cs typeface="+mn-cs"/>
              </a:rPr>
              <a:t>Lieberman P. Biphasic anaphylaxis. </a:t>
            </a:r>
            <a:r>
              <a:rPr lang="en-US" i="1" dirty="0" smtClean="0">
                <a:ea typeface="ＭＳ Ｐゴシック" charset="0"/>
                <a:cs typeface="+mn-cs"/>
              </a:rPr>
              <a:t>Allergy </a:t>
            </a:r>
            <a:r>
              <a:rPr lang="en-US" i="1" dirty="0" err="1" smtClean="0">
                <a:ea typeface="ＭＳ Ｐゴシック" charset="0"/>
                <a:cs typeface="+mn-cs"/>
              </a:rPr>
              <a:t>Clin</a:t>
            </a:r>
            <a:r>
              <a:rPr lang="en-US" i="1" dirty="0" smtClean="0">
                <a:ea typeface="ＭＳ Ｐゴシック" charset="0"/>
                <a:cs typeface="+mn-cs"/>
              </a:rPr>
              <a:t> </a:t>
            </a:r>
            <a:r>
              <a:rPr lang="en-US" i="1" dirty="0" err="1" smtClean="0">
                <a:ea typeface="ＭＳ Ｐゴシック" charset="0"/>
                <a:cs typeface="+mn-cs"/>
              </a:rPr>
              <a:t>Immunol</a:t>
            </a:r>
            <a:r>
              <a:rPr lang="en-US" i="1" dirty="0" smtClean="0">
                <a:ea typeface="ＭＳ Ｐゴシック" charset="0"/>
                <a:cs typeface="+mn-cs"/>
              </a:rPr>
              <a:t> Int. J World Allergy Org</a:t>
            </a:r>
            <a:r>
              <a:rPr lang="en-US" dirty="0" smtClean="0">
                <a:ea typeface="ＭＳ Ｐゴシック" charset="0"/>
                <a:cs typeface="+mn-cs"/>
              </a:rPr>
              <a:t>. 2004;16(6):241-248.</a:t>
            </a:r>
          </a:p>
          <a:p>
            <a:pPr marL="245520" indent="-245520" eaLnBrk="1" hangingPunct="1">
              <a:spcBef>
                <a:spcPct val="0"/>
              </a:spcBef>
              <a:defRPr/>
            </a:pPr>
            <a:endParaRPr lang="en-US" dirty="0" smtClean="0">
              <a:ea typeface="ＭＳ Ｐゴシック" charset="0"/>
              <a:cs typeface="+mn-cs"/>
            </a:endParaRPr>
          </a:p>
          <a:p>
            <a:pPr marL="245520" indent="-245520" eaLnBrk="1" hangingPunct="1">
              <a:defRPr/>
            </a:pPr>
            <a:r>
              <a:rPr lang="en-US" dirty="0" smtClean="0">
                <a:ea typeface="ＭＳ Ｐゴシック" charset="0"/>
                <a:cs typeface="+mn-cs"/>
              </a:rPr>
              <a:t>Lieberman P, Kemp SF, Oppenheimer J, Lang DM, Bernstein IL, </a:t>
            </a:r>
            <a:r>
              <a:rPr lang="en-US" dirty="0" err="1" smtClean="0">
                <a:ea typeface="ＭＳ Ｐゴシック" charset="0"/>
                <a:cs typeface="+mn-cs"/>
              </a:rPr>
              <a:t>Nicklas</a:t>
            </a:r>
            <a:r>
              <a:rPr lang="en-US" dirty="0" smtClean="0">
                <a:ea typeface="ＭＳ Ｐゴシック" charset="0"/>
                <a:cs typeface="+mn-cs"/>
              </a:rPr>
              <a:t> RA. The diagnosis and management of anaphylaxis: an updated practice parameter. </a:t>
            </a:r>
            <a:r>
              <a:rPr lang="en-US" i="1" dirty="0" smtClean="0">
                <a:ea typeface="ＭＳ Ｐゴシック" charset="0"/>
                <a:cs typeface="+mn-cs"/>
              </a:rPr>
              <a:t>J Allergy </a:t>
            </a:r>
            <a:r>
              <a:rPr lang="en-US" i="1" dirty="0" err="1" smtClean="0">
                <a:ea typeface="ＭＳ Ｐゴシック" charset="0"/>
                <a:cs typeface="+mn-cs"/>
              </a:rPr>
              <a:t>Clin</a:t>
            </a:r>
            <a:r>
              <a:rPr lang="en-US" i="1" dirty="0" smtClean="0">
                <a:ea typeface="ＭＳ Ｐゴシック" charset="0"/>
                <a:cs typeface="+mn-cs"/>
              </a:rPr>
              <a:t> </a:t>
            </a:r>
            <a:r>
              <a:rPr lang="en-US" i="1" dirty="0" err="1" smtClean="0">
                <a:ea typeface="ＭＳ Ｐゴシック" charset="0"/>
                <a:cs typeface="+mn-cs"/>
              </a:rPr>
              <a:t>Immunol</a:t>
            </a:r>
            <a:r>
              <a:rPr lang="en-US" dirty="0" smtClean="0">
                <a:ea typeface="ＭＳ Ｐゴシック" charset="0"/>
                <a:cs typeface="+mn-cs"/>
              </a:rPr>
              <a:t>. 2005;115:S483-523.</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A2D50325-CCFC-476E-BA4B-E51C1095DD20}" type="slidenum">
              <a:rPr lang="en-US" altLang="en-US" smtClean="0">
                <a:solidFill>
                  <a:srgbClr val="000000"/>
                </a:solidFill>
              </a:rPr>
              <a:pPr algn="r" eaLnBrk="1" hangingPunct="1">
                <a:spcBef>
                  <a:spcPct val="0"/>
                </a:spcBef>
              </a:pPr>
              <a:t>59</a:t>
            </a:fld>
            <a:endParaRPr lang="en-US" altLang="en-US" smtClean="0">
              <a:solidFill>
                <a:srgbClr val="000000"/>
              </a:solidFill>
            </a:endParaRPr>
          </a:p>
        </p:txBody>
      </p:sp>
      <p:sp>
        <p:nvSpPr>
          <p:cNvPr id="128003" name="Rectangle 2"/>
          <p:cNvSpPr>
            <a:spLocks noGrp="1" noRot="1" noChangeAspect="1" noChangeArrowheads="1" noTextEdit="1"/>
          </p:cNvSpPr>
          <p:nvPr>
            <p:ph type="sldImg"/>
          </p:nvPr>
        </p:nvSpPr>
        <p:spPr>
          <a:xfrm>
            <a:off x="1104900" y="700088"/>
            <a:ext cx="4654550" cy="3490912"/>
          </a:xfrm>
          <a:solidFill>
            <a:srgbClr val="FFFFFF"/>
          </a:solidFill>
          <a:ln/>
        </p:spPr>
      </p:sp>
      <p:sp>
        <p:nvSpPr>
          <p:cNvPr id="977923" name="Rectangle 3"/>
          <p:cNvSpPr>
            <a:spLocks noGrp="1" noChangeArrowheads="1"/>
          </p:cNvSpPr>
          <p:nvPr>
            <p:ph type="body" idx="1"/>
          </p:nvPr>
        </p:nvSpPr>
        <p:spPr>
          <a:solidFill>
            <a:srgbClr val="FFFFFF"/>
          </a:solidFill>
          <a:ln>
            <a:solidFill>
              <a:srgbClr val="000000"/>
            </a:solidFill>
          </a:ln>
        </p:spPr>
        <p:txBody>
          <a:bodyPr lIns="89530" tIns="44765" rIns="89530" bIns="44765"/>
          <a:lstStyle/>
          <a:p>
            <a:pPr marL="1149732" lvl="2" indent="-245025" eaLnBrk="1" hangingPunct="1">
              <a:defRPr/>
            </a:pPr>
            <a:r>
              <a:rPr lang="en-US" dirty="0" smtClean="0">
                <a:ea typeface="+mn-ea"/>
              </a:rPr>
              <a:t>Protracted anaphylactic reactions:</a:t>
            </a:r>
          </a:p>
          <a:p>
            <a:pPr marL="1149732" lvl="2" indent="-245025" eaLnBrk="1" hangingPunct="1">
              <a:buFontTx/>
              <a:buChar char="•"/>
              <a:defRPr/>
            </a:pPr>
            <a:r>
              <a:rPr lang="en-US" dirty="0" smtClean="0">
                <a:ea typeface="+mn-ea"/>
              </a:rPr>
              <a:t>Are frequently associated with profound hypotension</a:t>
            </a:r>
          </a:p>
          <a:p>
            <a:pPr marL="1149732" lvl="2" indent="-245025" eaLnBrk="1" hangingPunct="1">
              <a:buFontTx/>
              <a:buChar char="•"/>
              <a:defRPr/>
            </a:pPr>
            <a:r>
              <a:rPr lang="en-US" dirty="0" smtClean="0">
                <a:ea typeface="+mn-ea"/>
              </a:rPr>
              <a:t>May last longer than 24 hours</a:t>
            </a:r>
          </a:p>
          <a:p>
            <a:pPr marL="1149732" lvl="2" indent="-245025" eaLnBrk="1" hangingPunct="1">
              <a:buFontTx/>
              <a:buChar char="•"/>
              <a:defRPr/>
            </a:pPr>
            <a:r>
              <a:rPr lang="en-US" dirty="0" smtClean="0">
                <a:ea typeface="+mn-ea"/>
              </a:rPr>
              <a:t>Are minimally responsive to aggressive therapy </a:t>
            </a:r>
          </a:p>
          <a:p>
            <a:pPr marL="1149732" lvl="2" indent="-245025" eaLnBrk="1" hangingPunct="1">
              <a:buFontTx/>
              <a:buChar char="•"/>
              <a:defRPr/>
            </a:pPr>
            <a:r>
              <a:rPr lang="en-US" dirty="0" smtClean="0">
                <a:ea typeface="+mn-ea"/>
              </a:rPr>
              <a:t>Are associated with a poor prognosis (Stark, 1986)</a:t>
            </a:r>
          </a:p>
          <a:p>
            <a:pPr marL="1149732" lvl="2" indent="-245025" eaLnBrk="1" hangingPunct="1">
              <a:defRPr/>
            </a:pPr>
            <a:endParaRPr lang="en-US" dirty="0" smtClean="0">
              <a:ea typeface="+mn-ea"/>
            </a:endParaRPr>
          </a:p>
          <a:p>
            <a:pPr marL="245025" indent="-245025" eaLnBrk="1" hangingPunct="1">
              <a:defRPr/>
            </a:pPr>
            <a:r>
              <a:rPr lang="en-US" dirty="0" smtClean="0">
                <a:ea typeface="ＭＳ Ｐゴシック" charset="0"/>
                <a:cs typeface="+mn-cs"/>
              </a:rPr>
              <a:t>Lieberman P, Kemp SF, Oppenheimer J, Lang DM, Bernstein IL, </a:t>
            </a:r>
            <a:r>
              <a:rPr lang="en-US" dirty="0" err="1" smtClean="0">
                <a:ea typeface="ＭＳ Ｐゴシック" charset="0"/>
                <a:cs typeface="+mn-cs"/>
              </a:rPr>
              <a:t>Nicklas</a:t>
            </a:r>
            <a:r>
              <a:rPr lang="en-US" dirty="0" smtClean="0">
                <a:ea typeface="ＭＳ Ｐゴシック" charset="0"/>
                <a:cs typeface="+mn-cs"/>
              </a:rPr>
              <a:t> RA. The diagnosis and management of anaphylaxis: an updated practice parameter. </a:t>
            </a:r>
            <a:r>
              <a:rPr lang="en-US" i="1" dirty="0" smtClean="0">
                <a:ea typeface="ＭＳ Ｐゴシック" charset="0"/>
                <a:cs typeface="+mn-cs"/>
              </a:rPr>
              <a:t>J Allergy Clin Immunol</a:t>
            </a:r>
            <a:r>
              <a:rPr lang="en-US" dirty="0" smtClean="0">
                <a:ea typeface="ＭＳ Ｐゴシック" charset="0"/>
                <a:cs typeface="+mn-cs"/>
              </a:rPr>
              <a:t>. 2005;115:S483-523.</a:t>
            </a:r>
          </a:p>
          <a:p>
            <a:pPr marL="1149732" lvl="2" indent="-245025" eaLnBrk="1" hangingPunct="1">
              <a:defRPr/>
            </a:pPr>
            <a:endParaRPr lang="en-US" dirty="0" smtClean="0">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CB21E944-F6B4-4D5C-8594-28EB702AEEC3}" type="slidenum">
              <a:rPr lang="en-US" altLang="en-US" smtClean="0"/>
              <a:pPr algn="r" eaLnBrk="1" hangingPunct="1">
                <a:spcBef>
                  <a:spcPct val="0"/>
                </a:spcBef>
              </a:pPr>
              <a:t>7</a:t>
            </a:fld>
            <a:endParaRPr lang="en-US" altLang="en-US" smtClean="0"/>
          </a:p>
        </p:txBody>
      </p:sp>
      <p:sp>
        <p:nvSpPr>
          <p:cNvPr id="116739"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4399A248-365F-4FA2-8765-871CEC49A4CC}" type="slidenum">
              <a:rPr lang="en-US" altLang="en-US"/>
              <a:pPr algn="r" eaLnBrk="1" hangingPunct="1">
                <a:spcBef>
                  <a:spcPct val="0"/>
                </a:spcBef>
              </a:pPr>
              <a:t>7</a:t>
            </a:fld>
            <a:endParaRPr lang="en-US" altLang="en-US"/>
          </a:p>
        </p:txBody>
      </p:sp>
      <p:sp>
        <p:nvSpPr>
          <p:cNvPr id="116740" name="Rectangle 2"/>
          <p:cNvSpPr>
            <a:spLocks noGrp="1" noRot="1" noChangeAspect="1" noChangeArrowheads="1" noTextEdit="1"/>
          </p:cNvSpPr>
          <p:nvPr>
            <p:ph type="sldImg"/>
          </p:nvPr>
        </p:nvSpPr>
        <p:spPr>
          <a:xfrm>
            <a:off x="1101725" y="698500"/>
            <a:ext cx="4656138" cy="3492500"/>
          </a:xfrm>
          <a:ln/>
        </p:spPr>
      </p:sp>
      <p:sp>
        <p:nvSpPr>
          <p:cNvPr id="11674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lstStyle/>
          <a:p>
            <a:pPr eaLnBrk="1" hangingPunct="1"/>
            <a:r>
              <a:rPr lang="en-US" altLang="en-US" smtClean="0"/>
              <a:t>Non-immunologic mechanisms</a:t>
            </a:r>
          </a:p>
          <a:p>
            <a:pPr lvl="1" eaLnBrk="1" hangingPunct="1"/>
            <a:r>
              <a:rPr lang="en-US" altLang="en-US" smtClean="0"/>
              <a:t>Physical factors (eg, exercise, cold and heat)</a:t>
            </a:r>
          </a:p>
          <a:p>
            <a:pPr lvl="1" eaLnBrk="1" hangingPunct="1"/>
            <a:r>
              <a:rPr lang="en-US" altLang="en-US" smtClean="0"/>
              <a:t>Ethanol</a:t>
            </a:r>
          </a:p>
          <a:p>
            <a:pPr lvl="1" eaLnBrk="1" hangingPunct="1"/>
            <a:r>
              <a:rPr lang="en-US" altLang="en-US" smtClean="0"/>
              <a:t>Medications (eg, NSAIDs, opioids, neuromuscular blocking agents)</a:t>
            </a:r>
          </a:p>
          <a:p>
            <a:pPr lvl="1" eaLnBrk="1" hangingPunct="1"/>
            <a:r>
              <a:rPr lang="en-US" altLang="en-US" smtClean="0"/>
              <a:t>Radiocontrast media </a:t>
            </a:r>
          </a:p>
          <a:p>
            <a:pPr eaLnBrk="1" hangingPunct="1"/>
            <a:r>
              <a:rPr lang="en-US" altLang="en-US" smtClean="0"/>
              <a:t>Idiopathic anaphylaxis</a:t>
            </a:r>
          </a:p>
          <a:p>
            <a:pPr lvl="1" eaLnBrk="1" hangingPunct="1"/>
            <a:r>
              <a:rPr lang="en-US" altLang="en-US" smtClean="0"/>
              <a:t>Consider the possibility of:</a:t>
            </a:r>
          </a:p>
          <a:p>
            <a:pPr lvl="2" eaLnBrk="1" hangingPunct="1"/>
            <a:r>
              <a:rPr lang="en-US" altLang="en-US" smtClean="0"/>
              <a:t>Hidden or previously unrecognized allergens</a:t>
            </a:r>
          </a:p>
          <a:p>
            <a:pPr lvl="2" eaLnBrk="1" hangingPunct="1"/>
            <a:r>
              <a:rPr lang="en-US" altLang="en-US" smtClean="0"/>
              <a:t>Mastocytosis/clonal mast cell disorder</a:t>
            </a:r>
          </a:p>
          <a:p>
            <a:pPr eaLnBrk="1" hangingPunct="1"/>
            <a:r>
              <a:rPr lang="en-US" altLang="en-US" smtClean="0"/>
              <a:t>Immunologic mechanisms</a:t>
            </a:r>
          </a:p>
          <a:p>
            <a:pPr lvl="1" eaLnBrk="1" hangingPunct="1"/>
            <a:r>
              <a:rPr lang="en-US" altLang="en-US" smtClean="0"/>
              <a:t>IgE dependent</a:t>
            </a:r>
          </a:p>
          <a:p>
            <a:pPr lvl="2" eaLnBrk="1" hangingPunct="1"/>
            <a:r>
              <a:rPr lang="en-US" altLang="en-US" smtClean="0"/>
              <a:t>Foods such as peanut, tree nut, shellfish, fish, milk, </a:t>
            </a:r>
            <a:br>
              <a:rPr lang="en-US" altLang="en-US" smtClean="0"/>
            </a:br>
            <a:r>
              <a:rPr lang="en-US" altLang="en-US" smtClean="0"/>
              <a:t>egg, soy, sesame</a:t>
            </a:r>
          </a:p>
          <a:p>
            <a:pPr lvl="2" eaLnBrk="1" hangingPunct="1"/>
            <a:r>
              <a:rPr lang="en-US" altLang="en-US" smtClean="0"/>
              <a:t>Venoms, such as insect stings</a:t>
            </a:r>
          </a:p>
          <a:p>
            <a:pPr lvl="2" eaLnBrk="1" hangingPunct="1"/>
            <a:r>
              <a:rPr lang="en-US" altLang="en-US" smtClean="0"/>
              <a:t>Natural rubber latex</a:t>
            </a:r>
          </a:p>
          <a:p>
            <a:pPr lvl="2" eaLnBrk="1" hangingPunct="1"/>
            <a:r>
              <a:rPr lang="en-US" altLang="en-US" smtClean="0"/>
              <a:t>Seminal fluid</a:t>
            </a:r>
          </a:p>
          <a:p>
            <a:pPr lvl="2" eaLnBrk="1" hangingPunct="1"/>
            <a:r>
              <a:rPr lang="en-US" altLang="en-US" smtClean="0"/>
              <a:t>Biologic therapies (eg, monoclonal antibodies)</a:t>
            </a:r>
          </a:p>
          <a:p>
            <a:pPr lvl="2" eaLnBrk="1" hangingPunct="1"/>
            <a:r>
              <a:rPr lang="en-US" altLang="en-US" smtClean="0"/>
              <a:t>Immunotherapy </a:t>
            </a:r>
          </a:p>
          <a:p>
            <a:pPr lvl="2" eaLnBrk="1" hangingPunct="1"/>
            <a:r>
              <a:rPr lang="en-US" altLang="en-US" smtClean="0"/>
              <a:t>Medications such as penicillin</a:t>
            </a:r>
          </a:p>
          <a:p>
            <a:pPr lvl="1" eaLnBrk="1" hangingPunct="1"/>
            <a:r>
              <a:rPr lang="en-US" altLang="en-US" smtClean="0"/>
              <a:t>IgE independent</a:t>
            </a:r>
          </a:p>
          <a:p>
            <a:pPr lvl="2" eaLnBrk="1" hangingPunct="1"/>
            <a:r>
              <a:rPr lang="en-US" altLang="en-US" smtClean="0"/>
              <a:t>Dextran, such as high-molecular-weight iron dextran</a:t>
            </a:r>
          </a:p>
          <a:p>
            <a:pPr lvl="2" eaLnBrk="1" hangingPunct="1"/>
            <a:r>
              <a:rPr lang="en-US" altLang="en-US" smtClean="0"/>
              <a:t>Contaminants in heparin</a:t>
            </a:r>
          </a:p>
          <a:p>
            <a:pPr lvl="2" eaLnBrk="1" hangingPunct="1"/>
            <a:r>
              <a:rPr lang="en-US" altLang="en-US" smtClean="0"/>
              <a:t>Blood transfusions</a:t>
            </a:r>
          </a:p>
          <a:p>
            <a:pPr eaLnBrk="1" hangingPunct="1"/>
            <a:endParaRPr lang="el-GR" altLang="en-US" smtClean="0"/>
          </a:p>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36D21C96-D7F2-4BC9-9835-C18257992394}" type="slidenum">
              <a:rPr lang="en-US" altLang="en-US" smtClean="0"/>
              <a:pPr algn="r" eaLnBrk="1" hangingPunct="1">
                <a:spcBef>
                  <a:spcPct val="0"/>
                </a:spcBef>
              </a:pPr>
              <a:t>60</a:t>
            </a:fld>
            <a:endParaRPr lang="en-US" alt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39B6BEB-15FC-4B9B-B420-4FB478EEF263}" type="slidenum">
              <a:rPr lang="en-US" altLang="en-US"/>
              <a:pPr algn="r" eaLnBrk="1" hangingPunct="1">
                <a:spcBef>
                  <a:spcPct val="0"/>
                </a:spcBef>
              </a:pPr>
              <a:t>70</a:t>
            </a:fld>
            <a:endParaRPr lang="en-US" altLang="en-US"/>
          </a:p>
        </p:txBody>
      </p:sp>
      <p:sp>
        <p:nvSpPr>
          <p:cNvPr id="156675"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30872C13-8798-420B-AC86-C7C330CA82C7}" type="slidenum">
              <a:rPr lang="en-US" altLang="en-US"/>
              <a:pPr algn="r" eaLnBrk="1" hangingPunct="1">
                <a:spcBef>
                  <a:spcPct val="0"/>
                </a:spcBef>
              </a:pPr>
              <a:t>70</a:t>
            </a:fld>
            <a:endParaRPr lang="en-US" altLang="en-US"/>
          </a:p>
        </p:txBody>
      </p:sp>
      <p:sp>
        <p:nvSpPr>
          <p:cNvPr id="156676" name="Rectangle 2"/>
          <p:cNvSpPr>
            <a:spLocks noGrp="1" noRot="1" noChangeAspect="1" noChangeArrowheads="1" noTextEdit="1"/>
          </p:cNvSpPr>
          <p:nvPr>
            <p:ph type="sldImg"/>
          </p:nvPr>
        </p:nvSpPr>
        <p:spPr>
          <a:xfrm>
            <a:off x="1101725" y="698500"/>
            <a:ext cx="4656138" cy="3492500"/>
          </a:xfrm>
          <a:ln/>
        </p:spPr>
      </p:sp>
      <p:sp>
        <p:nvSpPr>
          <p:cNvPr id="15667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31863" eaLnBrk="0" hangingPunct="0">
              <a:spcBef>
                <a:spcPct val="30000"/>
              </a:spcBef>
              <a:defRPr sz="1200">
                <a:solidFill>
                  <a:schemeClr val="tx1"/>
                </a:solidFill>
                <a:latin typeface="Arial" charset="0"/>
                <a:ea typeface="Arial" charset="0"/>
                <a:cs typeface="Arial" charset="0"/>
              </a:defRPr>
            </a:lvl2pPr>
            <a:lvl3pPr marL="1143000" indent="-228600" algn="l" defTabSz="931863" eaLnBrk="0" hangingPunct="0">
              <a:spcBef>
                <a:spcPct val="30000"/>
              </a:spcBef>
              <a:defRPr sz="1200">
                <a:solidFill>
                  <a:schemeClr val="tx1"/>
                </a:solidFill>
                <a:latin typeface="Arial" charset="0"/>
                <a:ea typeface="Arial" charset="0"/>
                <a:cs typeface="Arial" charset="0"/>
              </a:defRPr>
            </a:lvl3pPr>
            <a:lvl4pPr marL="1600200" indent="-228600" algn="l" defTabSz="931863" eaLnBrk="0" hangingPunct="0">
              <a:spcBef>
                <a:spcPct val="30000"/>
              </a:spcBef>
              <a:defRPr sz="1200">
                <a:solidFill>
                  <a:schemeClr val="tx1"/>
                </a:solidFill>
                <a:latin typeface="Arial" charset="0"/>
                <a:ea typeface="Arial" charset="0"/>
                <a:cs typeface="Arial" charset="0"/>
              </a:defRPr>
            </a:lvl4pPr>
            <a:lvl5pPr marL="2057400" indent="-228600" algn="l" defTabSz="931863" eaLnBrk="0" hangingPunct="0">
              <a:spcBef>
                <a:spcPct val="30000"/>
              </a:spcBef>
              <a:defRPr sz="1200">
                <a:solidFill>
                  <a:schemeClr val="tx1"/>
                </a:solidFill>
                <a:latin typeface="Arial" charset="0"/>
                <a:ea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A1FB62FE-F288-4A2F-B6EE-0B17A2034FCA}" type="slidenum">
              <a:rPr lang="en-US" altLang="en-US" smtClean="0">
                <a:solidFill>
                  <a:srgbClr val="000000"/>
                </a:solidFill>
              </a:rPr>
              <a:pPr algn="r" eaLnBrk="1" hangingPunct="1">
                <a:spcBef>
                  <a:spcPct val="0"/>
                </a:spcBef>
              </a:pPr>
              <a:t>73</a:t>
            </a:fld>
            <a:endParaRPr lang="en-US" altLang="en-US" smtClean="0">
              <a:solidFill>
                <a:srgbClr val="000000"/>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31863" eaLnBrk="0" hangingPunct="0">
              <a:spcBef>
                <a:spcPct val="30000"/>
              </a:spcBef>
              <a:defRPr sz="1200">
                <a:solidFill>
                  <a:schemeClr val="tx1"/>
                </a:solidFill>
                <a:latin typeface="Arial" charset="0"/>
                <a:ea typeface="Arial" charset="0"/>
                <a:cs typeface="Arial" charset="0"/>
              </a:defRPr>
            </a:lvl2pPr>
            <a:lvl3pPr marL="1143000" indent="-228600" algn="l" defTabSz="931863" eaLnBrk="0" hangingPunct="0">
              <a:spcBef>
                <a:spcPct val="30000"/>
              </a:spcBef>
              <a:defRPr sz="1200">
                <a:solidFill>
                  <a:schemeClr val="tx1"/>
                </a:solidFill>
                <a:latin typeface="Arial" charset="0"/>
                <a:ea typeface="Arial" charset="0"/>
                <a:cs typeface="Arial" charset="0"/>
              </a:defRPr>
            </a:lvl3pPr>
            <a:lvl4pPr marL="1600200" indent="-228600" algn="l" defTabSz="931863" eaLnBrk="0" hangingPunct="0">
              <a:spcBef>
                <a:spcPct val="30000"/>
              </a:spcBef>
              <a:defRPr sz="1200">
                <a:solidFill>
                  <a:schemeClr val="tx1"/>
                </a:solidFill>
                <a:latin typeface="Arial" charset="0"/>
                <a:ea typeface="Arial" charset="0"/>
                <a:cs typeface="Arial" charset="0"/>
              </a:defRPr>
            </a:lvl4pPr>
            <a:lvl5pPr marL="2057400" indent="-228600" algn="l" defTabSz="931863" eaLnBrk="0" hangingPunct="0">
              <a:spcBef>
                <a:spcPct val="30000"/>
              </a:spcBef>
              <a:defRPr sz="1200">
                <a:solidFill>
                  <a:schemeClr val="tx1"/>
                </a:solidFill>
                <a:latin typeface="Arial" charset="0"/>
                <a:ea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DD5834BF-0614-4639-A430-71A5D1832BFD}" type="slidenum">
              <a:rPr lang="en-US" altLang="en-US" smtClean="0">
                <a:solidFill>
                  <a:srgbClr val="000000"/>
                </a:solidFill>
              </a:rPr>
              <a:pPr algn="r" eaLnBrk="1" hangingPunct="1">
                <a:spcBef>
                  <a:spcPct val="0"/>
                </a:spcBef>
              </a:pPr>
              <a:t>74</a:t>
            </a:fld>
            <a:endParaRPr lang="en-US" altLang="en-US" smtClean="0">
              <a:solidFill>
                <a:srgbClr val="000000"/>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1689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B1B0D881-4405-48EC-A524-42B2F2EDAF9D}" type="slidenum">
              <a:rPr lang="en-US" altLang="en-US" smtClean="0">
                <a:solidFill>
                  <a:srgbClr val="000000"/>
                </a:solidFill>
              </a:rPr>
              <a:pPr algn="r" eaLnBrk="1" hangingPunct="1">
                <a:spcBef>
                  <a:spcPct val="0"/>
                </a:spcBef>
              </a:pPr>
              <a:t>83</a:t>
            </a:fld>
            <a:endParaRPr lang="en-US" altLang="en-US" smtClean="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49796E2F-C0F7-4C4A-A469-29486D7E11A6}" type="slidenum">
              <a:rPr lang="en-US" altLang="en-US" smtClean="0"/>
              <a:pPr algn="r" eaLnBrk="1" hangingPunct="1">
                <a:spcBef>
                  <a:spcPct val="0"/>
                </a:spcBef>
              </a:pPr>
              <a:t>89</a:t>
            </a:fld>
            <a:endParaRPr lang="en-US" altLang="en-US" smtClean="0"/>
          </a:p>
        </p:txBody>
      </p:sp>
      <p:sp>
        <p:nvSpPr>
          <p:cNvPr id="175107" name="Rectangle 7"/>
          <p:cNvSpPr txBox="1">
            <a:spLocks noGrp="1" noChangeArrowheads="1"/>
          </p:cNvSpPr>
          <p:nvPr/>
        </p:nvSpPr>
        <p:spPr bwMode="auto">
          <a:xfrm>
            <a:off x="3884613"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14C0482-8425-4C33-9F9E-3F6F2CF0FA19}" type="slidenum">
              <a:rPr lang="en-US" altLang="en-US"/>
              <a:pPr algn="r" eaLnBrk="1" hangingPunct="1">
                <a:spcBef>
                  <a:spcPct val="0"/>
                </a:spcBef>
              </a:pPr>
              <a:t>89</a:t>
            </a:fld>
            <a:endParaRPr lang="en-US" altLang="en-US"/>
          </a:p>
        </p:txBody>
      </p:sp>
      <p:sp>
        <p:nvSpPr>
          <p:cNvPr id="175108" name="Rectangle 7"/>
          <p:cNvSpPr txBox="1">
            <a:spLocks noGrp="1" noChangeArrowheads="1"/>
          </p:cNvSpPr>
          <p:nvPr/>
        </p:nvSpPr>
        <p:spPr bwMode="auto">
          <a:xfrm>
            <a:off x="3884613"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buClr>
                <a:srgbClr val="1F497D"/>
              </a:buClr>
            </a:pPr>
            <a:fld id="{8514D657-ECB6-4217-866B-7D39F5C989A2}" type="slidenum">
              <a:rPr lang="en-US" altLang="en-US">
                <a:solidFill>
                  <a:srgbClr val="000000"/>
                </a:solidFill>
                <a:latin typeface="Arial" panose="020B0604020202020204" pitchFamily="34" charset="0"/>
              </a:rPr>
              <a:pPr algn="r" eaLnBrk="1" hangingPunct="1">
                <a:spcBef>
                  <a:spcPct val="0"/>
                </a:spcBef>
                <a:buClr>
                  <a:srgbClr val="1F497D"/>
                </a:buClr>
              </a:pPr>
              <a:t>89</a:t>
            </a:fld>
            <a:endParaRPr lang="en-US" altLang="en-US" dirty="0">
              <a:solidFill>
                <a:srgbClr val="000000"/>
              </a:solidFill>
              <a:latin typeface="Arial" panose="020B0604020202020204" pitchFamily="34" charset="0"/>
            </a:endParaRPr>
          </a:p>
        </p:txBody>
      </p:sp>
      <p:sp>
        <p:nvSpPr>
          <p:cNvPr id="175109" name="Rectangle 2"/>
          <p:cNvSpPr>
            <a:spLocks noGrp="1" noRot="1" noChangeAspect="1" noChangeArrowheads="1" noTextEdit="1"/>
          </p:cNvSpPr>
          <p:nvPr>
            <p:ph type="sldImg"/>
          </p:nvPr>
        </p:nvSpPr>
        <p:spPr>
          <a:xfrm>
            <a:off x="1101725" y="698500"/>
            <a:ext cx="4656138" cy="3492500"/>
          </a:xfrm>
          <a:ln/>
        </p:spPr>
      </p:sp>
      <p:sp>
        <p:nvSpPr>
          <p:cNvPr id="1751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642485DD-CC2C-4CE7-AF8C-2D3692221B18}" type="slidenum">
              <a:rPr lang="en-US" altLang="en-US" smtClean="0">
                <a:solidFill>
                  <a:srgbClr val="000000"/>
                </a:solidFill>
              </a:rPr>
              <a:pPr algn="r" eaLnBrk="1" hangingPunct="1">
                <a:spcBef>
                  <a:spcPct val="0"/>
                </a:spcBef>
              </a:pPr>
              <a:t>13</a:t>
            </a:fld>
            <a:endParaRPr lang="en-US" altLang="en-US" smtClean="0">
              <a:solidFill>
                <a:srgbClr val="000000"/>
              </a:solidFill>
            </a:endParaRPr>
          </a:p>
        </p:txBody>
      </p:sp>
      <p:sp>
        <p:nvSpPr>
          <p:cNvPr id="119811" name="Rectangle 7"/>
          <p:cNvSpPr txBox="1">
            <a:spLocks noGrp="1" noChangeArrowheads="1"/>
          </p:cNvSpPr>
          <p:nvPr/>
        </p:nvSpPr>
        <p:spPr bwMode="auto">
          <a:xfrm>
            <a:off x="3884614"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775BBDEE-822B-4324-A915-6CD38D75B4F5}" type="slidenum">
              <a:rPr lang="en-US" altLang="en-US">
                <a:solidFill>
                  <a:srgbClr val="000000"/>
                </a:solidFill>
              </a:rPr>
              <a:pPr algn="r" eaLnBrk="1" hangingPunct="1">
                <a:spcBef>
                  <a:spcPct val="0"/>
                </a:spcBef>
              </a:pPr>
              <a:t>13</a:t>
            </a:fld>
            <a:endParaRPr lang="en-US" altLang="en-US">
              <a:solidFill>
                <a:srgbClr val="000000"/>
              </a:solidFill>
            </a:endParaRPr>
          </a:p>
        </p:txBody>
      </p:sp>
      <p:sp>
        <p:nvSpPr>
          <p:cNvPr id="119812" name="Rectangle 2"/>
          <p:cNvSpPr>
            <a:spLocks noGrp="1" noRot="1" noChangeAspect="1" noChangeArrowheads="1" noTextEdit="1"/>
          </p:cNvSpPr>
          <p:nvPr>
            <p:ph type="sldImg"/>
          </p:nvPr>
        </p:nvSpPr>
        <p:spPr>
          <a:xfrm>
            <a:off x="1101725" y="698500"/>
            <a:ext cx="4656138" cy="3492500"/>
          </a:xfrm>
          <a:ln/>
        </p:spPr>
      </p:sp>
      <p:sp>
        <p:nvSpPr>
          <p:cNvPr id="119813" name="Rectangle 3"/>
          <p:cNvSpPr>
            <a:spLocks noGrp="1" noChangeArrowheads="1"/>
          </p:cNvSpPr>
          <p:nvPr>
            <p:ph type="body" idx="1"/>
          </p:nvPr>
        </p:nvSpPr>
        <p:spPr>
          <a:solidFill>
            <a:srgbClr val="FFFFFF"/>
          </a:solidFill>
          <a:ln>
            <a:solidFill>
              <a:srgbClr val="000000"/>
            </a:solidFill>
          </a:ln>
        </p:spPr>
        <p:txBody>
          <a:bodyPr lIns="92486" tIns="46243" rIns="92486" bIns="46243"/>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36538" indent="-236538" eaLnBrk="1" hangingPunct="1">
              <a:buFontTx/>
              <a:buChar char="•"/>
            </a:pPr>
            <a:r>
              <a:rPr lang="en-US" altLang="en-US" sz="1100" smtClean="0"/>
              <a:t>The goal of this study by Gupta et al was to better estimate the prevalence and severity of childhood food allergy in the United States.</a:t>
            </a:r>
          </a:p>
          <a:p>
            <a:pPr marL="236538" indent="-236538" eaLnBrk="1" hangingPunct="1">
              <a:buFontTx/>
              <a:buChar char="•"/>
            </a:pPr>
            <a:r>
              <a:rPr lang="en-US" altLang="en-US" sz="1100" smtClean="0"/>
              <a:t>This was a randomized, cross-sectional survey was administered electronically to a representative sample of US households with children from June 2009 to February 2010. Eligible participants included adults (aged 18 years or older). Data were adjusted using both base and post-stratification weights to account for potential biases from sampling design and nonresponse. Data were analyzed as weighted proportions to estimate prevalence and severity of food allergy. Multiple logistic regression models were constructed to identify characteristics significantly associated with outcomes.</a:t>
            </a:r>
          </a:p>
          <a:p>
            <a:pPr marL="236538" indent="-236538" eaLnBrk="1" hangingPunct="1">
              <a:buFontTx/>
              <a:buChar char="•"/>
            </a:pPr>
            <a:r>
              <a:rPr lang="en-US" altLang="en-US" sz="1100" smtClean="0"/>
              <a:t>Data were collected for 40 104 children; incomplete responses for 1624 children were excluded, which yielded a final sample of 38 480. Food allergy prevalence was 8.0% (95% confidence interval [CI]: 7.6-8.3). Among children with food allergy, 38.7% had a history of severe reactions, and 30.4% had multiple food allergies. Prevalence according to allergen among food-allergic children was highest for peanut (25.2% [95% CI: 23.3-27.1]), followed by milk (21.1% [95% CI: 19.4-22.8]) and shellfish (17.2% [95% CI: 15.6-18.9]). Odds of food allergy were significantly associated with race, age, income, and geographic region. Disparities in food allergy diagnosis according to race and income were observed.</a:t>
            </a:r>
          </a:p>
          <a:p>
            <a:pPr marL="236538" indent="-236538" eaLnBrk="1" hangingPunct="1">
              <a:buFontTx/>
              <a:buChar char="•"/>
            </a:pPr>
            <a:r>
              <a:rPr lang="en-US" altLang="en-US" sz="1100" smtClean="0"/>
              <a:t>Findings suggest that the prevalence and severity of childhood food allergy is greater than previously reported. Data suggest that disparities exist in the clinical diagnosis of disease.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2338"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2338" eaLnBrk="0" hangingPunct="0">
              <a:spcBef>
                <a:spcPct val="30000"/>
              </a:spcBef>
              <a:defRPr sz="1200">
                <a:solidFill>
                  <a:schemeClr val="tx1"/>
                </a:solidFill>
                <a:latin typeface="Arial" charset="0"/>
                <a:ea typeface="Arial" charset="0"/>
                <a:cs typeface="Arial" charset="0"/>
              </a:defRPr>
            </a:lvl2pPr>
            <a:lvl3pPr marL="1143000" indent="-228600" algn="l" defTabSz="922338" eaLnBrk="0" hangingPunct="0">
              <a:spcBef>
                <a:spcPct val="30000"/>
              </a:spcBef>
              <a:defRPr sz="1200">
                <a:solidFill>
                  <a:schemeClr val="tx1"/>
                </a:solidFill>
                <a:latin typeface="Arial" charset="0"/>
                <a:ea typeface="Arial" charset="0"/>
                <a:cs typeface="Arial" charset="0"/>
              </a:defRPr>
            </a:lvl3pPr>
            <a:lvl4pPr marL="1600200" indent="-228600" algn="l" defTabSz="922338" eaLnBrk="0" hangingPunct="0">
              <a:spcBef>
                <a:spcPct val="30000"/>
              </a:spcBef>
              <a:defRPr sz="1200">
                <a:solidFill>
                  <a:schemeClr val="tx1"/>
                </a:solidFill>
                <a:latin typeface="Arial" charset="0"/>
                <a:ea typeface="Arial" charset="0"/>
                <a:cs typeface="Arial" charset="0"/>
              </a:defRPr>
            </a:lvl4pPr>
            <a:lvl5pPr marL="2057400" indent="-228600" algn="l" defTabSz="922338" eaLnBrk="0" hangingPunct="0">
              <a:spcBef>
                <a:spcPct val="30000"/>
              </a:spcBef>
              <a:defRPr sz="1200">
                <a:solidFill>
                  <a:schemeClr val="tx1"/>
                </a:solidFill>
                <a:latin typeface="Arial" charset="0"/>
                <a:ea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105FE10-548D-4AB5-B8EA-EDDE72533157}" type="slidenum">
              <a:rPr lang="en-US" altLang="en-US" smtClean="0"/>
              <a:pPr algn="r" eaLnBrk="1" hangingPunct="1">
                <a:spcBef>
                  <a:spcPct val="0"/>
                </a:spcBef>
              </a:pPr>
              <a:t>17</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0CB76A39-D77D-43D1-9497-62D9C53A0846}" type="slidenum">
              <a:rPr lang="en-US" altLang="en-US" smtClean="0"/>
              <a:pPr algn="r" eaLnBrk="1" hangingPunct="1">
                <a:spcBef>
                  <a:spcPct val="0"/>
                </a:spcBef>
              </a:pPr>
              <a:t>18</a:t>
            </a:fld>
            <a:endParaRPr lang="en-US" altLang="en-US" smtClean="0"/>
          </a:p>
        </p:txBody>
      </p:sp>
      <p:sp>
        <p:nvSpPr>
          <p:cNvPr id="122883" name="Rectangle 7"/>
          <p:cNvSpPr txBox="1">
            <a:spLocks noGrp="1" noChangeArrowheads="1"/>
          </p:cNvSpPr>
          <p:nvPr/>
        </p:nvSpPr>
        <p:spPr bwMode="auto">
          <a:xfrm>
            <a:off x="3884613" y="8846261"/>
            <a:ext cx="2971800" cy="46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nchor="b"/>
          <a:lstStyle>
            <a:lvl1pPr algn="l" defTabSz="925513" eaLnBrk="0" hangingPunct="0">
              <a:spcBef>
                <a:spcPct val="30000"/>
              </a:spcBef>
              <a:defRPr sz="1200">
                <a:solidFill>
                  <a:schemeClr val="tx1"/>
                </a:solidFill>
                <a:latin typeface="Arial" charset="0"/>
                <a:ea typeface="MS PGothic" pitchFamily="34" charset="-128"/>
                <a:cs typeface="Arial" charset="0"/>
              </a:defRPr>
            </a:lvl1pPr>
            <a:lvl2pPr marL="742950" indent="-285750" algn="l" defTabSz="925513" eaLnBrk="0" hangingPunct="0">
              <a:spcBef>
                <a:spcPct val="30000"/>
              </a:spcBef>
              <a:defRPr sz="1200">
                <a:solidFill>
                  <a:schemeClr val="tx1"/>
                </a:solidFill>
                <a:latin typeface="Arial" charset="0"/>
                <a:ea typeface="Arial" charset="0"/>
                <a:cs typeface="Arial" charset="0"/>
              </a:defRPr>
            </a:lvl2pPr>
            <a:lvl3pPr marL="1143000" indent="-228600" algn="l" defTabSz="925513" eaLnBrk="0" hangingPunct="0">
              <a:spcBef>
                <a:spcPct val="30000"/>
              </a:spcBef>
              <a:defRPr sz="1200">
                <a:solidFill>
                  <a:schemeClr val="tx1"/>
                </a:solidFill>
                <a:latin typeface="Arial" charset="0"/>
                <a:ea typeface="Arial" charset="0"/>
                <a:cs typeface="Arial" charset="0"/>
              </a:defRPr>
            </a:lvl3pPr>
            <a:lvl4pPr marL="1600200" indent="-228600" algn="l" defTabSz="925513" eaLnBrk="0" hangingPunct="0">
              <a:spcBef>
                <a:spcPct val="30000"/>
              </a:spcBef>
              <a:defRPr sz="1200">
                <a:solidFill>
                  <a:schemeClr val="tx1"/>
                </a:solidFill>
                <a:latin typeface="Arial" charset="0"/>
                <a:ea typeface="Arial" charset="0"/>
                <a:cs typeface="Arial" charset="0"/>
              </a:defRPr>
            </a:lvl4pPr>
            <a:lvl5pPr marL="2057400" indent="-228600" algn="l" defTabSz="925513" eaLnBrk="0" hangingPunct="0">
              <a:spcBef>
                <a:spcPct val="30000"/>
              </a:spcBef>
              <a:defRPr sz="1200">
                <a:solidFill>
                  <a:schemeClr val="tx1"/>
                </a:solidFill>
                <a:latin typeface="Arial" charset="0"/>
                <a:ea typeface="Arial" charset="0"/>
                <a:cs typeface="Arial" charset="0"/>
              </a:defRPr>
            </a:lvl5pPr>
            <a:lvl6pPr marL="25146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25513" eaLnBrk="0" fontAlgn="base" hangingPunct="0">
              <a:spcBef>
                <a:spcPct val="30000"/>
              </a:spcBef>
              <a:spcAft>
                <a:spcPct val="0"/>
              </a:spcAft>
              <a:defRPr sz="1200">
                <a:solidFill>
                  <a:schemeClr val="tx1"/>
                </a:solidFill>
                <a:latin typeface="Arial" charset="0"/>
                <a:ea typeface="Arial" charset="0"/>
                <a:cs typeface="Arial" charset="0"/>
              </a:defRPr>
            </a:lvl9pPr>
          </a:lstStyle>
          <a:p>
            <a:pPr algn="r" eaLnBrk="1" hangingPunct="1">
              <a:spcBef>
                <a:spcPct val="0"/>
              </a:spcBef>
            </a:pPr>
            <a:fld id="{7FE0F3C3-A8E9-4D11-A3BE-AB03773CA6C3}" type="slidenum">
              <a:rPr lang="en-US" altLang="en-US"/>
              <a:pPr algn="r" eaLnBrk="1" hangingPunct="1">
                <a:spcBef>
                  <a:spcPct val="0"/>
                </a:spcBef>
              </a:pPr>
              <a:t>18</a:t>
            </a:fld>
            <a:endParaRPr lang="en-US" altLang="en-US"/>
          </a:p>
        </p:txBody>
      </p:sp>
      <p:sp>
        <p:nvSpPr>
          <p:cNvPr id="122884" name="Rectangle 2"/>
          <p:cNvSpPr>
            <a:spLocks noGrp="1" noRot="1" noChangeAspect="1" noChangeArrowheads="1" noTextEdit="1"/>
          </p:cNvSpPr>
          <p:nvPr>
            <p:ph type="sldImg"/>
          </p:nvPr>
        </p:nvSpPr>
        <p:spPr>
          <a:xfrm>
            <a:off x="1101725" y="698500"/>
            <a:ext cx="4656138" cy="3492500"/>
          </a:xfrm>
          <a:ln/>
        </p:spPr>
      </p:sp>
      <p:sp>
        <p:nvSpPr>
          <p:cNvPr id="12288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6" tIns="46243" rIns="92486" bIns="46243"/>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pPr fontAlgn="base">
              <a:spcBef>
                <a:spcPct val="0"/>
              </a:spcBef>
              <a:spcAft>
                <a:spcPct val="0"/>
              </a:spcAft>
              <a:defRPr/>
            </a:pPr>
            <a:fld id="{13C88271-EC26-4626-8E08-A55B5C9BFB17}" type="datetime1">
              <a:rPr lang="en-US" smtClean="0">
                <a:solidFill>
                  <a:srgbClr val="FFFFFF"/>
                </a:solidFill>
              </a:rPr>
              <a:pPr fontAlgn="base">
                <a:spcBef>
                  <a:spcPct val="0"/>
                </a:spcBef>
                <a:spcAft>
                  <a:spcPct val="0"/>
                </a:spcAft>
                <a:defRPr/>
              </a:pPr>
              <a:t>10/23/2018</a:t>
            </a:fld>
            <a:endParaRPr lang="en-US">
              <a:solidFill>
                <a:srgbClr val="FFFFFF"/>
              </a:solidFill>
            </a:endParaRPr>
          </a:p>
        </p:txBody>
      </p:sp>
      <p:sp>
        <p:nvSpPr>
          <p:cNvPr id="17" name="Нижний колонтитул 16"/>
          <p:cNvSpPr>
            <a:spLocks noGrp="1"/>
          </p:cNvSpPr>
          <p:nvPr>
            <p:ph type="ftr" sz="quarter" idx="11"/>
          </p:nvPr>
        </p:nvSpPr>
        <p:spPr/>
        <p:txBody>
          <a:bodyPr/>
          <a:lstStyle/>
          <a:p>
            <a:pPr algn="ctr" fontAlgn="base">
              <a:spcBef>
                <a:spcPct val="0"/>
              </a:spcBef>
              <a:spcAft>
                <a:spcPct val="0"/>
              </a:spcAft>
              <a:defRPr/>
            </a:pPr>
            <a:r>
              <a:rPr lang="en-US" smtClean="0">
                <a:solidFill>
                  <a:srgbClr val="FFFFFF"/>
                </a:solidFill>
              </a:rPr>
              <a:t>Woodman, RC.  Blood. 2004;104:2263-2268</a:t>
            </a:r>
            <a:endParaRPr lang="en-US">
              <a:solidFill>
                <a:srgbClr val="FFFFFF"/>
              </a:solidFill>
            </a:endParaRPr>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13C88271-EC26-4626-8E08-A55B5C9BFB17}" type="datetime1">
              <a:rPr lang="en-US" smtClean="0">
                <a:solidFill>
                  <a:srgbClr val="FFFFFF"/>
                </a:solidFill>
              </a:rPr>
              <a:pPr fontAlgn="base">
                <a:spcBef>
                  <a:spcPct val="0"/>
                </a:spcBef>
                <a:spcAft>
                  <a:spcPct val="0"/>
                </a:spcAft>
                <a:defRPr/>
              </a:pPr>
              <a:t>10/23/2018</a:t>
            </a:fld>
            <a:endParaRPr lang="en-US">
              <a:solidFill>
                <a:srgbClr val="FFFFFF"/>
              </a:solidFill>
            </a:endParaRPr>
          </a:p>
        </p:txBody>
      </p:sp>
      <p:sp>
        <p:nvSpPr>
          <p:cNvPr id="5" name="Нижний колонтитул 4"/>
          <p:cNvSpPr>
            <a:spLocks noGrp="1"/>
          </p:cNvSpPr>
          <p:nvPr>
            <p:ph type="ftr" sz="quarter" idx="11"/>
          </p:nvPr>
        </p:nvSpPr>
        <p:spPr/>
        <p:txBody>
          <a:bodyPr/>
          <a:lstStyle/>
          <a:p>
            <a:pPr algn="ctr" fontAlgn="base">
              <a:spcBef>
                <a:spcPct val="0"/>
              </a:spcBef>
              <a:spcAft>
                <a:spcPct val="0"/>
              </a:spcAft>
              <a:defRPr/>
            </a:pPr>
            <a:r>
              <a:rPr lang="en-US" smtClean="0">
                <a:solidFill>
                  <a:srgbClr val="FFFFFF"/>
                </a:solidFill>
              </a:rPr>
              <a:t>Woodman, RC.  Blood. 2004;104:2263-2268</a:t>
            </a:r>
            <a:endParaRPr lang="en-US">
              <a:solidFill>
                <a:srgbClr val="FFFFFF"/>
              </a:solidFill>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13C88271-EC26-4626-8E08-A55B5C9BFB17}" type="datetime1">
              <a:rPr lang="en-US" smtClean="0">
                <a:solidFill>
                  <a:srgbClr val="FFFFFF"/>
                </a:solidFill>
              </a:rPr>
              <a:pPr fontAlgn="base">
                <a:spcBef>
                  <a:spcPct val="0"/>
                </a:spcBef>
                <a:spcAft>
                  <a:spcPct val="0"/>
                </a:spcAft>
                <a:defRPr/>
              </a:pPr>
              <a:t>10/23/2018</a:t>
            </a:fld>
            <a:endParaRPr lang="en-US">
              <a:solidFill>
                <a:srgbClr val="FFFFFF"/>
              </a:solidFill>
            </a:endParaRPr>
          </a:p>
        </p:txBody>
      </p:sp>
      <p:sp>
        <p:nvSpPr>
          <p:cNvPr id="5" name="Нижний колонтитул 4"/>
          <p:cNvSpPr>
            <a:spLocks noGrp="1"/>
          </p:cNvSpPr>
          <p:nvPr>
            <p:ph type="ftr" sz="quarter" idx="11"/>
          </p:nvPr>
        </p:nvSpPr>
        <p:spPr/>
        <p:txBody>
          <a:bodyPr/>
          <a:lstStyle/>
          <a:p>
            <a:pPr algn="ctr" fontAlgn="base">
              <a:spcBef>
                <a:spcPct val="0"/>
              </a:spcBef>
              <a:spcAft>
                <a:spcPct val="0"/>
              </a:spcAft>
              <a:defRPr/>
            </a:pPr>
            <a:r>
              <a:rPr lang="en-US" smtClean="0">
                <a:solidFill>
                  <a:srgbClr val="FFFFFF"/>
                </a:solidFill>
              </a:rPr>
              <a:t>Woodman, RC.  Blood. 2004;104:2263-2268</a:t>
            </a:r>
            <a:endParaRPr lang="en-US">
              <a:solidFill>
                <a:srgbClr val="FFFFFF"/>
              </a:solidFill>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9FDE09EC-D049-4C3A-A247-3BB5778C538D}" type="datetime1">
              <a:rPr lang="en-US">
                <a:solidFill>
                  <a:srgbClr val="FFFFFF"/>
                </a:solidFill>
              </a:rPr>
              <a:pPr>
                <a:defRPr/>
              </a:pPr>
              <a:t>10/23/2018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Woodman, RC.  Blood. 2004;104:2263-2268</a:t>
            </a:r>
          </a:p>
        </p:txBody>
      </p:sp>
      <p:sp>
        <p:nvSpPr>
          <p:cNvPr id="6" name="Rectangle 6"/>
          <p:cNvSpPr>
            <a:spLocks noGrp="1" noChangeArrowheads="1"/>
          </p:cNvSpPr>
          <p:nvPr>
            <p:ph type="sldNum" sz="quarter" idx="12"/>
          </p:nvPr>
        </p:nvSpPr>
        <p:spPr>
          <a:ln/>
        </p:spPr>
        <p:txBody>
          <a:bodyPr/>
          <a:lstStyle>
            <a:lvl1pPr>
              <a:defRPr/>
            </a:lvl1pPr>
          </a:lstStyle>
          <a:p>
            <a:pPr>
              <a:defRPr/>
            </a:pPr>
            <a:fld id="{E8EC33CD-4E31-4962-B362-87F790142A18}"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081212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4171"/>
            <a:ext cx="8229600" cy="1143000"/>
          </a:xfrm>
        </p:spPr>
        <p:txBody>
          <a:bodyPr/>
          <a:lstStyle>
            <a:lvl1pPr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81114"/>
            <a:ext cx="4038600" cy="4994950"/>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81114"/>
            <a:ext cx="4038600" cy="4994950"/>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500532" y="6444346"/>
            <a:ext cx="527150" cy="177117"/>
          </a:xfrm>
          <a:prstGeom prst="rect">
            <a:avLst/>
          </a:prstGeom>
        </p:spPr>
        <p:txBody>
          <a:bodyPr/>
          <a:lstStyle>
            <a:lvl1pPr algn="r">
              <a:defRPr sz="900">
                <a:solidFill>
                  <a:schemeClr val="bg1">
                    <a:lumMod val="50000"/>
                  </a:schemeClr>
                </a:solidFill>
                <a:latin typeface="Arial" panose="020B0604020202020204" pitchFamily="34" charset="0"/>
                <a:cs typeface="Arial" panose="020B0604020202020204" pitchFamily="34" charset="0"/>
              </a:defRPr>
            </a:lvl1pPr>
          </a:lstStyle>
          <a:p>
            <a:fld id="{3613D34C-1C5B-4DE2-B9B5-30787A7B61A1}" type="slidenum">
              <a:rPr lang="en-US" smtClean="0"/>
              <a:pPr/>
              <a:t>‹#›</a:t>
            </a:fld>
            <a:endParaRPr lang="en-US" dirty="0"/>
          </a:p>
        </p:txBody>
      </p:sp>
      <p:sp>
        <p:nvSpPr>
          <p:cNvPr id="11" name="Text Placeholder 4"/>
          <p:cNvSpPr>
            <a:spLocks noGrp="1"/>
          </p:cNvSpPr>
          <p:nvPr>
            <p:ph type="body" sz="quarter" idx="13"/>
          </p:nvPr>
        </p:nvSpPr>
        <p:spPr>
          <a:xfrm>
            <a:off x="106364" y="6355289"/>
            <a:ext cx="7462835" cy="344488"/>
          </a:xfrm>
        </p:spPr>
        <p:txBody>
          <a:bodyPr anchor="b">
            <a:noAutofit/>
          </a:bodyPr>
          <a:lstStyle>
            <a:lvl1pPr marL="0" indent="0">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27311766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388" y="318754"/>
            <a:ext cx="8229600" cy="75439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C00000"/>
              </a:buClr>
              <a:buSzPct val="110000"/>
              <a:buFont typeface="Arial" pitchFamily="34" charset="0"/>
              <a:buChar char="•"/>
              <a:defRPr/>
            </a:lvl1pPr>
            <a:lvl3pPr>
              <a:buClr>
                <a:srgbClr val="6E88C5"/>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500532" y="6444346"/>
            <a:ext cx="527150" cy="177117"/>
          </a:xfrm>
          <a:prstGeom prst="rect">
            <a:avLst/>
          </a:prstGeom>
        </p:spPr>
        <p:txBody>
          <a:bodyPr/>
          <a:lstStyle>
            <a:lvl1pPr algn="r">
              <a:defRPr sz="900">
                <a:solidFill>
                  <a:schemeClr val="bg1">
                    <a:lumMod val="50000"/>
                  </a:schemeClr>
                </a:solidFill>
                <a:latin typeface="Arial" panose="020B0604020202020204" pitchFamily="34" charset="0"/>
                <a:cs typeface="Arial" panose="020B0604020202020204" pitchFamily="34" charset="0"/>
              </a:defRPr>
            </a:lvl1pPr>
          </a:lstStyle>
          <a:p>
            <a:fld id="{3613D34C-1C5B-4DE2-B9B5-30787A7B61A1}" type="slidenum">
              <a:rPr lang="en-US" smtClean="0"/>
              <a:pPr/>
              <a:t>‹#›</a:t>
            </a:fld>
            <a:endParaRPr lang="en-US" dirty="0"/>
          </a:p>
        </p:txBody>
      </p:sp>
      <p:sp>
        <p:nvSpPr>
          <p:cNvPr id="9" name="Text Placeholder 4"/>
          <p:cNvSpPr>
            <a:spLocks noGrp="1"/>
          </p:cNvSpPr>
          <p:nvPr>
            <p:ph type="body" sz="quarter" idx="13"/>
          </p:nvPr>
        </p:nvSpPr>
        <p:spPr>
          <a:xfrm>
            <a:off x="106364" y="6355289"/>
            <a:ext cx="7462835" cy="344488"/>
          </a:xfrm>
        </p:spPr>
        <p:txBody>
          <a:bodyPr anchor="b">
            <a:noAutofit/>
          </a:bodyPr>
          <a:lstStyle>
            <a:lvl1pPr marL="0" indent="0">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25713258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388" y="309229"/>
            <a:ext cx="8229600" cy="75439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C00000"/>
              </a:buClr>
              <a:buSzPct val="110000"/>
              <a:buFont typeface="Arial" pitchFamily="34" charset="0"/>
              <a:buChar char="•"/>
              <a:defRPr/>
            </a:lvl1pPr>
            <a:lvl3pPr>
              <a:buClr>
                <a:srgbClr val="6E88C5"/>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500532" y="6444346"/>
            <a:ext cx="527150" cy="177117"/>
          </a:xfrm>
          <a:prstGeom prst="rect">
            <a:avLst/>
          </a:prstGeom>
        </p:spPr>
        <p:txBody>
          <a:bodyPr/>
          <a:lstStyle>
            <a:lvl1pPr algn="r">
              <a:defRPr sz="900">
                <a:solidFill>
                  <a:schemeClr val="bg1">
                    <a:lumMod val="50000"/>
                  </a:schemeClr>
                </a:solidFill>
                <a:latin typeface="Arial" panose="020B0604020202020204" pitchFamily="34" charset="0"/>
                <a:cs typeface="Arial" panose="020B0604020202020204" pitchFamily="34" charset="0"/>
              </a:defRPr>
            </a:lvl1pPr>
          </a:lstStyle>
          <a:p>
            <a:fld id="{3613D34C-1C5B-4DE2-B9B5-30787A7B61A1}" type="slidenum">
              <a:rPr lang="en-US" smtClean="0"/>
              <a:pPr/>
              <a:t>‹#›</a:t>
            </a:fld>
            <a:endParaRPr lang="en-US" dirty="0"/>
          </a:p>
        </p:txBody>
      </p:sp>
      <p:sp>
        <p:nvSpPr>
          <p:cNvPr id="8" name="Text Placeholder 4"/>
          <p:cNvSpPr>
            <a:spLocks noGrp="1"/>
          </p:cNvSpPr>
          <p:nvPr>
            <p:ph type="body" sz="quarter" idx="13"/>
          </p:nvPr>
        </p:nvSpPr>
        <p:spPr>
          <a:xfrm>
            <a:off x="106364" y="6355289"/>
            <a:ext cx="7462835" cy="344488"/>
          </a:xfrm>
        </p:spPr>
        <p:txBody>
          <a:bodyPr anchor="b">
            <a:noAutofit/>
          </a:bodyPr>
          <a:lstStyle>
            <a:lvl1pPr marL="0" indent="0">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32154060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133243"/>
            <a:ext cx="8229600" cy="1143000"/>
          </a:xfrm>
        </p:spPr>
        <p:txBody>
          <a:bodyPr/>
          <a:lstStyle>
            <a:lvl1pPr algn="l">
              <a:defRPr/>
            </a:lvl1pPr>
          </a:lstStyle>
          <a:p>
            <a:r>
              <a:rPr lang="en-US" dirty="0" smtClean="0"/>
              <a:t>Click to edit Master title style</a:t>
            </a:r>
            <a:endParaRPr lang="en-US" dirty="0"/>
          </a:p>
        </p:txBody>
      </p:sp>
      <p:sp>
        <p:nvSpPr>
          <p:cNvPr id="8" name="Slide Number Placeholder 5"/>
          <p:cNvSpPr>
            <a:spLocks noGrp="1"/>
          </p:cNvSpPr>
          <p:nvPr>
            <p:ph type="sldNum" sz="quarter" idx="4"/>
          </p:nvPr>
        </p:nvSpPr>
        <p:spPr>
          <a:xfrm>
            <a:off x="8500532" y="6444346"/>
            <a:ext cx="527150" cy="177117"/>
          </a:xfrm>
          <a:prstGeom prst="rect">
            <a:avLst/>
          </a:prstGeom>
        </p:spPr>
        <p:txBody>
          <a:bodyPr/>
          <a:lstStyle>
            <a:lvl1pPr algn="r">
              <a:defRPr sz="900">
                <a:solidFill>
                  <a:schemeClr val="bg1">
                    <a:lumMod val="50000"/>
                  </a:schemeClr>
                </a:solidFill>
                <a:latin typeface="Arial" panose="020B0604020202020204" pitchFamily="34" charset="0"/>
                <a:cs typeface="Arial" panose="020B0604020202020204" pitchFamily="34" charset="0"/>
              </a:defRPr>
            </a:lvl1pPr>
          </a:lstStyle>
          <a:p>
            <a:fld id="{3613D34C-1C5B-4DE2-B9B5-30787A7B61A1}" type="slidenum">
              <a:rPr lang="en-US" smtClean="0"/>
              <a:pPr/>
              <a:t>‹#›</a:t>
            </a:fld>
            <a:endParaRPr lang="en-US" dirty="0"/>
          </a:p>
        </p:txBody>
      </p:sp>
      <p:sp>
        <p:nvSpPr>
          <p:cNvPr id="9" name="Text Placeholder 4"/>
          <p:cNvSpPr>
            <a:spLocks noGrp="1"/>
          </p:cNvSpPr>
          <p:nvPr>
            <p:ph type="body" sz="quarter" idx="13"/>
          </p:nvPr>
        </p:nvSpPr>
        <p:spPr>
          <a:xfrm>
            <a:off x="106364" y="6355289"/>
            <a:ext cx="7462835" cy="344488"/>
          </a:xfrm>
        </p:spPr>
        <p:txBody>
          <a:bodyPr anchor="b">
            <a:noAutofit/>
          </a:bodyPr>
          <a:lstStyle>
            <a:lvl1pPr marL="0" indent="0">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15114445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fontAlgn="base">
              <a:spcBef>
                <a:spcPct val="0"/>
              </a:spcBef>
              <a:spcAft>
                <a:spcPct val="0"/>
              </a:spcAft>
              <a:defRPr/>
            </a:pPr>
            <a:fld id="{13C88271-EC26-4626-8E08-A55B5C9BFB17}" type="datetime1">
              <a:rPr lang="en-US" smtClean="0">
                <a:solidFill>
                  <a:srgbClr val="FFFFFF"/>
                </a:solidFill>
              </a:rPr>
              <a:pPr fontAlgn="base">
                <a:spcBef>
                  <a:spcPct val="0"/>
                </a:spcBef>
                <a:spcAft>
                  <a:spcPct val="0"/>
                </a:spcAft>
                <a:defRPr/>
              </a:pPr>
              <a:t>10/23/2018</a:t>
            </a:fld>
            <a:endParaRPr lang="en-US">
              <a:solidFill>
                <a:srgbClr val="FFFFFF"/>
              </a:solidFill>
            </a:endParaRPr>
          </a:p>
        </p:txBody>
      </p:sp>
      <p:sp>
        <p:nvSpPr>
          <p:cNvPr id="5" name="Нижний колонтитул 4"/>
          <p:cNvSpPr>
            <a:spLocks noGrp="1"/>
          </p:cNvSpPr>
          <p:nvPr>
            <p:ph type="ftr" sz="quarter" idx="11"/>
          </p:nvPr>
        </p:nvSpPr>
        <p:spPr/>
        <p:txBody>
          <a:bodyPr/>
          <a:lstStyle/>
          <a:p>
            <a:pPr algn="ctr" fontAlgn="base">
              <a:spcBef>
                <a:spcPct val="0"/>
              </a:spcBef>
              <a:spcAft>
                <a:spcPct val="0"/>
              </a:spcAft>
              <a:defRPr/>
            </a:pPr>
            <a:r>
              <a:rPr lang="en-US" smtClean="0">
                <a:solidFill>
                  <a:srgbClr val="FFFFFF"/>
                </a:solidFill>
              </a:rPr>
              <a:t>Woodman, RC.  Blood. 2004;104:2263-2268</a:t>
            </a:r>
            <a:endParaRPr lang="en-US">
              <a:solidFill>
                <a:srgbClr val="FFFFFF"/>
              </a:solidFill>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fontAlgn="base">
              <a:spcBef>
                <a:spcPct val="0"/>
              </a:spcBef>
              <a:spcAft>
                <a:spcPct val="0"/>
              </a:spcAft>
              <a:defRPr/>
            </a:pPr>
            <a:fld id="{13C88271-EC26-4626-8E08-A55B5C9BFB17}" type="datetime1">
              <a:rPr lang="en-US" smtClean="0">
                <a:solidFill>
                  <a:srgbClr val="FFFFFF"/>
                </a:solidFill>
              </a:rPr>
              <a:pPr fontAlgn="base">
                <a:spcBef>
                  <a:spcPct val="0"/>
                </a:spcBef>
                <a:spcAft>
                  <a:spcPct val="0"/>
                </a:spcAft>
                <a:defRPr/>
              </a:pPr>
              <a:t>10/23/2018</a:t>
            </a:fld>
            <a:endParaRPr lang="en-US">
              <a:solidFill>
                <a:srgbClr val="FFFFFF"/>
              </a:solidFill>
            </a:endParaRPr>
          </a:p>
        </p:txBody>
      </p:sp>
      <p:sp>
        <p:nvSpPr>
          <p:cNvPr id="5" name="Нижний колонтитул 4"/>
          <p:cNvSpPr>
            <a:spLocks noGrp="1"/>
          </p:cNvSpPr>
          <p:nvPr>
            <p:ph type="ftr" sz="quarter" idx="11"/>
          </p:nvPr>
        </p:nvSpPr>
        <p:spPr>
          <a:xfrm>
            <a:off x="800100" y="6172200"/>
            <a:ext cx="4000500" cy="457200"/>
          </a:xfrm>
        </p:spPr>
        <p:txBody>
          <a:bodyPr/>
          <a:lstStyle/>
          <a:p>
            <a:pPr algn="ctr" fontAlgn="base">
              <a:spcBef>
                <a:spcPct val="0"/>
              </a:spcBef>
              <a:spcAft>
                <a:spcPct val="0"/>
              </a:spcAft>
              <a:defRPr/>
            </a:pPr>
            <a:r>
              <a:rPr lang="en-US" smtClean="0">
                <a:solidFill>
                  <a:srgbClr val="FFFFFF"/>
                </a:solidFill>
              </a:rPr>
              <a:t>Woodman, RC.  Blood. 2004;104:2263-2268</a:t>
            </a:r>
            <a:endParaRPr lang="en-US">
              <a:solidFill>
                <a:srgbClr val="FFFFFF"/>
              </a:solidFill>
            </a:endParaRPr>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fontAlgn="base">
              <a:spcBef>
                <a:spcPct val="0"/>
              </a:spcBef>
              <a:spcAft>
                <a:spcPct val="0"/>
              </a:spcAft>
              <a:defRPr/>
            </a:pPr>
            <a:fld id="{13C88271-EC26-4626-8E08-A55B5C9BFB17}" type="datetime1">
              <a:rPr lang="en-US" smtClean="0">
                <a:solidFill>
                  <a:srgbClr val="FFFFFF"/>
                </a:solidFill>
              </a:rPr>
              <a:pPr fontAlgn="base">
                <a:spcBef>
                  <a:spcPct val="0"/>
                </a:spcBef>
                <a:spcAft>
                  <a:spcPct val="0"/>
                </a:spcAft>
                <a:defRPr/>
              </a:pPr>
              <a:t>10/23/2018</a:t>
            </a:fld>
            <a:endParaRPr lang="en-US">
              <a:solidFill>
                <a:srgbClr val="FFFFFF"/>
              </a:solidFill>
            </a:endParaRPr>
          </a:p>
        </p:txBody>
      </p:sp>
      <p:sp>
        <p:nvSpPr>
          <p:cNvPr id="6" name="Нижний колонтитул 5"/>
          <p:cNvSpPr>
            <a:spLocks noGrp="1"/>
          </p:cNvSpPr>
          <p:nvPr>
            <p:ph type="ftr" sz="quarter" idx="11"/>
          </p:nvPr>
        </p:nvSpPr>
        <p:spPr/>
        <p:txBody>
          <a:bodyPr/>
          <a:lstStyle/>
          <a:p>
            <a:pPr algn="ctr" fontAlgn="base">
              <a:spcBef>
                <a:spcPct val="0"/>
              </a:spcBef>
              <a:spcAft>
                <a:spcPct val="0"/>
              </a:spcAft>
              <a:defRPr/>
            </a:pPr>
            <a:r>
              <a:rPr lang="en-US" smtClean="0">
                <a:solidFill>
                  <a:srgbClr val="FFFFFF"/>
                </a:solidFill>
              </a:rPr>
              <a:t>Woodman, RC.  Blood. 2004;104:2263-2268</a:t>
            </a:r>
            <a:endParaRPr lang="en-US">
              <a:solidFill>
                <a:srgbClr val="FFFFFF"/>
              </a:solidFill>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pPr fontAlgn="base">
              <a:spcBef>
                <a:spcPct val="0"/>
              </a:spcBef>
              <a:spcAft>
                <a:spcPct val="0"/>
              </a:spcAft>
              <a:defRPr/>
            </a:pPr>
            <a:fld id="{13C88271-EC26-4626-8E08-A55B5C9BFB17}" type="datetime1">
              <a:rPr lang="en-US" smtClean="0">
                <a:solidFill>
                  <a:srgbClr val="FFFFFF"/>
                </a:solidFill>
              </a:rPr>
              <a:pPr fontAlgn="base">
                <a:spcBef>
                  <a:spcPct val="0"/>
                </a:spcBef>
                <a:spcAft>
                  <a:spcPct val="0"/>
                </a:spcAft>
                <a:defRPr/>
              </a:pPr>
              <a:t>10/23/2018</a:t>
            </a:fld>
            <a:endParaRPr lang="en-US">
              <a:solidFill>
                <a:srgbClr val="FFFFFF"/>
              </a:solidFill>
            </a:endParaRPr>
          </a:p>
        </p:txBody>
      </p:sp>
      <p:sp>
        <p:nvSpPr>
          <p:cNvPr id="8" name="Нижний колонтитул 7"/>
          <p:cNvSpPr>
            <a:spLocks noGrp="1"/>
          </p:cNvSpPr>
          <p:nvPr>
            <p:ph type="ftr" sz="quarter" idx="11"/>
          </p:nvPr>
        </p:nvSpPr>
        <p:spPr/>
        <p:txBody>
          <a:bodyPr/>
          <a:lstStyle/>
          <a:p>
            <a:pPr algn="ctr" fontAlgn="base">
              <a:spcBef>
                <a:spcPct val="0"/>
              </a:spcBef>
              <a:spcAft>
                <a:spcPct val="0"/>
              </a:spcAft>
              <a:defRPr/>
            </a:pPr>
            <a:r>
              <a:rPr lang="en-US" smtClean="0">
                <a:solidFill>
                  <a:srgbClr val="FFFFFF"/>
                </a:solidFill>
              </a:rPr>
              <a:t>Woodman, RC.  Blood. 2004;104:2263-2268</a:t>
            </a:r>
            <a:endParaRPr lang="en-US">
              <a:solidFill>
                <a:srgbClr val="FFFFFF"/>
              </a:solidFill>
            </a:endParaRPr>
          </a:p>
        </p:txBody>
      </p:sp>
      <p:sp>
        <p:nvSpPr>
          <p:cNvPr id="9" name="Номер слайда 8"/>
          <p:cNvSpPr>
            <a:spLocks noGrp="1"/>
          </p:cNvSpPr>
          <p:nvPr>
            <p:ph type="sldNum" sz="quarter" idx="12"/>
          </p:nvPr>
        </p:nvSpPr>
        <p:spPr/>
        <p:txBody>
          <a:body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fontAlgn="base">
              <a:spcBef>
                <a:spcPct val="0"/>
              </a:spcBef>
              <a:spcAft>
                <a:spcPct val="0"/>
              </a:spcAft>
              <a:defRPr/>
            </a:pPr>
            <a:fld id="{13C88271-EC26-4626-8E08-A55B5C9BFB17}" type="datetime1">
              <a:rPr lang="en-US" smtClean="0">
                <a:solidFill>
                  <a:srgbClr val="FFFFFF"/>
                </a:solidFill>
              </a:rPr>
              <a:pPr fontAlgn="base">
                <a:spcBef>
                  <a:spcPct val="0"/>
                </a:spcBef>
                <a:spcAft>
                  <a:spcPct val="0"/>
                </a:spcAft>
                <a:defRPr/>
              </a:pPr>
              <a:t>10/23/2018</a:t>
            </a:fld>
            <a:endParaRPr lang="en-US">
              <a:solidFill>
                <a:srgbClr val="FFFFFF"/>
              </a:solidFill>
            </a:endParaRPr>
          </a:p>
        </p:txBody>
      </p:sp>
      <p:sp>
        <p:nvSpPr>
          <p:cNvPr id="4" name="Нижний колонтитул 3"/>
          <p:cNvSpPr>
            <a:spLocks noGrp="1"/>
          </p:cNvSpPr>
          <p:nvPr>
            <p:ph type="ftr" sz="quarter" idx="11"/>
          </p:nvPr>
        </p:nvSpPr>
        <p:spPr/>
        <p:txBody>
          <a:bodyPr/>
          <a:lstStyle/>
          <a:p>
            <a:pPr algn="ctr" fontAlgn="base">
              <a:spcBef>
                <a:spcPct val="0"/>
              </a:spcBef>
              <a:spcAft>
                <a:spcPct val="0"/>
              </a:spcAft>
              <a:defRPr/>
            </a:pPr>
            <a:r>
              <a:rPr lang="en-US" smtClean="0">
                <a:solidFill>
                  <a:srgbClr val="FFFFFF"/>
                </a:solidFill>
              </a:rPr>
              <a:t>Woodman, RC.  Blood. 2004;104:2263-2268</a:t>
            </a:r>
            <a:endParaRPr lang="en-US">
              <a:solidFill>
                <a:srgbClr val="FFFFFF"/>
              </a:solidFill>
            </a:endParaRPr>
          </a:p>
        </p:txBody>
      </p:sp>
      <p:sp>
        <p:nvSpPr>
          <p:cNvPr id="5" name="Номер слайда 4"/>
          <p:cNvSpPr>
            <a:spLocks noGrp="1"/>
          </p:cNvSpPr>
          <p:nvPr>
            <p:ph type="sldNum" sz="quarter" idx="12"/>
          </p:nvPr>
        </p:nvSpPr>
        <p:spPr/>
        <p:txBody>
          <a:body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fontAlgn="base">
              <a:spcBef>
                <a:spcPct val="0"/>
              </a:spcBef>
              <a:spcAft>
                <a:spcPct val="0"/>
              </a:spcAft>
              <a:defRPr/>
            </a:pPr>
            <a:fld id="{13C88271-EC26-4626-8E08-A55B5C9BFB17}" type="datetime1">
              <a:rPr lang="en-US" smtClean="0">
                <a:solidFill>
                  <a:srgbClr val="FFFFFF"/>
                </a:solidFill>
              </a:rPr>
              <a:pPr fontAlgn="base">
                <a:spcBef>
                  <a:spcPct val="0"/>
                </a:spcBef>
                <a:spcAft>
                  <a:spcPct val="0"/>
                </a:spcAft>
                <a:defRPr/>
              </a:pPr>
              <a:t>10/23/2018</a:t>
            </a:fld>
            <a:endParaRPr lang="en-US">
              <a:solidFill>
                <a:srgbClr val="FFFFFF"/>
              </a:solidFill>
            </a:endParaRPr>
          </a:p>
        </p:txBody>
      </p:sp>
      <p:sp>
        <p:nvSpPr>
          <p:cNvPr id="3" name="Нижний колонтитул 2"/>
          <p:cNvSpPr>
            <a:spLocks noGrp="1"/>
          </p:cNvSpPr>
          <p:nvPr>
            <p:ph type="ftr" sz="quarter" idx="11"/>
          </p:nvPr>
        </p:nvSpPr>
        <p:spPr/>
        <p:txBody>
          <a:bodyPr/>
          <a:lstStyle/>
          <a:p>
            <a:pPr algn="ctr" fontAlgn="base">
              <a:spcBef>
                <a:spcPct val="0"/>
              </a:spcBef>
              <a:spcAft>
                <a:spcPct val="0"/>
              </a:spcAft>
              <a:defRPr/>
            </a:pPr>
            <a:r>
              <a:rPr lang="en-US" smtClean="0">
                <a:solidFill>
                  <a:srgbClr val="FFFFFF"/>
                </a:solidFill>
              </a:rPr>
              <a:t>Woodman, RC.  Blood. 2004;104:2263-2268</a:t>
            </a:r>
            <a:endParaRPr lang="en-US">
              <a:solidFill>
                <a:srgbClr val="FFFFFF"/>
              </a:solidFill>
            </a:endParaRPr>
          </a:p>
        </p:txBody>
      </p:sp>
      <p:sp>
        <p:nvSpPr>
          <p:cNvPr id="4" name="Номер слайда 3"/>
          <p:cNvSpPr>
            <a:spLocks noGrp="1"/>
          </p:cNvSpPr>
          <p:nvPr>
            <p:ph type="sldNum" sz="quarter" idx="12"/>
          </p:nvPr>
        </p:nvSpPr>
        <p:spPr/>
        <p:txBody>
          <a:body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13C88271-EC26-4626-8E08-A55B5C9BFB17}" type="datetime1">
              <a:rPr lang="en-US" smtClean="0">
                <a:solidFill>
                  <a:srgbClr val="FFFFFF"/>
                </a:solidFill>
              </a:rPr>
              <a:pPr fontAlgn="base">
                <a:spcBef>
                  <a:spcPct val="0"/>
                </a:spcBef>
                <a:spcAft>
                  <a:spcPct val="0"/>
                </a:spcAft>
                <a:defRPr/>
              </a:pPr>
              <a:t>10/23/2018</a:t>
            </a:fld>
            <a:endParaRPr lang="en-US">
              <a:solidFill>
                <a:srgbClr val="FFFFFF"/>
              </a:solidFill>
            </a:endParaRPr>
          </a:p>
        </p:txBody>
      </p:sp>
      <p:sp>
        <p:nvSpPr>
          <p:cNvPr id="6" name="Нижний колонтитул 5"/>
          <p:cNvSpPr>
            <a:spLocks noGrp="1"/>
          </p:cNvSpPr>
          <p:nvPr>
            <p:ph type="ftr" sz="quarter" idx="11"/>
          </p:nvPr>
        </p:nvSpPr>
        <p:spPr/>
        <p:txBody>
          <a:bodyPr/>
          <a:lstStyle/>
          <a:p>
            <a:pPr algn="ctr" fontAlgn="base">
              <a:spcBef>
                <a:spcPct val="0"/>
              </a:spcBef>
              <a:spcAft>
                <a:spcPct val="0"/>
              </a:spcAft>
              <a:defRPr/>
            </a:pPr>
            <a:r>
              <a:rPr lang="en-US" smtClean="0">
                <a:solidFill>
                  <a:srgbClr val="FFFFFF"/>
                </a:solidFill>
              </a:rPr>
              <a:t>Woodman, RC.  Blood. 2004;104:2263-2268</a:t>
            </a:r>
            <a:endParaRPr lang="en-US">
              <a:solidFill>
                <a:srgbClr val="FFFFFF"/>
              </a:solidFill>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13C88271-EC26-4626-8E08-A55B5C9BFB17}" type="datetime1">
              <a:rPr lang="en-US" smtClean="0">
                <a:solidFill>
                  <a:srgbClr val="FFFFFF"/>
                </a:solidFill>
              </a:rPr>
              <a:pPr fontAlgn="base">
                <a:spcBef>
                  <a:spcPct val="0"/>
                </a:spcBef>
                <a:spcAft>
                  <a:spcPct val="0"/>
                </a:spcAft>
                <a:defRPr/>
              </a:pPr>
              <a:t>10/23/2018</a:t>
            </a:fld>
            <a:endParaRPr lang="en-US">
              <a:solidFill>
                <a:srgbClr val="FFFFFF"/>
              </a:solidFill>
            </a:endParaRPr>
          </a:p>
        </p:txBody>
      </p:sp>
      <p:sp>
        <p:nvSpPr>
          <p:cNvPr id="6" name="Нижний колонтитул 5"/>
          <p:cNvSpPr>
            <a:spLocks noGrp="1"/>
          </p:cNvSpPr>
          <p:nvPr>
            <p:ph type="ftr" sz="quarter" idx="11"/>
          </p:nvPr>
        </p:nvSpPr>
        <p:spPr>
          <a:xfrm>
            <a:off x="914400" y="6172200"/>
            <a:ext cx="3886200" cy="457200"/>
          </a:xfrm>
        </p:spPr>
        <p:txBody>
          <a:bodyPr/>
          <a:lstStyle/>
          <a:p>
            <a:pPr algn="ctr" fontAlgn="base">
              <a:spcBef>
                <a:spcPct val="0"/>
              </a:spcBef>
              <a:spcAft>
                <a:spcPct val="0"/>
              </a:spcAft>
              <a:defRPr/>
            </a:pPr>
            <a:r>
              <a:rPr lang="en-US" smtClean="0">
                <a:solidFill>
                  <a:srgbClr val="FFFFFF"/>
                </a:solidFill>
              </a:rPr>
              <a:t>Woodman, RC.  Blood. 2004;104:2263-2268</a:t>
            </a:r>
            <a:endParaRPr lang="en-US">
              <a:solidFill>
                <a:srgbClr val="FFFFFF"/>
              </a:solidFill>
            </a:endParaRPr>
          </a:p>
        </p:txBody>
      </p:sp>
      <p:sp>
        <p:nvSpPr>
          <p:cNvPr id="7" name="Номер слайда 6"/>
          <p:cNvSpPr>
            <a:spLocks noGrp="1"/>
          </p:cNvSpPr>
          <p:nvPr>
            <p:ph type="sldNum" sz="quarter" idx="12"/>
          </p:nvPr>
        </p:nvSpPr>
        <p:spPr>
          <a:xfrm>
            <a:off x="146304" y="6208776"/>
            <a:ext cx="457200" cy="457200"/>
          </a:xfrm>
        </p:spPr>
        <p:txBody>
          <a:body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fld id="{13C88271-EC26-4626-8E08-A55B5C9BFB17}" type="datetime1">
              <a:rPr lang="en-US" smtClean="0">
                <a:solidFill>
                  <a:srgbClr val="FFFFFF"/>
                </a:solidFill>
              </a:rPr>
              <a:pPr fontAlgn="base">
                <a:spcBef>
                  <a:spcPct val="0"/>
                </a:spcBef>
                <a:spcAft>
                  <a:spcPct val="0"/>
                </a:spcAft>
                <a:defRPr/>
              </a:pPr>
              <a:t>10/23/2018</a:t>
            </a:fld>
            <a:endParaRPr lang="en-US">
              <a:solidFill>
                <a:srgbClr val="FFFFFF"/>
              </a:solidFill>
            </a:endParaRPr>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ctr" fontAlgn="base">
              <a:spcBef>
                <a:spcPct val="0"/>
              </a:spcBef>
              <a:spcAft>
                <a:spcPct val="0"/>
              </a:spcAft>
              <a:defRPr/>
            </a:pPr>
            <a:r>
              <a:rPr lang="en-US" smtClean="0">
                <a:solidFill>
                  <a:srgbClr val="FFFFFF"/>
                </a:solidFill>
              </a:rPr>
              <a:t>Woodman, RC.  Blood. 2004;104:2263-2268</a:t>
            </a:r>
            <a:endParaRPr lang="en-US">
              <a:solidFill>
                <a:srgbClr val="FFFFFF"/>
              </a:solidFill>
            </a:endParaRPr>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691" r:id="rId13"/>
    <p:sldLayoutId id="2147483692" r:id="rId14"/>
    <p:sldLayoutId id="2147483731" r:id="rId15"/>
    <p:sldLayoutId id="2147483732" r:id="rId16"/>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hyperlink" Target="http://www.foodallergy.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8.jpeg"/><Relationship Id="rId4" Type="http://schemas.openxmlformats.org/officeDocument/2006/relationships/hyperlink" Target="http://www.google.com/url?sa=i&amp;rct=j&amp;q=auvi-q&amp;source=images&amp;cd=&amp;cad=rja&amp;docid=T37opDywRqncwM&amp;tbnid=8Dc2I1oVRmrbaM:&amp;ved=0CAUQjRw&amp;url=http://foodallergyfeast.blogspot.com/2013/01/auvi-q-epinephrine-injector.html&amp;ei=-HGWUbe8PO7E4AO93oGwBQ&amp;bvm=bv.46751780,d.dmg&amp;psig=AFQjCNGoSqtxw00BTvFrICVzA113fp9-BA&amp;ust=1368900441606178"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chart" Target="../charts/char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worldallergy.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16"/>
          <p:cNvSpPr>
            <a:spLocks noGrp="1" noChangeArrowheads="1"/>
          </p:cNvSpPr>
          <p:nvPr>
            <p:ph type="ctrTitle"/>
          </p:nvPr>
        </p:nvSpPr>
        <p:spPr>
          <a:xfrm>
            <a:off x="0" y="676894"/>
            <a:ext cx="9144000" cy="3215403"/>
          </a:xfrm>
        </p:spPr>
        <p:txBody>
          <a:bodyPr>
            <a:normAutofit/>
          </a:bodyPr>
          <a:lstStyle/>
          <a:p>
            <a:pPr algn="ctr"/>
            <a:r>
              <a:rPr lang="en-US" b="1" dirty="0" smtClean="0">
                <a:solidFill>
                  <a:srgbClr val="FFFF00"/>
                </a:solidFill>
              </a:rPr>
              <a:t>ANAPHYLAXIS</a:t>
            </a:r>
            <a:br>
              <a:rPr lang="en-US" b="1" dirty="0" smtClean="0">
                <a:solidFill>
                  <a:srgbClr val="FFFF00"/>
                </a:solidFill>
              </a:rPr>
            </a:br>
            <a:r>
              <a:rPr lang="en-US" b="1" dirty="0" smtClean="0">
                <a:solidFill>
                  <a:srgbClr val="FFFF00"/>
                </a:solidFill>
              </a:rPr>
              <a:t>When allergies can be severe and fatal</a:t>
            </a:r>
            <a:endParaRPr lang="en-US" b="1" dirty="0">
              <a:solidFill>
                <a:srgbClr val="FFFF00"/>
              </a:solidFill>
            </a:endParaRPr>
          </a:p>
        </p:txBody>
      </p:sp>
      <p:pic>
        <p:nvPicPr>
          <p:cNvPr id="4" name="Picture 10" descr="WAWlog-14-clr"/>
          <p:cNvPicPr>
            <a:picLocks noChangeAspect="1" noChangeArrowheads="1"/>
          </p:cNvPicPr>
          <p:nvPr/>
        </p:nvPicPr>
        <p:blipFill>
          <a:blip r:embed="rId4" cstate="print"/>
          <a:srcRect/>
          <a:stretch>
            <a:fillRect/>
          </a:stretch>
        </p:blipFill>
        <p:spPr bwMode="auto">
          <a:xfrm>
            <a:off x="3626757" y="4015510"/>
            <a:ext cx="2312988" cy="2641600"/>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3272810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140" y="274638"/>
            <a:ext cx="8128660" cy="734765"/>
          </a:xfrm>
        </p:spPr>
        <p:txBody>
          <a:bodyPr>
            <a:normAutofit/>
          </a:bodyPr>
          <a:lstStyle/>
          <a:p>
            <a:r>
              <a:rPr lang="en-US" sz="3200" b="1" dirty="0" smtClean="0">
                <a:solidFill>
                  <a:srgbClr val="FF0000"/>
                </a:solidFill>
              </a:rPr>
              <a:t>When anaphylaxis can become worse or fatal</a:t>
            </a:r>
            <a:endParaRPr lang="ru-RU" sz="3200" b="1" dirty="0">
              <a:solidFill>
                <a:srgbClr val="FF0000"/>
              </a:solidFill>
            </a:endParaRPr>
          </a:p>
        </p:txBody>
      </p:sp>
      <p:sp>
        <p:nvSpPr>
          <p:cNvPr id="4" name="Номер слайда 3"/>
          <p:cNvSpPr>
            <a:spLocks noGrp="1"/>
          </p:cNvSpPr>
          <p:nvPr>
            <p:ph type="sldNum" sz="quarter" idx="12"/>
          </p:nvPr>
        </p:nvSpPr>
        <p:spPr/>
        <p:txBody>
          <a:bodyPr/>
          <a:lstStyle/>
          <a:p>
            <a:pPr>
              <a:defRPr/>
            </a:pPr>
            <a:fld id="{7D09BFE1-CA71-48BD-A737-EB021200CCF4}" type="slidenum">
              <a:rPr lang="en-US" smtClean="0">
                <a:solidFill>
                  <a:srgbClr val="FFFFFF"/>
                </a:solidFill>
              </a:rPr>
              <a:pPr>
                <a:defRPr/>
              </a:pPr>
              <a:t>10</a:t>
            </a:fld>
            <a:endParaRPr lang="en-US">
              <a:solidFill>
                <a:srgbClr val="FFFFFF"/>
              </a:solidFill>
            </a:endParaRPr>
          </a:p>
        </p:txBody>
      </p:sp>
      <p:sp>
        <p:nvSpPr>
          <p:cNvPr id="3" name="Содержимое 2"/>
          <p:cNvSpPr>
            <a:spLocks noGrp="1"/>
          </p:cNvSpPr>
          <p:nvPr>
            <p:ph sz="quarter" idx="1"/>
          </p:nvPr>
        </p:nvSpPr>
        <p:spPr>
          <a:xfrm>
            <a:off x="457200" y="1128156"/>
            <a:ext cx="8229600" cy="5438900"/>
          </a:xfrm>
        </p:spPr>
        <p:txBody>
          <a:bodyPr>
            <a:normAutofit/>
          </a:bodyPr>
          <a:lstStyle/>
          <a:p>
            <a:r>
              <a:rPr lang="en-US" altLang="ja-JP" i="1" dirty="0" smtClean="0">
                <a:solidFill>
                  <a:schemeClr val="tx1"/>
                </a:solidFill>
                <a:latin typeface="Calibri" pitchFamily="34" charset="0"/>
              </a:rPr>
              <a:t>Potential associated factors that can cause more severe forms and fatal allergies include:</a:t>
            </a:r>
          </a:p>
          <a:p>
            <a:r>
              <a:rPr lang="en-US" altLang="ja-JP" sz="1600" dirty="0" smtClean="0">
                <a:solidFill>
                  <a:schemeClr val="tx1"/>
                </a:solidFill>
                <a:latin typeface="Calibri" pitchFamily="34" charset="0"/>
              </a:rPr>
              <a:t>age</a:t>
            </a:r>
          </a:p>
          <a:p>
            <a:r>
              <a:rPr lang="en-US" altLang="ja-JP" sz="1600" dirty="0" smtClean="0">
                <a:solidFill>
                  <a:schemeClr val="tx1"/>
                </a:solidFill>
                <a:latin typeface="Calibri" pitchFamily="34" charset="0"/>
              </a:rPr>
              <a:t>physiologic state (such as pregnancy)</a:t>
            </a:r>
          </a:p>
          <a:p>
            <a:r>
              <a:rPr lang="en-US" altLang="ja-JP" sz="1600" dirty="0" smtClean="0">
                <a:solidFill>
                  <a:schemeClr val="tx1"/>
                </a:solidFill>
                <a:latin typeface="Calibri" pitchFamily="34" charset="0"/>
              </a:rPr>
              <a:t>concomitant diseases </a:t>
            </a:r>
          </a:p>
          <a:p>
            <a:pPr lvl="1">
              <a:buFont typeface="Calibri" pitchFamily="34" charset="0"/>
              <a:buChar char="―"/>
            </a:pPr>
            <a:r>
              <a:rPr lang="en-US" altLang="ja-JP" sz="1600" dirty="0" smtClean="0">
                <a:solidFill>
                  <a:schemeClr val="tx1"/>
                </a:solidFill>
                <a:latin typeface="Calibri" pitchFamily="34" charset="0"/>
              </a:rPr>
              <a:t>poorly controlled asthma</a:t>
            </a:r>
          </a:p>
          <a:p>
            <a:pPr lvl="1">
              <a:buFont typeface="Calibri" pitchFamily="34" charset="0"/>
              <a:buChar char="―"/>
            </a:pPr>
            <a:r>
              <a:rPr lang="en-US" altLang="ja-JP" sz="1600" dirty="0" smtClean="0">
                <a:solidFill>
                  <a:schemeClr val="tx1"/>
                </a:solidFill>
                <a:latin typeface="Calibri" pitchFamily="34" charset="0"/>
              </a:rPr>
              <a:t>cardiovascular disease</a:t>
            </a:r>
          </a:p>
          <a:p>
            <a:r>
              <a:rPr lang="en-US" altLang="ja-JP" sz="1600" dirty="0" smtClean="0">
                <a:solidFill>
                  <a:schemeClr val="tx1"/>
                </a:solidFill>
                <a:latin typeface="Calibri" pitchFamily="34" charset="0"/>
              </a:rPr>
              <a:t>concurrent use of medications</a:t>
            </a:r>
          </a:p>
          <a:p>
            <a:pPr lvl="1">
              <a:buFont typeface="Calibri" pitchFamily="34" charset="0"/>
              <a:buChar char="―"/>
            </a:pPr>
            <a:r>
              <a:rPr lang="en-US" altLang="ja-JP" sz="1600" dirty="0" smtClean="0">
                <a:solidFill>
                  <a:schemeClr val="tx1"/>
                </a:solidFill>
                <a:latin typeface="Calibri" pitchFamily="34" charset="0"/>
              </a:rPr>
              <a:t>Beta-adrenergic blockers</a:t>
            </a:r>
          </a:p>
          <a:p>
            <a:pPr lvl="1">
              <a:buFont typeface="Calibri" pitchFamily="34" charset="0"/>
              <a:buChar char="―"/>
            </a:pPr>
            <a:r>
              <a:rPr lang="en-US" altLang="ja-JP" sz="1600" dirty="0" smtClean="0">
                <a:solidFill>
                  <a:schemeClr val="tx1"/>
                </a:solidFill>
                <a:latin typeface="Calibri" pitchFamily="34" charset="0"/>
              </a:rPr>
              <a:t>ACE inhibitors</a:t>
            </a:r>
          </a:p>
          <a:p>
            <a:r>
              <a:rPr lang="en-US" altLang="ja-JP" sz="1600" dirty="0" smtClean="0">
                <a:solidFill>
                  <a:schemeClr val="tx1"/>
                </a:solidFill>
                <a:latin typeface="Calibri" pitchFamily="34" charset="0"/>
              </a:rPr>
              <a:t>amplifying co-factors</a:t>
            </a:r>
          </a:p>
          <a:p>
            <a:pPr lvl="1">
              <a:buFont typeface="Calibri" pitchFamily="34" charset="0"/>
              <a:buChar char="―"/>
            </a:pPr>
            <a:r>
              <a:rPr lang="en-US" altLang="ja-JP" sz="1600" dirty="0" smtClean="0">
                <a:solidFill>
                  <a:schemeClr val="tx1"/>
                </a:solidFill>
                <a:latin typeface="Calibri" pitchFamily="34" charset="0"/>
              </a:rPr>
              <a:t>Exercise</a:t>
            </a:r>
          </a:p>
          <a:p>
            <a:pPr lvl="1">
              <a:buFont typeface="Calibri" pitchFamily="34" charset="0"/>
              <a:buChar char="―"/>
            </a:pPr>
            <a:r>
              <a:rPr lang="en-US" altLang="ja-JP" sz="1600" dirty="0" smtClean="0">
                <a:solidFill>
                  <a:schemeClr val="tx1"/>
                </a:solidFill>
                <a:latin typeface="Calibri" pitchFamily="34" charset="0"/>
              </a:rPr>
              <a:t>non-steroidal </a:t>
            </a:r>
            <a:r>
              <a:rPr lang="en-US" altLang="ja-JP" sz="1600" dirty="0" err="1" smtClean="0">
                <a:solidFill>
                  <a:schemeClr val="tx1"/>
                </a:solidFill>
                <a:latin typeface="Calibri" pitchFamily="34" charset="0"/>
              </a:rPr>
              <a:t>antiinflammatory</a:t>
            </a:r>
            <a:r>
              <a:rPr lang="en-US" altLang="ja-JP" sz="1600" dirty="0" smtClean="0">
                <a:solidFill>
                  <a:schemeClr val="tx1"/>
                </a:solidFill>
                <a:latin typeface="Calibri" pitchFamily="34" charset="0"/>
              </a:rPr>
              <a:t> drugs</a:t>
            </a:r>
          </a:p>
          <a:p>
            <a:pPr lvl="1">
              <a:buFont typeface="Calibri" pitchFamily="34" charset="0"/>
              <a:buChar char="―"/>
            </a:pPr>
            <a:r>
              <a:rPr lang="en-US" altLang="ja-JP" sz="1600" dirty="0" smtClean="0">
                <a:solidFill>
                  <a:schemeClr val="tx1"/>
                </a:solidFill>
                <a:latin typeface="Calibri" pitchFamily="34" charset="0"/>
              </a:rPr>
              <a:t>Infections</a:t>
            </a:r>
          </a:p>
          <a:p>
            <a:pPr lvl="1">
              <a:buFont typeface="Calibri" pitchFamily="34" charset="0"/>
              <a:buChar char="―"/>
            </a:pPr>
            <a:r>
              <a:rPr lang="en-US" altLang="ja-JP" sz="1600" dirty="0" smtClean="0">
                <a:solidFill>
                  <a:schemeClr val="tx1"/>
                </a:solidFill>
                <a:latin typeface="Calibri" pitchFamily="34" charset="0"/>
              </a:rPr>
              <a:t>emotional stress</a:t>
            </a:r>
          </a:p>
          <a:p>
            <a:pPr lvl="1">
              <a:buFont typeface="Calibri" pitchFamily="34" charset="0"/>
              <a:buChar char="―"/>
            </a:pPr>
            <a:r>
              <a:rPr lang="en-US" altLang="ja-JP" sz="1600" dirty="0" err="1" smtClean="0">
                <a:solidFill>
                  <a:schemeClr val="tx1"/>
                </a:solidFill>
                <a:latin typeface="Calibri" pitchFamily="34" charset="0"/>
              </a:rPr>
              <a:t>perimenstrual</a:t>
            </a:r>
            <a:r>
              <a:rPr lang="en-US" altLang="ja-JP" sz="1600" dirty="0" smtClean="0">
                <a:solidFill>
                  <a:schemeClr val="tx1"/>
                </a:solidFill>
                <a:latin typeface="Calibri" pitchFamily="34" charset="0"/>
              </a:rPr>
              <a:t> status</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D09BFE1-CA71-48BD-A737-EB021200CCF4}" type="slidenum">
              <a:rPr lang="en-US" smtClean="0">
                <a:solidFill>
                  <a:srgbClr val="FFFFFF"/>
                </a:solidFill>
              </a:rPr>
              <a:pPr>
                <a:defRPr/>
              </a:pPr>
              <a:t>11</a:t>
            </a:fld>
            <a:endParaRPr lang="en-US">
              <a:solidFill>
                <a:srgbClr val="FFFFFF"/>
              </a:solidFill>
            </a:endParaRPr>
          </a:p>
        </p:txBody>
      </p:sp>
      <p:pic>
        <p:nvPicPr>
          <p:cNvPr id="5" name="Picture 13" descr="1939-4551-4-2-13-1"/>
          <p:cNvPicPr>
            <a:picLocks noGrp="1" noChangeAspect="1" noChangeArrowheads="1"/>
          </p:cNvPicPr>
          <p:nvPr>
            <p:ph sz="quarter" idx="1"/>
          </p:nvPr>
        </p:nvPicPr>
        <p:blipFill>
          <a:blip r:embed="rId2" cstate="print"/>
          <a:srcRect/>
          <a:stretch>
            <a:fillRect/>
          </a:stretch>
        </p:blipFill>
        <p:spPr bwMode="auto">
          <a:xfrm>
            <a:off x="1318161" y="0"/>
            <a:ext cx="619892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13D34C-1C5B-4DE2-B9B5-30787A7B61A1}" type="slidenum">
              <a:rPr lang="en-US" smtClean="0"/>
              <a:pPr/>
              <a:t>12</a:t>
            </a:fld>
            <a:endParaRPr lang="en-US" dirty="0"/>
          </a:p>
        </p:txBody>
      </p:sp>
      <p:sp>
        <p:nvSpPr>
          <p:cNvPr id="3" name="Title 2"/>
          <p:cNvSpPr>
            <a:spLocks noGrp="1"/>
          </p:cNvSpPr>
          <p:nvPr>
            <p:ph type="title" idx="4294967295"/>
          </p:nvPr>
        </p:nvSpPr>
        <p:spPr>
          <a:xfrm>
            <a:off x="-1" y="114300"/>
            <a:ext cx="8989621" cy="1143000"/>
          </a:xfrm>
        </p:spPr>
        <p:txBody>
          <a:bodyPr>
            <a:normAutofit/>
          </a:bodyPr>
          <a:lstStyle/>
          <a:p>
            <a:pPr algn="ctr"/>
            <a:r>
              <a:rPr lang="en-US" sz="3600" dirty="0" smtClean="0"/>
              <a:t>Patient Reported Causes of Anaphylaxis </a:t>
            </a:r>
            <a:endParaRPr lang="en-US" sz="3600" dirty="0"/>
          </a:p>
        </p:txBody>
      </p:sp>
      <p:graphicFrame>
        <p:nvGraphicFramePr>
          <p:cNvPr id="5" name="Chart 4"/>
          <p:cNvGraphicFramePr/>
          <p:nvPr>
            <p:extLst>
              <p:ext uri="{D42A27DB-BD31-4B8C-83A1-F6EECF244321}">
                <p14:modId xmlns="" xmlns:p14="http://schemas.microsoft.com/office/powerpoint/2010/main" val="3972502827"/>
              </p:ext>
            </p:extLst>
          </p:nvPr>
        </p:nvGraphicFramePr>
        <p:xfrm>
          <a:off x="200025" y="1514476"/>
          <a:ext cx="8716295" cy="47287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4"/>
          <p:cNvSpPr>
            <a:spLocks noChangeArrowheads="1"/>
          </p:cNvSpPr>
          <p:nvPr/>
        </p:nvSpPr>
        <p:spPr bwMode="auto">
          <a:xfrm>
            <a:off x="653144" y="6413778"/>
            <a:ext cx="339634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tIns="91440" bIns="91440" anchor="ctr">
            <a:spAutoFit/>
          </a:bodyPr>
          <a:lstStyle/>
          <a:p>
            <a:pPr algn="l">
              <a:defRPr/>
            </a:pPr>
            <a:r>
              <a:rPr lang="en-US" sz="1200" dirty="0" smtClean="0">
                <a:latin typeface="Arial" panose="020B0604020202020204" pitchFamily="34" charset="0"/>
                <a:ea typeface="ＭＳ Ｐゴシック" charset="0"/>
                <a:cs typeface="Arial" panose="020B0604020202020204" pitchFamily="34" charset="0"/>
              </a:rPr>
              <a:t>Wood RA, et al. </a:t>
            </a:r>
            <a:r>
              <a:rPr lang="en-US" sz="1200" i="1" dirty="0" smtClean="0">
                <a:latin typeface="Arial" panose="020B0604020202020204" pitchFamily="34" charset="0"/>
                <a:ea typeface="ＭＳ Ｐゴシック" charset="0"/>
                <a:cs typeface="Arial" panose="020B0604020202020204" pitchFamily="34" charset="0"/>
              </a:rPr>
              <a:t>JACI</a:t>
            </a:r>
            <a:r>
              <a:rPr lang="en-US" sz="1200" dirty="0" smtClean="0">
                <a:latin typeface="Arial" panose="020B0604020202020204" pitchFamily="34" charset="0"/>
                <a:ea typeface="ＭＳ Ｐゴシック" charset="0"/>
                <a:cs typeface="Arial" panose="020B0604020202020204" pitchFamily="34" charset="0"/>
              </a:rPr>
              <a:t>. 2</a:t>
            </a:r>
            <a:r>
              <a:rPr lang="en-US" sz="1200" dirty="0" smtClean="0">
                <a:latin typeface="Arial" panose="020B0604020202020204" pitchFamily="34" charset="0"/>
                <a:cs typeface="Arial" panose="020B0604020202020204" pitchFamily="34" charset="0"/>
              </a:rPr>
              <a:t>014;133:461-7</a:t>
            </a:r>
            <a:endParaRPr lang="en-US" sz="1200" dirty="0">
              <a:latin typeface="Arial" panose="020B0604020202020204" pitchFamily="34" charset="0"/>
              <a:ea typeface="ＭＳ Ｐゴシック" charset="0"/>
              <a:cs typeface="Arial" panose="020B0604020202020204" pitchFamily="34" charset="0"/>
            </a:endParaRPr>
          </a:p>
        </p:txBody>
      </p:sp>
      <p:sp>
        <p:nvSpPr>
          <p:cNvPr id="2" name="Rectangle 1"/>
          <p:cNvSpPr/>
          <p:nvPr/>
        </p:nvSpPr>
        <p:spPr>
          <a:xfrm>
            <a:off x="629392" y="5566599"/>
            <a:ext cx="7992094" cy="954107"/>
          </a:xfrm>
          <a:prstGeom prst="rect">
            <a:avLst/>
          </a:prstGeom>
        </p:spPr>
        <p:txBody>
          <a:bodyPr wrap="square" anchor="b">
            <a:spAutoFit/>
          </a:bodyPr>
          <a:lstStyle/>
          <a:p>
            <a:r>
              <a:rPr lang="en-US" altLang="en-US" sz="1400" dirty="0">
                <a:latin typeface="Arial" panose="020B0604020202020204" pitchFamily="34" charset="0"/>
                <a:cs typeface="Arial" panose="020B0604020202020204" pitchFamily="34" charset="0"/>
              </a:rPr>
              <a:t>*Reported reactions were categorized as those involving ≥1 system.</a:t>
            </a:r>
          </a:p>
          <a:p>
            <a:r>
              <a:rPr lang="en-US" altLang="en-US" sz="1400" dirty="0">
                <a:latin typeface="Arial" panose="020B0604020202020204" pitchFamily="34" charset="0"/>
                <a:cs typeface="Arial" panose="020B0604020202020204" pitchFamily="34" charset="0"/>
              </a:rPr>
              <a:t>**Confirmed reactions were categorized as those involving ≥2 systems with respiratory and/or cardiovascular symptoms or those leading to loss of consciousness, even if only that single system was involved.</a:t>
            </a:r>
          </a:p>
        </p:txBody>
      </p:sp>
    </p:spTree>
    <p:extLst>
      <p:ext uri="{BB962C8B-B14F-4D97-AF65-F5344CB8AC3E}">
        <p14:creationId xmlns="" xmlns:p14="http://schemas.microsoft.com/office/powerpoint/2010/main" val="41019272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xfrm>
            <a:off x="6965950" y="6610350"/>
            <a:ext cx="2133600"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4B04C195-CD9F-4748-B122-812F75E9A8F4}" type="slidenum">
              <a:rPr lang="en-US" altLang="en-US" sz="900" smtClean="0">
                <a:solidFill>
                  <a:schemeClr val="tx1"/>
                </a:solidFill>
              </a:rPr>
              <a:pPr algn="r" eaLnBrk="1" hangingPunct="1">
                <a:spcBef>
                  <a:spcPct val="0"/>
                </a:spcBef>
                <a:buClrTx/>
                <a:buFontTx/>
                <a:buNone/>
              </a:pPr>
              <a:t>13</a:t>
            </a:fld>
            <a:endParaRPr lang="en-US" altLang="en-US" sz="900" smtClean="0">
              <a:solidFill>
                <a:schemeClr val="tx1"/>
              </a:solidFill>
            </a:endParaRPr>
          </a:p>
        </p:txBody>
      </p:sp>
      <p:sp>
        <p:nvSpPr>
          <p:cNvPr id="23569" name="Rectangle 37"/>
          <p:cNvSpPr>
            <a:spLocks noGrp="1" noChangeArrowheads="1"/>
          </p:cNvSpPr>
          <p:nvPr>
            <p:ph type="title" idx="4294967295"/>
          </p:nvPr>
        </p:nvSpPr>
        <p:spPr>
          <a:xfrm>
            <a:off x="225631" y="237505"/>
            <a:ext cx="8918369" cy="1042019"/>
          </a:xfrm>
        </p:spPr>
        <p:txBody>
          <a:bodyPr>
            <a:noAutofit/>
          </a:bodyPr>
          <a:lstStyle/>
          <a:p>
            <a:pPr algn="ctr"/>
            <a:r>
              <a:rPr lang="en-US" altLang="en-US" sz="3200" b="1" dirty="0" smtClean="0">
                <a:solidFill>
                  <a:srgbClr val="FF0000"/>
                </a:solidFill>
              </a:rPr>
              <a:t>In Children, Most Cases Are Food Related and Males Predominate</a:t>
            </a:r>
          </a:p>
        </p:txBody>
      </p:sp>
      <p:sp>
        <p:nvSpPr>
          <p:cNvPr id="14354" name="Rectangle 38"/>
          <p:cNvSpPr>
            <a:spLocks noGrp="1" noChangeArrowheads="1"/>
          </p:cNvSpPr>
          <p:nvPr>
            <p:ph type="body" idx="4294967295"/>
          </p:nvPr>
        </p:nvSpPr>
        <p:spPr>
          <a:xfrm>
            <a:off x="225630" y="1600200"/>
            <a:ext cx="3158837" cy="4525963"/>
          </a:xfrm>
        </p:spPr>
        <p:txBody>
          <a:bodyPr>
            <a:normAutofit/>
          </a:bodyPr>
          <a:lstStyle/>
          <a:p>
            <a:pPr>
              <a:spcBef>
                <a:spcPts val="0"/>
              </a:spcBef>
              <a:spcAft>
                <a:spcPts val="0"/>
              </a:spcAft>
              <a:defRPr/>
            </a:pPr>
            <a:r>
              <a:rPr lang="en-US" dirty="0" smtClean="0">
                <a:ea typeface="+mn-ea"/>
                <a:cs typeface="+mn-cs"/>
              </a:rPr>
              <a:t>N=46 cases </a:t>
            </a:r>
            <a:br>
              <a:rPr lang="en-US" dirty="0" smtClean="0">
                <a:ea typeface="+mn-ea"/>
                <a:cs typeface="+mn-cs"/>
              </a:rPr>
            </a:br>
            <a:r>
              <a:rPr lang="en-US" dirty="0" smtClean="0">
                <a:ea typeface="+mn-ea"/>
                <a:cs typeface="+mn-cs"/>
              </a:rPr>
              <a:t>(28 male, </a:t>
            </a:r>
          </a:p>
          <a:p>
            <a:pPr marL="347663" indent="0">
              <a:spcBef>
                <a:spcPts val="0"/>
              </a:spcBef>
              <a:spcAft>
                <a:spcPts val="840"/>
              </a:spcAft>
              <a:buFontTx/>
              <a:buNone/>
              <a:defRPr/>
            </a:pPr>
            <a:r>
              <a:rPr lang="en-US" dirty="0" smtClean="0">
                <a:ea typeface="+mn-ea"/>
                <a:cs typeface="+mn-cs"/>
              </a:rPr>
              <a:t>18 female)</a:t>
            </a:r>
          </a:p>
          <a:p>
            <a:pPr>
              <a:spcBef>
                <a:spcPts val="0"/>
              </a:spcBef>
              <a:spcAft>
                <a:spcPts val="0"/>
              </a:spcAft>
              <a:defRPr/>
            </a:pPr>
            <a:r>
              <a:rPr lang="en-US" dirty="0" smtClean="0">
                <a:ea typeface="+mn-ea"/>
                <a:cs typeface="+mn-cs"/>
              </a:rPr>
              <a:t>Median age at first episode: </a:t>
            </a:r>
          </a:p>
          <a:p>
            <a:pPr marL="341313" indent="0">
              <a:spcBef>
                <a:spcPts val="0"/>
              </a:spcBef>
              <a:spcAft>
                <a:spcPts val="0"/>
              </a:spcAft>
              <a:buFontTx/>
              <a:buNone/>
              <a:defRPr/>
            </a:pPr>
            <a:r>
              <a:rPr lang="en-US" dirty="0" smtClean="0">
                <a:ea typeface="+mn-ea"/>
                <a:cs typeface="+mn-cs"/>
              </a:rPr>
              <a:t>5.8 years</a:t>
            </a:r>
          </a:p>
          <a:p>
            <a:pPr>
              <a:spcBef>
                <a:spcPct val="25000"/>
              </a:spcBef>
              <a:spcAft>
                <a:spcPct val="25000"/>
              </a:spcAft>
              <a:defRPr/>
            </a:pPr>
            <a:r>
              <a:rPr lang="en-US" dirty="0" smtClean="0">
                <a:ea typeface="+mn-ea"/>
                <a:cs typeface="+mn-cs"/>
              </a:rPr>
              <a:t>Only small proportion idiopathic</a:t>
            </a:r>
          </a:p>
        </p:txBody>
      </p:sp>
      <p:sp>
        <p:nvSpPr>
          <p:cNvPr id="23555" name="Rectangle 3"/>
          <p:cNvSpPr>
            <a:spLocks noChangeArrowheads="1"/>
          </p:cNvSpPr>
          <p:nvPr/>
        </p:nvSpPr>
        <p:spPr bwMode="auto">
          <a:xfrm>
            <a:off x="4787900" y="2076450"/>
            <a:ext cx="4037013" cy="26511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2000">
              <a:solidFill>
                <a:schemeClr val="tx1"/>
              </a:solidFill>
              <a:cs typeface="Arial" charset="0"/>
            </a:endParaRPr>
          </a:p>
        </p:txBody>
      </p:sp>
      <p:sp>
        <p:nvSpPr>
          <p:cNvPr id="23556" name="Rectangle 4"/>
          <p:cNvSpPr>
            <a:spLocks noChangeArrowheads="1"/>
          </p:cNvSpPr>
          <p:nvPr/>
        </p:nvSpPr>
        <p:spPr bwMode="auto">
          <a:xfrm>
            <a:off x="4887913" y="2362200"/>
            <a:ext cx="465137" cy="2362200"/>
          </a:xfrm>
          <a:prstGeom prst="rect">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2000">
              <a:solidFill>
                <a:schemeClr val="tx1"/>
              </a:solidFill>
              <a:cs typeface="Arial" charset="0"/>
            </a:endParaRPr>
          </a:p>
        </p:txBody>
      </p:sp>
      <p:sp>
        <p:nvSpPr>
          <p:cNvPr id="23557" name="Rectangle 6"/>
          <p:cNvSpPr>
            <a:spLocks noChangeArrowheads="1"/>
          </p:cNvSpPr>
          <p:nvPr/>
        </p:nvSpPr>
        <p:spPr bwMode="auto">
          <a:xfrm>
            <a:off x="5575300" y="3733800"/>
            <a:ext cx="465138" cy="990600"/>
          </a:xfrm>
          <a:prstGeom prst="rect">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2000">
              <a:solidFill>
                <a:schemeClr val="tx1"/>
              </a:solidFill>
              <a:cs typeface="Arial" charset="0"/>
            </a:endParaRPr>
          </a:p>
        </p:txBody>
      </p:sp>
      <p:sp>
        <p:nvSpPr>
          <p:cNvPr id="23558" name="Rectangle 9"/>
          <p:cNvSpPr>
            <a:spLocks noChangeArrowheads="1"/>
          </p:cNvSpPr>
          <p:nvPr/>
        </p:nvSpPr>
        <p:spPr bwMode="auto">
          <a:xfrm>
            <a:off x="6262688" y="4191000"/>
            <a:ext cx="465137" cy="533400"/>
          </a:xfrm>
          <a:prstGeom prst="rect">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2000">
              <a:solidFill>
                <a:schemeClr val="tx1"/>
              </a:solidFill>
              <a:cs typeface="Arial" charset="0"/>
            </a:endParaRPr>
          </a:p>
        </p:txBody>
      </p:sp>
      <p:sp>
        <p:nvSpPr>
          <p:cNvPr id="23559" name="Rectangle 10"/>
          <p:cNvSpPr>
            <a:spLocks noChangeArrowheads="1"/>
          </p:cNvSpPr>
          <p:nvPr/>
        </p:nvSpPr>
        <p:spPr bwMode="auto">
          <a:xfrm>
            <a:off x="6950075" y="4191000"/>
            <a:ext cx="465138" cy="533400"/>
          </a:xfrm>
          <a:prstGeom prst="rect">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2000">
              <a:solidFill>
                <a:schemeClr val="tx1"/>
              </a:solidFill>
              <a:cs typeface="Arial" charset="0"/>
            </a:endParaRPr>
          </a:p>
        </p:txBody>
      </p:sp>
      <p:sp>
        <p:nvSpPr>
          <p:cNvPr id="23560" name="Rectangle 11"/>
          <p:cNvSpPr>
            <a:spLocks noChangeArrowheads="1"/>
          </p:cNvSpPr>
          <p:nvPr/>
        </p:nvSpPr>
        <p:spPr bwMode="auto">
          <a:xfrm>
            <a:off x="7635875" y="4495800"/>
            <a:ext cx="468313" cy="228600"/>
          </a:xfrm>
          <a:prstGeom prst="rect">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2000">
              <a:solidFill>
                <a:schemeClr val="tx1"/>
              </a:solidFill>
              <a:cs typeface="Arial" charset="0"/>
            </a:endParaRPr>
          </a:p>
        </p:txBody>
      </p:sp>
      <p:sp>
        <p:nvSpPr>
          <p:cNvPr id="23561" name="Rectangle 13"/>
          <p:cNvSpPr>
            <a:spLocks noChangeArrowheads="1"/>
          </p:cNvSpPr>
          <p:nvPr/>
        </p:nvSpPr>
        <p:spPr bwMode="auto">
          <a:xfrm>
            <a:off x="8323263" y="4343400"/>
            <a:ext cx="468312" cy="381000"/>
          </a:xfrm>
          <a:prstGeom prst="rect">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2000">
              <a:solidFill>
                <a:schemeClr val="tx1"/>
              </a:solidFill>
              <a:cs typeface="Arial" charset="0"/>
            </a:endParaRPr>
          </a:p>
        </p:txBody>
      </p:sp>
      <p:sp>
        <p:nvSpPr>
          <p:cNvPr id="23562" name="Text Box 16"/>
          <p:cNvSpPr txBox="1">
            <a:spLocks noChangeArrowheads="1"/>
          </p:cNvSpPr>
          <p:nvPr/>
        </p:nvSpPr>
        <p:spPr bwMode="auto">
          <a:xfrm rot="-3435886">
            <a:off x="4618038" y="4975810"/>
            <a:ext cx="8223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50000"/>
              </a:spcBef>
              <a:buClrTx/>
              <a:buFontTx/>
              <a:buNone/>
            </a:pPr>
            <a:r>
              <a:rPr lang="en-US" altLang="en-US" sz="1600" b="1">
                <a:solidFill>
                  <a:schemeClr val="tx1"/>
                </a:solidFill>
                <a:cs typeface="Arial" charset="0"/>
              </a:rPr>
              <a:t>Food</a:t>
            </a:r>
          </a:p>
        </p:txBody>
      </p:sp>
      <p:sp>
        <p:nvSpPr>
          <p:cNvPr id="23563" name="Text Box 17"/>
          <p:cNvSpPr txBox="1">
            <a:spLocks noChangeArrowheads="1"/>
          </p:cNvSpPr>
          <p:nvPr/>
        </p:nvSpPr>
        <p:spPr bwMode="auto">
          <a:xfrm rot="-3435886">
            <a:off x="5313363" y="4972050"/>
            <a:ext cx="7874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50000"/>
              </a:spcBef>
              <a:buClrTx/>
              <a:buFontTx/>
              <a:buNone/>
            </a:pPr>
            <a:r>
              <a:rPr lang="en-US" altLang="en-US" sz="1600" b="1">
                <a:solidFill>
                  <a:schemeClr val="tx1"/>
                </a:solidFill>
                <a:cs typeface="Arial" charset="0"/>
              </a:rPr>
              <a:t>Drug</a:t>
            </a:r>
          </a:p>
        </p:txBody>
      </p:sp>
      <p:sp>
        <p:nvSpPr>
          <p:cNvPr id="23564" name="Text Box 18"/>
          <p:cNvSpPr txBox="1">
            <a:spLocks noChangeArrowheads="1"/>
          </p:cNvSpPr>
          <p:nvPr/>
        </p:nvSpPr>
        <p:spPr bwMode="auto">
          <a:xfrm rot="-3435886">
            <a:off x="5483225" y="5227638"/>
            <a:ext cx="1447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50000"/>
              </a:spcBef>
              <a:buClrTx/>
              <a:buFontTx/>
              <a:buNone/>
            </a:pPr>
            <a:r>
              <a:rPr lang="en-US" altLang="en-US" sz="1600" b="1">
                <a:solidFill>
                  <a:schemeClr val="tx1"/>
                </a:solidFill>
                <a:cs typeface="Arial" charset="0"/>
              </a:rPr>
              <a:t>Exercise</a:t>
            </a:r>
          </a:p>
        </p:txBody>
      </p:sp>
      <p:sp>
        <p:nvSpPr>
          <p:cNvPr id="23565" name="Text Box 19"/>
          <p:cNvSpPr txBox="1">
            <a:spLocks noChangeArrowheads="1"/>
          </p:cNvSpPr>
          <p:nvPr/>
        </p:nvSpPr>
        <p:spPr bwMode="auto">
          <a:xfrm rot="-3435886">
            <a:off x="6152356" y="5252244"/>
            <a:ext cx="15128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50000"/>
              </a:spcBef>
              <a:buClrTx/>
              <a:buFontTx/>
              <a:buNone/>
            </a:pPr>
            <a:r>
              <a:rPr lang="en-US" altLang="en-US" sz="1600" b="1">
                <a:solidFill>
                  <a:schemeClr val="tx1"/>
                </a:solidFill>
                <a:cs typeface="Arial" charset="0"/>
              </a:rPr>
              <a:t>Hymenoptera</a:t>
            </a:r>
          </a:p>
        </p:txBody>
      </p:sp>
      <p:sp>
        <p:nvSpPr>
          <p:cNvPr id="23566" name="Text Box 20"/>
          <p:cNvSpPr txBox="1">
            <a:spLocks noChangeArrowheads="1"/>
          </p:cNvSpPr>
          <p:nvPr/>
        </p:nvSpPr>
        <p:spPr bwMode="auto">
          <a:xfrm rot="-3435886">
            <a:off x="6303169" y="5582444"/>
            <a:ext cx="21859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50000"/>
              </a:spcBef>
              <a:buClrTx/>
              <a:buFontTx/>
              <a:buNone/>
            </a:pPr>
            <a:r>
              <a:rPr lang="en-US" altLang="en-US" sz="1600" b="1">
                <a:solidFill>
                  <a:schemeClr val="tx1"/>
                </a:solidFill>
                <a:cs typeface="Arial" charset="0"/>
              </a:rPr>
              <a:t>Other</a:t>
            </a:r>
          </a:p>
        </p:txBody>
      </p:sp>
      <p:sp>
        <p:nvSpPr>
          <p:cNvPr id="23567" name="Text Box 21"/>
          <p:cNvSpPr txBox="1">
            <a:spLocks noChangeArrowheads="1"/>
          </p:cNvSpPr>
          <p:nvPr/>
        </p:nvSpPr>
        <p:spPr bwMode="auto">
          <a:xfrm rot="-3435886">
            <a:off x="7785894" y="5119479"/>
            <a:ext cx="11890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50000"/>
              </a:spcBef>
              <a:buClrTx/>
              <a:buFontTx/>
              <a:buNone/>
            </a:pPr>
            <a:r>
              <a:rPr lang="en-US" altLang="en-US" sz="1600" b="1">
                <a:solidFill>
                  <a:schemeClr val="tx1"/>
                </a:solidFill>
                <a:cs typeface="Arial" charset="0"/>
              </a:rPr>
              <a:t>Idiopathic</a:t>
            </a:r>
          </a:p>
        </p:txBody>
      </p:sp>
      <p:sp>
        <p:nvSpPr>
          <p:cNvPr id="23568" name="Text Box 22"/>
          <p:cNvSpPr txBox="1">
            <a:spLocks noChangeArrowheads="1"/>
          </p:cNvSpPr>
          <p:nvPr/>
        </p:nvSpPr>
        <p:spPr bwMode="auto">
          <a:xfrm>
            <a:off x="4038600" y="2057400"/>
            <a:ext cx="687388" cy="2751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lnSpc>
                <a:spcPct val="119000"/>
              </a:lnSpc>
              <a:spcBef>
                <a:spcPct val="50000"/>
              </a:spcBef>
              <a:buClrTx/>
              <a:buFontTx/>
              <a:buNone/>
            </a:pPr>
            <a:r>
              <a:rPr lang="en-US" altLang="en-US" sz="1800" b="1" dirty="0">
                <a:solidFill>
                  <a:schemeClr val="tx1"/>
                </a:solidFill>
                <a:cs typeface="Arial" charset="0"/>
              </a:rPr>
              <a:t>25</a:t>
            </a:r>
          </a:p>
          <a:p>
            <a:pPr algn="r" eaLnBrk="1" hangingPunct="1">
              <a:lnSpc>
                <a:spcPct val="119000"/>
              </a:lnSpc>
              <a:spcBef>
                <a:spcPct val="50000"/>
              </a:spcBef>
              <a:buClrTx/>
              <a:buFontTx/>
              <a:buNone/>
            </a:pPr>
            <a:r>
              <a:rPr lang="en-US" altLang="en-US" sz="1800" b="1" dirty="0">
                <a:solidFill>
                  <a:schemeClr val="tx1"/>
                </a:solidFill>
                <a:cs typeface="Arial" charset="0"/>
              </a:rPr>
              <a:t>20</a:t>
            </a:r>
          </a:p>
          <a:p>
            <a:pPr algn="r" eaLnBrk="1" hangingPunct="1">
              <a:lnSpc>
                <a:spcPct val="119000"/>
              </a:lnSpc>
              <a:spcBef>
                <a:spcPct val="50000"/>
              </a:spcBef>
              <a:buClrTx/>
              <a:buFontTx/>
              <a:buNone/>
            </a:pPr>
            <a:r>
              <a:rPr lang="en-US" altLang="en-US" sz="1800" b="1" dirty="0">
                <a:solidFill>
                  <a:schemeClr val="tx1"/>
                </a:solidFill>
                <a:cs typeface="Arial" charset="0"/>
              </a:rPr>
              <a:t>15</a:t>
            </a:r>
          </a:p>
          <a:p>
            <a:pPr algn="r" eaLnBrk="1" hangingPunct="1">
              <a:lnSpc>
                <a:spcPct val="119000"/>
              </a:lnSpc>
              <a:spcBef>
                <a:spcPct val="50000"/>
              </a:spcBef>
              <a:buClrTx/>
              <a:buFontTx/>
              <a:buNone/>
            </a:pPr>
            <a:r>
              <a:rPr lang="en-US" altLang="en-US" sz="1800" b="1" dirty="0">
                <a:solidFill>
                  <a:schemeClr val="tx1"/>
                </a:solidFill>
                <a:cs typeface="Arial" charset="0"/>
              </a:rPr>
              <a:t>10</a:t>
            </a:r>
          </a:p>
          <a:p>
            <a:pPr algn="r" eaLnBrk="1" hangingPunct="1">
              <a:lnSpc>
                <a:spcPct val="120000"/>
              </a:lnSpc>
              <a:spcBef>
                <a:spcPct val="50000"/>
              </a:spcBef>
              <a:buClrTx/>
              <a:buFontTx/>
              <a:buNone/>
            </a:pPr>
            <a:r>
              <a:rPr lang="en-US" altLang="en-US" sz="1800" b="1" dirty="0">
                <a:solidFill>
                  <a:schemeClr val="tx1"/>
                </a:solidFill>
                <a:cs typeface="Arial" charset="0"/>
              </a:rPr>
              <a:t>5</a:t>
            </a:r>
          </a:p>
          <a:p>
            <a:pPr algn="r" eaLnBrk="1" hangingPunct="1">
              <a:lnSpc>
                <a:spcPct val="120000"/>
              </a:lnSpc>
              <a:spcBef>
                <a:spcPct val="50000"/>
              </a:spcBef>
              <a:buClrTx/>
              <a:buFontTx/>
              <a:buNone/>
            </a:pPr>
            <a:r>
              <a:rPr lang="en-US" altLang="en-US" sz="1800" b="1" dirty="0">
                <a:solidFill>
                  <a:schemeClr val="tx1"/>
                </a:solidFill>
                <a:cs typeface="Arial" charset="0"/>
              </a:rPr>
              <a:t>0</a:t>
            </a:r>
          </a:p>
        </p:txBody>
      </p:sp>
      <p:sp>
        <p:nvSpPr>
          <p:cNvPr id="23571" name="Text Box 25"/>
          <p:cNvSpPr txBox="1">
            <a:spLocks noChangeArrowheads="1"/>
          </p:cNvSpPr>
          <p:nvPr/>
        </p:nvSpPr>
        <p:spPr bwMode="auto">
          <a:xfrm>
            <a:off x="152400" y="6424551"/>
            <a:ext cx="475615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a:spcBef>
                <a:spcPct val="0"/>
              </a:spcBef>
              <a:buClrTx/>
              <a:buFontTx/>
              <a:buNone/>
            </a:pPr>
            <a:r>
              <a:rPr lang="en-US" altLang="en-US" sz="1200" dirty="0" err="1">
                <a:solidFill>
                  <a:schemeClr val="tx1"/>
                </a:solidFill>
                <a:cs typeface="Arial" charset="0"/>
              </a:rPr>
              <a:t>Cianferoni</a:t>
            </a:r>
            <a:r>
              <a:rPr lang="en-US" altLang="en-US" sz="1200" dirty="0">
                <a:solidFill>
                  <a:schemeClr val="tx1"/>
                </a:solidFill>
                <a:cs typeface="Arial" charset="0"/>
              </a:rPr>
              <a:t> A, et al. </a:t>
            </a:r>
            <a:r>
              <a:rPr lang="en-US" altLang="en-US" sz="1200" i="1" dirty="0">
                <a:solidFill>
                  <a:schemeClr val="tx1"/>
                </a:solidFill>
                <a:cs typeface="Arial" charset="0"/>
              </a:rPr>
              <a:t>Ann Allergy Asthma </a:t>
            </a:r>
            <a:r>
              <a:rPr lang="en-US" altLang="en-US" sz="1200" i="1" dirty="0" err="1">
                <a:solidFill>
                  <a:schemeClr val="tx1"/>
                </a:solidFill>
                <a:cs typeface="Arial" charset="0"/>
              </a:rPr>
              <a:t>Immunol</a:t>
            </a:r>
            <a:r>
              <a:rPr lang="en-US" altLang="en-US" sz="1200" i="1" dirty="0">
                <a:solidFill>
                  <a:schemeClr val="tx1"/>
                </a:solidFill>
                <a:cs typeface="Arial" charset="0"/>
              </a:rPr>
              <a:t>.</a:t>
            </a:r>
            <a:r>
              <a:rPr lang="en-US" altLang="en-US" sz="1200" dirty="0">
                <a:solidFill>
                  <a:schemeClr val="tx1"/>
                </a:solidFill>
                <a:cs typeface="Arial" charset="0"/>
              </a:rPr>
              <a:t> 2004;92:464-468. </a:t>
            </a:r>
          </a:p>
        </p:txBody>
      </p:sp>
      <p:sp>
        <p:nvSpPr>
          <p:cNvPr id="23572" name="Text Box 26"/>
          <p:cNvSpPr txBox="1">
            <a:spLocks noChangeArrowheads="1"/>
          </p:cNvSpPr>
          <p:nvPr/>
        </p:nvSpPr>
        <p:spPr bwMode="auto">
          <a:xfrm rot="-5400000">
            <a:off x="2690019" y="3163094"/>
            <a:ext cx="29225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50000"/>
              </a:spcBef>
              <a:buClrTx/>
              <a:buFontTx/>
              <a:buNone/>
            </a:pPr>
            <a:r>
              <a:rPr lang="en-US" altLang="en-US" sz="1800" b="1">
                <a:solidFill>
                  <a:schemeClr val="tx1"/>
                </a:solidFill>
                <a:cs typeface="Arial" charset="0"/>
              </a:rPr>
              <a:t>Number of Children</a:t>
            </a:r>
          </a:p>
        </p:txBody>
      </p:sp>
      <p:sp>
        <p:nvSpPr>
          <p:cNvPr id="23573" name="Line 29"/>
          <p:cNvSpPr>
            <a:spLocks noChangeShapeType="1"/>
          </p:cNvSpPr>
          <p:nvPr/>
        </p:nvSpPr>
        <p:spPr bwMode="auto">
          <a:xfrm>
            <a:off x="4673600" y="2260600"/>
            <a:ext cx="101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574" name="Line 30"/>
          <p:cNvSpPr>
            <a:spLocks noChangeShapeType="1"/>
          </p:cNvSpPr>
          <p:nvPr/>
        </p:nvSpPr>
        <p:spPr bwMode="auto">
          <a:xfrm>
            <a:off x="4686300" y="2730500"/>
            <a:ext cx="101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575" name="Line 31"/>
          <p:cNvSpPr>
            <a:spLocks noChangeShapeType="1"/>
          </p:cNvSpPr>
          <p:nvPr/>
        </p:nvSpPr>
        <p:spPr bwMode="auto">
          <a:xfrm>
            <a:off x="4673600" y="3225800"/>
            <a:ext cx="101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576" name="Line 32"/>
          <p:cNvSpPr>
            <a:spLocks noChangeShapeType="1"/>
          </p:cNvSpPr>
          <p:nvPr/>
        </p:nvSpPr>
        <p:spPr bwMode="auto">
          <a:xfrm>
            <a:off x="4673600" y="3670300"/>
            <a:ext cx="101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577" name="Line 33"/>
          <p:cNvSpPr>
            <a:spLocks noChangeShapeType="1"/>
          </p:cNvSpPr>
          <p:nvPr/>
        </p:nvSpPr>
        <p:spPr bwMode="auto">
          <a:xfrm>
            <a:off x="4673600" y="4140200"/>
            <a:ext cx="101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578" name="Line 34"/>
          <p:cNvSpPr>
            <a:spLocks noChangeShapeType="1"/>
          </p:cNvSpPr>
          <p:nvPr/>
        </p:nvSpPr>
        <p:spPr bwMode="auto">
          <a:xfrm>
            <a:off x="4711700" y="4724400"/>
            <a:ext cx="101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579" name="TextBox 28"/>
          <p:cNvSpPr txBox="1">
            <a:spLocks noChangeArrowheads="1"/>
          </p:cNvSpPr>
          <p:nvPr/>
        </p:nvSpPr>
        <p:spPr bwMode="auto">
          <a:xfrm>
            <a:off x="4878388" y="1633538"/>
            <a:ext cx="41497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000" b="1">
                <a:solidFill>
                  <a:schemeClr val="tx1"/>
                </a:solidFill>
                <a:cs typeface="Arial" charset="0"/>
              </a:rPr>
              <a:t>Number of Cases (1994-1996)</a:t>
            </a:r>
          </a:p>
        </p:txBody>
      </p:sp>
    </p:spTree>
    <p:extLst>
      <p:ext uri="{BB962C8B-B14F-4D97-AF65-F5344CB8AC3E}">
        <p14:creationId xmlns="" xmlns:p14="http://schemas.microsoft.com/office/powerpoint/2010/main" val="181283864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3"/>
          <p:cNvSpPr>
            <a:spLocks noGrp="1" noChangeArrowheads="1"/>
          </p:cNvSpPr>
          <p:nvPr>
            <p:ph type="title"/>
          </p:nvPr>
        </p:nvSpPr>
        <p:spPr>
          <a:xfrm>
            <a:off x="914400" y="274638"/>
            <a:ext cx="7772400" cy="865393"/>
          </a:xfrm>
        </p:spPr>
        <p:txBody>
          <a:bodyPr>
            <a:normAutofit/>
          </a:bodyPr>
          <a:lstStyle/>
          <a:p>
            <a:r>
              <a:rPr lang="en-US" altLang="en-US" dirty="0" smtClean="0">
                <a:solidFill>
                  <a:srgbClr val="FF0000"/>
                </a:solidFill>
              </a:rPr>
              <a:t>Food Allergy Increasing in the US</a:t>
            </a:r>
          </a:p>
        </p:txBody>
      </p:sp>
      <p:sp>
        <p:nvSpPr>
          <p:cNvPr id="24578" name="Rectangle 6"/>
          <p:cNvSpPr>
            <a:spLocks noGrp="1" noChangeArrowheads="1"/>
          </p:cNvSpPr>
          <p:nvPr>
            <p:ph type="sldNum" sz="quarter" idx="12"/>
          </p:nvPr>
        </p:nvSpPr>
        <p:spPr>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8DE1C505-1B1B-4EDD-B590-FA777C78BFBE}" type="slidenum">
              <a:rPr lang="en-US" altLang="en-US" sz="900" smtClean="0">
                <a:solidFill>
                  <a:schemeClr val="tx1"/>
                </a:solidFill>
              </a:rPr>
              <a:pPr algn="r" eaLnBrk="1" hangingPunct="1">
                <a:spcBef>
                  <a:spcPct val="0"/>
                </a:spcBef>
                <a:buClrTx/>
                <a:buFontTx/>
                <a:buNone/>
              </a:pPr>
              <a:t>14</a:t>
            </a:fld>
            <a:endParaRPr lang="en-US" altLang="en-US" sz="900" dirty="0" smtClean="0">
              <a:solidFill>
                <a:schemeClr val="tx1"/>
              </a:solidFill>
            </a:endParaRPr>
          </a:p>
        </p:txBody>
      </p:sp>
      <p:sp>
        <p:nvSpPr>
          <p:cNvPr id="45059" name="Rectangle 14"/>
          <p:cNvSpPr>
            <a:spLocks noGrp="1" noChangeArrowheads="1"/>
          </p:cNvSpPr>
          <p:nvPr>
            <p:ph sz="quarter" idx="1"/>
          </p:nvPr>
        </p:nvSpPr>
        <p:spPr/>
        <p:txBody>
          <a:bodyPr>
            <a:normAutofit/>
          </a:bodyPr>
          <a:lstStyle/>
          <a:p>
            <a:pPr>
              <a:spcBef>
                <a:spcPct val="25000"/>
              </a:spcBef>
              <a:spcAft>
                <a:spcPct val="25000"/>
              </a:spcAft>
              <a:defRPr/>
            </a:pPr>
            <a:r>
              <a:rPr lang="en-US" sz="2400" dirty="0" smtClean="0">
                <a:ea typeface="ＭＳ Ｐゴシック" pitchFamily="34" charset="-128"/>
              </a:rPr>
              <a:t>Food allergy prevalence in children as high as 8.0%</a:t>
            </a:r>
            <a:r>
              <a:rPr lang="en-US" sz="2400" baseline="30000" dirty="0" smtClean="0">
                <a:ea typeface="ＭＳ Ｐゴシック" pitchFamily="34" charset="-128"/>
              </a:rPr>
              <a:t>1</a:t>
            </a:r>
          </a:p>
          <a:p>
            <a:pPr lvl="1">
              <a:spcBef>
                <a:spcPct val="25000"/>
              </a:spcBef>
              <a:spcAft>
                <a:spcPct val="25000"/>
              </a:spcAft>
              <a:defRPr/>
            </a:pPr>
            <a:r>
              <a:rPr lang="en-US" sz="2000" dirty="0" smtClean="0">
                <a:ea typeface="ＭＳ Ｐゴシック" pitchFamily="34" charset="-128"/>
              </a:rPr>
              <a:t>39.7% had a history of severe reactions</a:t>
            </a:r>
          </a:p>
          <a:p>
            <a:pPr lvl="1">
              <a:spcBef>
                <a:spcPct val="25000"/>
              </a:spcBef>
              <a:spcAft>
                <a:spcPct val="25000"/>
              </a:spcAft>
              <a:defRPr/>
            </a:pPr>
            <a:r>
              <a:rPr lang="en-US" sz="2000" dirty="0" smtClean="0">
                <a:ea typeface="ＭＳ Ｐゴシック" pitchFamily="34" charset="-128"/>
              </a:rPr>
              <a:t>30.4% had multiple food allergies</a:t>
            </a:r>
          </a:p>
          <a:p>
            <a:pPr>
              <a:spcBef>
                <a:spcPct val="25000"/>
              </a:spcBef>
              <a:spcAft>
                <a:spcPts val="0"/>
              </a:spcAft>
              <a:defRPr/>
            </a:pPr>
            <a:r>
              <a:rPr lang="en-US" sz="2400" dirty="0" smtClean="0">
                <a:ea typeface="ＭＳ Ｐゴシック" pitchFamily="34" charset="-128"/>
              </a:rPr>
              <a:t>Prevalence was highest for peanut followed by </a:t>
            </a:r>
          </a:p>
          <a:p>
            <a:pPr marL="406400" indent="0">
              <a:spcBef>
                <a:spcPts val="0"/>
              </a:spcBef>
              <a:spcAft>
                <a:spcPct val="25000"/>
              </a:spcAft>
              <a:buFontTx/>
              <a:buNone/>
              <a:defRPr/>
            </a:pPr>
            <a:r>
              <a:rPr lang="en-US" sz="2400" dirty="0" smtClean="0">
                <a:ea typeface="ＭＳ Ｐゴシック" pitchFamily="34" charset="-128"/>
              </a:rPr>
              <a:t>milk and shellfish</a:t>
            </a:r>
          </a:p>
          <a:p>
            <a:pPr>
              <a:spcBef>
                <a:spcPct val="25000"/>
              </a:spcBef>
              <a:spcAft>
                <a:spcPts val="0"/>
              </a:spcAft>
              <a:defRPr/>
            </a:pPr>
            <a:r>
              <a:rPr lang="en-US" sz="2400" dirty="0" smtClean="0">
                <a:ea typeface="ＭＳ Ｐゴシック" pitchFamily="34" charset="-128"/>
              </a:rPr>
              <a:t>8 major foods are responsible for &gt;90% of serious allergic reactions in the US (fish, shellfish, peanut, </a:t>
            </a:r>
          </a:p>
          <a:p>
            <a:pPr marL="347663" indent="0">
              <a:spcBef>
                <a:spcPts val="0"/>
              </a:spcBef>
              <a:spcAft>
                <a:spcPct val="25000"/>
              </a:spcAft>
              <a:buFontTx/>
              <a:buNone/>
              <a:defRPr/>
            </a:pPr>
            <a:r>
              <a:rPr lang="en-US" sz="2400" dirty="0" smtClean="0">
                <a:ea typeface="ＭＳ Ｐゴシック" pitchFamily="34" charset="-128"/>
              </a:rPr>
              <a:t>tree nuts, milk, egg, wheat, soy)</a:t>
            </a:r>
            <a:r>
              <a:rPr lang="en-US" sz="2400" baseline="30000" dirty="0" smtClean="0">
                <a:ea typeface="ＭＳ Ｐゴシック" pitchFamily="34" charset="-128"/>
              </a:rPr>
              <a:t>2</a:t>
            </a:r>
          </a:p>
          <a:p>
            <a:pPr>
              <a:spcBef>
                <a:spcPct val="25000"/>
              </a:spcBef>
              <a:spcAft>
                <a:spcPct val="25000"/>
              </a:spcAft>
              <a:defRPr/>
            </a:pPr>
            <a:endParaRPr lang="en-US" sz="2400" dirty="0" smtClean="0">
              <a:ea typeface="ＭＳ Ｐゴシック" pitchFamily="34" charset="-128"/>
            </a:endParaRPr>
          </a:p>
        </p:txBody>
      </p:sp>
      <p:sp>
        <p:nvSpPr>
          <p:cNvPr id="24581" name="TextBox 4"/>
          <p:cNvSpPr txBox="1">
            <a:spLocks noChangeArrowheads="1"/>
          </p:cNvSpPr>
          <p:nvPr/>
        </p:nvSpPr>
        <p:spPr bwMode="auto">
          <a:xfrm>
            <a:off x="581890" y="6222671"/>
            <a:ext cx="565265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dirty="0">
                <a:solidFill>
                  <a:schemeClr val="tx1"/>
                </a:solidFill>
              </a:rPr>
              <a:t>1. Gupta, et al. </a:t>
            </a:r>
            <a:r>
              <a:rPr lang="en-US" altLang="en-US" sz="1200" i="1" dirty="0">
                <a:solidFill>
                  <a:schemeClr val="tx1"/>
                </a:solidFill>
              </a:rPr>
              <a:t>Pediatrics</a:t>
            </a:r>
            <a:r>
              <a:rPr lang="en-US" altLang="en-US" sz="1200" dirty="0">
                <a:solidFill>
                  <a:schemeClr val="tx1"/>
                </a:solidFill>
              </a:rPr>
              <a:t>. 2011;128:e9-e17.</a:t>
            </a:r>
          </a:p>
          <a:p>
            <a:pPr eaLnBrk="1" hangingPunct="1">
              <a:spcBef>
                <a:spcPct val="0"/>
              </a:spcBef>
              <a:buClrTx/>
              <a:buFontTx/>
              <a:buNone/>
            </a:pPr>
            <a:r>
              <a:rPr lang="en-US" altLang="en-US" sz="1200" dirty="0">
                <a:solidFill>
                  <a:schemeClr val="tx1"/>
                </a:solidFill>
              </a:rPr>
              <a:t>2. Boyce JA, et al. </a:t>
            </a:r>
            <a:r>
              <a:rPr lang="en-US" altLang="en-US" sz="1200" i="1" dirty="0">
                <a:solidFill>
                  <a:schemeClr val="tx1"/>
                </a:solidFill>
              </a:rPr>
              <a:t>J Allergy Clin </a:t>
            </a:r>
            <a:r>
              <a:rPr lang="en-US" altLang="en-US" sz="1200" i="1" dirty="0" err="1">
                <a:solidFill>
                  <a:schemeClr val="tx1"/>
                </a:solidFill>
              </a:rPr>
              <a:t>Immunol</a:t>
            </a:r>
            <a:r>
              <a:rPr lang="en-US" altLang="en-US" sz="1200" dirty="0">
                <a:solidFill>
                  <a:schemeClr val="tx1"/>
                </a:solidFill>
              </a:rPr>
              <a:t>. 2010;126:S1-S58.</a:t>
            </a:r>
          </a:p>
        </p:txBody>
      </p:sp>
    </p:spTree>
    <p:extLst>
      <p:ext uri="{BB962C8B-B14F-4D97-AF65-F5344CB8AC3E}">
        <p14:creationId xmlns="" xmlns:p14="http://schemas.microsoft.com/office/powerpoint/2010/main" val="3938794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1262" y="274638"/>
            <a:ext cx="8235538" cy="1143000"/>
          </a:xfrm>
        </p:spPr>
        <p:txBody>
          <a:bodyPr>
            <a:normAutofit fontScale="90000"/>
          </a:bodyPr>
          <a:lstStyle/>
          <a:p>
            <a:pPr algn="ctr"/>
            <a:r>
              <a:rPr lang="en-US" altLang="en-US" dirty="0" smtClean="0">
                <a:solidFill>
                  <a:srgbClr val="FF0000"/>
                </a:solidFill>
              </a:rPr>
              <a:t>In Adults, Most Cases Are Idiopathic and Females Predominate</a:t>
            </a:r>
            <a:endParaRPr lang="ru-RU" dirty="0">
              <a:solidFill>
                <a:srgbClr val="FF0000"/>
              </a:solidFill>
            </a:endParaRPr>
          </a:p>
        </p:txBody>
      </p:sp>
      <p:sp>
        <p:nvSpPr>
          <p:cNvPr id="3" name="Номер слайда 2"/>
          <p:cNvSpPr>
            <a:spLocks noGrp="1"/>
          </p:cNvSpPr>
          <p:nvPr>
            <p:ph type="sldNum" sz="quarter" idx="12"/>
          </p:nvPr>
        </p:nvSpPr>
        <p:spPr/>
        <p:txBody>
          <a:body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15</a:t>
            </a:fld>
            <a:endParaRPr lang="en-US">
              <a:solidFill>
                <a:srgbClr val="FFFFFF"/>
              </a:solidFill>
            </a:endParaRPr>
          </a:p>
        </p:txBody>
      </p:sp>
      <p:sp>
        <p:nvSpPr>
          <p:cNvPr id="4" name="Содержимое 3"/>
          <p:cNvSpPr>
            <a:spLocks noGrp="1"/>
          </p:cNvSpPr>
          <p:nvPr>
            <p:ph sz="quarter" idx="1"/>
          </p:nvPr>
        </p:nvSpPr>
        <p:spPr>
          <a:xfrm>
            <a:off x="154380" y="2042556"/>
            <a:ext cx="2956956" cy="3977243"/>
          </a:xfrm>
        </p:spPr>
        <p:txBody>
          <a:bodyPr/>
          <a:lstStyle/>
          <a:p>
            <a:pPr>
              <a:spcBef>
                <a:spcPct val="35000"/>
              </a:spcBef>
              <a:spcAft>
                <a:spcPct val="35000"/>
              </a:spcAft>
            </a:pPr>
            <a:r>
              <a:rPr lang="en-US" altLang="en-US" dirty="0" smtClean="0"/>
              <a:t>N=601 cases</a:t>
            </a:r>
          </a:p>
          <a:p>
            <a:pPr>
              <a:spcBef>
                <a:spcPct val="35000"/>
              </a:spcBef>
              <a:spcAft>
                <a:spcPct val="35000"/>
              </a:spcAft>
            </a:pPr>
            <a:r>
              <a:rPr lang="en-US" altLang="en-US" dirty="0" smtClean="0"/>
              <a:t>62% of cases</a:t>
            </a:r>
            <a:br>
              <a:rPr lang="en-US" altLang="en-US" dirty="0" smtClean="0"/>
            </a:br>
            <a:r>
              <a:rPr lang="en-US" altLang="en-US" dirty="0" smtClean="0"/>
              <a:t>were female</a:t>
            </a:r>
          </a:p>
          <a:p>
            <a:pPr>
              <a:spcBef>
                <a:spcPct val="35000"/>
              </a:spcBef>
              <a:spcAft>
                <a:spcPct val="35000"/>
              </a:spcAft>
            </a:pPr>
            <a:r>
              <a:rPr lang="en-US" altLang="en-US" dirty="0" smtClean="0"/>
              <a:t>37% were atopic</a:t>
            </a:r>
            <a:br>
              <a:rPr lang="en-US" altLang="en-US" dirty="0" smtClean="0"/>
            </a:br>
            <a:r>
              <a:rPr lang="en-US" altLang="en-US" dirty="0" smtClean="0"/>
              <a:t>by history confirmed                                                                    with skin test</a:t>
            </a:r>
          </a:p>
          <a:p>
            <a:endParaRPr lang="ru-RU" dirty="0"/>
          </a:p>
        </p:txBody>
      </p:sp>
      <p:graphicFrame>
        <p:nvGraphicFramePr>
          <p:cNvPr id="5" name="Object 3"/>
          <p:cNvGraphicFramePr>
            <a:graphicFrameLocks noChangeAspect="1"/>
          </p:cNvGraphicFramePr>
          <p:nvPr>
            <p:extLst>
              <p:ext uri="{D42A27DB-BD31-4B8C-83A1-F6EECF244321}">
                <p14:modId xmlns="" xmlns:p14="http://schemas.microsoft.com/office/powerpoint/2010/main" val="429305322"/>
              </p:ext>
            </p:extLst>
          </p:nvPr>
        </p:nvGraphicFramePr>
        <p:xfrm>
          <a:off x="261258" y="1698171"/>
          <a:ext cx="8704614" cy="437011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title"/>
          </p:nvPr>
        </p:nvSpPr>
        <p:spPr>
          <a:xfrm>
            <a:off x="581891" y="274638"/>
            <a:ext cx="8104909" cy="1143000"/>
          </a:xfrm>
        </p:spPr>
        <p:txBody>
          <a:bodyPr/>
          <a:lstStyle/>
          <a:p>
            <a:pPr algn="ctr"/>
            <a:r>
              <a:rPr lang="en-US" altLang="en-US" sz="2800" dirty="0" smtClean="0">
                <a:solidFill>
                  <a:srgbClr val="FF0000"/>
                </a:solidFill>
              </a:rPr>
              <a:t>Patient Factors That Increase Risk of an Event or Potentiates It Severity</a:t>
            </a:r>
          </a:p>
        </p:txBody>
      </p:sp>
      <p:sp>
        <p:nvSpPr>
          <p:cNvPr id="17410"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C4866309-16D8-4100-BC74-08F38443209E}" type="slidenum">
              <a:rPr lang="en-US" altLang="en-US" sz="900" smtClean="0">
                <a:solidFill>
                  <a:srgbClr val="FFFFFF"/>
                </a:solidFill>
              </a:rPr>
              <a:pPr algn="r" eaLnBrk="1" hangingPunct="1">
                <a:spcBef>
                  <a:spcPct val="0"/>
                </a:spcBef>
                <a:buClrTx/>
                <a:buFontTx/>
                <a:buNone/>
              </a:pPr>
              <a:t>16</a:t>
            </a:fld>
            <a:endParaRPr lang="en-US" altLang="en-US" sz="900" smtClean="0">
              <a:solidFill>
                <a:srgbClr val="FFFFFF"/>
              </a:solidFill>
            </a:endParaRPr>
          </a:p>
        </p:txBody>
      </p:sp>
      <p:sp>
        <p:nvSpPr>
          <p:cNvPr id="17412" name="Rectangle 8"/>
          <p:cNvSpPr>
            <a:spLocks noGrp="1" noChangeArrowheads="1"/>
          </p:cNvSpPr>
          <p:nvPr>
            <p:ph sz="quarter" idx="1"/>
          </p:nvPr>
        </p:nvSpPr>
        <p:spPr/>
        <p:txBody>
          <a:bodyPr>
            <a:normAutofit/>
          </a:bodyPr>
          <a:lstStyle/>
          <a:p>
            <a:pPr>
              <a:lnSpc>
                <a:spcPct val="90000"/>
              </a:lnSpc>
            </a:pPr>
            <a:r>
              <a:rPr lang="en-US" altLang="en-US" sz="2600" smtClean="0"/>
              <a:t>History of previous anaphylactic reaction</a:t>
            </a:r>
          </a:p>
          <a:p>
            <a:pPr>
              <a:lnSpc>
                <a:spcPct val="90000"/>
              </a:lnSpc>
            </a:pPr>
            <a:r>
              <a:rPr lang="en-US" altLang="en-US" sz="2600" smtClean="0"/>
              <a:t>Atopy</a:t>
            </a:r>
          </a:p>
          <a:p>
            <a:pPr>
              <a:lnSpc>
                <a:spcPct val="90000"/>
              </a:lnSpc>
            </a:pPr>
            <a:r>
              <a:rPr lang="en-US" altLang="en-US" sz="2600" smtClean="0"/>
              <a:t>Asthma</a:t>
            </a:r>
          </a:p>
          <a:p>
            <a:pPr>
              <a:lnSpc>
                <a:spcPct val="90000"/>
              </a:lnSpc>
            </a:pPr>
            <a:r>
              <a:rPr lang="en-US" altLang="en-US" sz="2600" smtClean="0"/>
              <a:t>Age</a:t>
            </a:r>
          </a:p>
          <a:p>
            <a:pPr lvl="1">
              <a:lnSpc>
                <a:spcPct val="90000"/>
              </a:lnSpc>
            </a:pPr>
            <a:r>
              <a:rPr lang="en-US" altLang="en-US" sz="2200" smtClean="0"/>
              <a:t>Adolescents and young adults: risk-taking behaviors</a:t>
            </a:r>
          </a:p>
          <a:p>
            <a:pPr lvl="1">
              <a:lnSpc>
                <a:spcPct val="90000"/>
              </a:lnSpc>
            </a:pPr>
            <a:r>
              <a:rPr lang="en-US" altLang="en-US" sz="2200" smtClean="0"/>
              <a:t>Elderly: comorbidities and medications</a:t>
            </a:r>
          </a:p>
          <a:p>
            <a:pPr>
              <a:lnSpc>
                <a:spcPct val="90000"/>
              </a:lnSpc>
            </a:pPr>
            <a:r>
              <a:rPr lang="en-US" altLang="en-US" sz="2600" smtClean="0"/>
              <a:t>Cardiovascular disease</a:t>
            </a:r>
          </a:p>
          <a:p>
            <a:pPr>
              <a:lnSpc>
                <a:spcPct val="90000"/>
              </a:lnSpc>
            </a:pPr>
            <a:r>
              <a:rPr lang="en-US" altLang="en-US" sz="2600" smtClean="0"/>
              <a:t>Medications (</a:t>
            </a:r>
            <a:r>
              <a:rPr lang="el-GR" altLang="en-US" sz="2600" smtClean="0"/>
              <a:t>β</a:t>
            </a:r>
            <a:r>
              <a:rPr lang="en-US" altLang="en-US" sz="2600" smtClean="0"/>
              <a:t>-blockers, ACE inhibitors, ARBs, tricyclics, MAO inhibitors)</a:t>
            </a:r>
          </a:p>
          <a:p>
            <a:pPr>
              <a:lnSpc>
                <a:spcPct val="90000"/>
              </a:lnSpc>
            </a:pPr>
            <a:r>
              <a:rPr lang="en-US" altLang="en-US" sz="2600" smtClean="0"/>
              <a:t>Mast cell activating disorders</a:t>
            </a:r>
          </a:p>
        </p:txBody>
      </p:sp>
      <p:sp>
        <p:nvSpPr>
          <p:cNvPr id="17413" name="Text Box 3"/>
          <p:cNvSpPr txBox="1">
            <a:spLocks noChangeArrowheads="1"/>
          </p:cNvSpPr>
          <p:nvPr/>
        </p:nvSpPr>
        <p:spPr bwMode="auto">
          <a:xfrm>
            <a:off x="76200" y="6489700"/>
            <a:ext cx="49720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nchor="ctr"/>
          <a:lstStyle>
            <a:lvl1pPr algn="l" defTabSz="409575" eaLnBrk="0" hangingPunct="0">
              <a:spcBef>
                <a:spcPct val="20000"/>
              </a:spcBef>
              <a:buClr>
                <a:srgbClr val="FF0000"/>
              </a:buClr>
              <a:buChar char="•"/>
              <a:tabLst>
                <a:tab pos="649288" algn="l"/>
                <a:tab pos="1298575" algn="l"/>
                <a:tab pos="1949450" algn="l"/>
                <a:tab pos="2598738" algn="l"/>
                <a:tab pos="3248025" algn="l"/>
                <a:tab pos="3897313" algn="l"/>
                <a:tab pos="4548188" algn="l"/>
              </a:tabLst>
              <a:defRPr sz="2800">
                <a:solidFill>
                  <a:schemeClr val="bg1"/>
                </a:solidFill>
                <a:latin typeface="Arial" charset="0"/>
                <a:ea typeface="MS PGothic" pitchFamily="34" charset="-128"/>
              </a:defRPr>
            </a:lvl1pPr>
            <a:lvl2pPr marL="742950" indent="-285750" algn="l" defTabSz="409575" eaLnBrk="0" hangingPunct="0">
              <a:spcBef>
                <a:spcPct val="20000"/>
              </a:spcBef>
              <a:buChar char="–"/>
              <a:tabLst>
                <a:tab pos="649288" algn="l"/>
                <a:tab pos="1298575" algn="l"/>
                <a:tab pos="1949450" algn="l"/>
                <a:tab pos="2598738" algn="l"/>
                <a:tab pos="3248025" algn="l"/>
                <a:tab pos="3897313" algn="l"/>
                <a:tab pos="4548188" algn="l"/>
              </a:tabLst>
              <a:defRPr sz="2400">
                <a:solidFill>
                  <a:schemeClr val="bg1"/>
                </a:solidFill>
                <a:latin typeface="Arial" charset="0"/>
                <a:ea typeface="MS PGothic" pitchFamily="34" charset="-128"/>
              </a:defRPr>
            </a:lvl2pPr>
            <a:lvl3pPr marL="11430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3pPr>
            <a:lvl4pPr marL="16002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4pPr>
            <a:lvl5pPr marL="20574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5pPr>
            <a:lvl6pPr marL="25146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6pPr>
            <a:lvl7pPr marL="29718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7pPr>
            <a:lvl8pPr marL="34290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8pPr>
            <a:lvl9pPr marL="38862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9pPr>
          </a:lstStyle>
          <a:p>
            <a:pPr eaLnBrk="1" fontAlgn="base" hangingPunct="1">
              <a:lnSpc>
                <a:spcPct val="93000"/>
              </a:lnSpc>
              <a:spcBef>
                <a:spcPct val="0"/>
              </a:spcBef>
              <a:spcAft>
                <a:spcPct val="0"/>
              </a:spcAft>
              <a:buClr>
                <a:srgbClr val="FFFFFF"/>
              </a:buClr>
              <a:buSzPct val="45000"/>
              <a:buFont typeface="Wingdings" pitchFamily="2" charset="2"/>
              <a:buNone/>
            </a:pPr>
            <a:r>
              <a:rPr lang="en-US" altLang="en-US" sz="1200">
                <a:solidFill>
                  <a:srgbClr val="FFFFFF"/>
                </a:solidFill>
                <a:ea typeface="Arial Unicode MS" pitchFamily="34" charset="-128"/>
                <a:cs typeface="Arial Unicode MS" pitchFamily="34" charset="-128"/>
              </a:rPr>
              <a:t>Simons FER, et al. </a:t>
            </a:r>
            <a:r>
              <a:rPr lang="en-US" altLang="en-US" sz="1200" i="1">
                <a:solidFill>
                  <a:srgbClr val="FFFFFF"/>
                </a:solidFill>
                <a:ea typeface="Arial Unicode MS" pitchFamily="34" charset="-128"/>
                <a:cs typeface="Arial Unicode MS" pitchFamily="34" charset="-128"/>
              </a:rPr>
              <a:t>J Allergy Clin Immunol</a:t>
            </a:r>
            <a:r>
              <a:rPr lang="en-US" altLang="en-US" sz="1200">
                <a:solidFill>
                  <a:srgbClr val="FFFFFF"/>
                </a:solidFill>
                <a:ea typeface="Arial Unicode MS" pitchFamily="34" charset="-128"/>
                <a:cs typeface="Arial Unicode MS" pitchFamily="34" charset="-128"/>
              </a:rPr>
              <a:t>. 2010;125:S161-S181.</a:t>
            </a:r>
          </a:p>
        </p:txBody>
      </p:sp>
      <p:sp>
        <p:nvSpPr>
          <p:cNvPr id="17414" name="TextBox 4"/>
          <p:cNvSpPr txBox="1">
            <a:spLocks noChangeArrowheads="1"/>
          </p:cNvSpPr>
          <p:nvPr/>
        </p:nvSpPr>
        <p:spPr bwMode="auto">
          <a:xfrm>
            <a:off x="73025" y="6248400"/>
            <a:ext cx="73945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fontAlgn="base" hangingPunct="1">
              <a:spcBef>
                <a:spcPct val="0"/>
              </a:spcBef>
              <a:spcAft>
                <a:spcPct val="0"/>
              </a:spcAft>
              <a:buClrTx/>
              <a:buFontTx/>
              <a:buNone/>
            </a:pPr>
            <a:r>
              <a:rPr lang="en-US" altLang="en-US" sz="1200">
                <a:solidFill>
                  <a:srgbClr val="FFFFFF"/>
                </a:solidFill>
                <a:cs typeface="Arial" charset="0"/>
              </a:rPr>
              <a:t>ACE, angiotensin-converting enzyme; ARB, angiotensin receptor blocker; MAO, monoamine oxidase.</a:t>
            </a:r>
          </a:p>
        </p:txBody>
      </p:sp>
    </p:spTree>
    <p:extLst>
      <p:ext uri="{BB962C8B-B14F-4D97-AF65-F5344CB8AC3E}">
        <p14:creationId xmlns="" xmlns:p14="http://schemas.microsoft.com/office/powerpoint/2010/main" val="196336740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a:spcBef>
                <a:spcPct val="0"/>
              </a:spcBef>
              <a:buClrTx/>
              <a:buFontTx/>
              <a:buNone/>
            </a:pPr>
            <a:fld id="{F6C5905D-068B-4B13-B946-24413573B24A}" type="slidenum">
              <a:rPr lang="en-US" altLang="en-US" sz="900" smtClean="0">
                <a:solidFill>
                  <a:schemeClr val="tx1"/>
                </a:solidFill>
              </a:rPr>
              <a:pPr algn="r">
                <a:spcBef>
                  <a:spcPct val="0"/>
                </a:spcBef>
                <a:buClrTx/>
                <a:buFontTx/>
                <a:buNone/>
              </a:pPr>
              <a:t>17</a:t>
            </a:fld>
            <a:endParaRPr lang="en-US" altLang="en-US" sz="900" smtClean="0">
              <a:solidFill>
                <a:schemeClr val="tx1"/>
              </a:solidFill>
            </a:endParaRPr>
          </a:p>
        </p:txBody>
      </p:sp>
      <p:sp>
        <p:nvSpPr>
          <p:cNvPr id="12290" name="Rectangle 16"/>
          <p:cNvSpPr>
            <a:spLocks noGrp="1" noChangeArrowheads="1"/>
          </p:cNvSpPr>
          <p:nvPr>
            <p:ph type="ctrTitle"/>
          </p:nvPr>
        </p:nvSpPr>
        <p:spPr>
          <a:xfrm>
            <a:off x="685800" y="1710047"/>
            <a:ext cx="7772400" cy="1496292"/>
          </a:xfrm>
        </p:spPr>
        <p:txBody>
          <a:bodyPr>
            <a:normAutofit/>
          </a:bodyPr>
          <a:lstStyle/>
          <a:p>
            <a:r>
              <a:rPr lang="en-US" altLang="en-US" b="1" dirty="0" smtClean="0">
                <a:solidFill>
                  <a:srgbClr val="FFFF00"/>
                </a:solidFill>
              </a:rPr>
              <a:t>Anaphylaxis Signs and Symptoms</a:t>
            </a:r>
            <a:r>
              <a:rPr lang="en-US" altLang="en-US" b="1" dirty="0" smtClean="0">
                <a:solidFill>
                  <a:schemeClr val="tx1"/>
                </a:solidFill>
              </a:rPr>
              <a:t/>
            </a:r>
            <a:br>
              <a:rPr lang="en-US" altLang="en-US" b="1" dirty="0" smtClean="0">
                <a:solidFill>
                  <a:schemeClr val="tx1"/>
                </a:solidFill>
              </a:rPr>
            </a:br>
            <a:endParaRPr lang="en-US" altLang="en-US" b="1" dirty="0">
              <a:solidFill>
                <a:schemeClr val="tx1"/>
              </a:solidFill>
            </a:endParaRPr>
          </a:p>
        </p:txBody>
      </p:sp>
    </p:spTree>
    <p:custDataLst>
      <p:tags r:id="rId1"/>
    </p:custDataLst>
    <p:extLst>
      <p:ext uri="{BB962C8B-B14F-4D97-AF65-F5344CB8AC3E}">
        <p14:creationId xmlns="" xmlns:p14="http://schemas.microsoft.com/office/powerpoint/2010/main" val="1333169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1"/>
          <p:cNvSpPr>
            <a:spLocks noGrp="1" noChangeArrowheads="1"/>
          </p:cNvSpPr>
          <p:nvPr>
            <p:ph type="title"/>
          </p:nvPr>
        </p:nvSpPr>
        <p:spPr>
          <a:xfrm>
            <a:off x="323850" y="213756"/>
            <a:ext cx="8440140" cy="1080654"/>
          </a:xfrm>
        </p:spPr>
        <p:txBody>
          <a:bodyPr>
            <a:noAutofit/>
          </a:bodyPr>
          <a:lstStyle/>
          <a:p>
            <a:pPr algn="ctr"/>
            <a:r>
              <a:rPr lang="en-US" altLang="en-US" sz="3400" b="1" dirty="0" smtClean="0">
                <a:solidFill>
                  <a:srgbClr val="FF0000"/>
                </a:solidFill>
              </a:rPr>
              <a:t>Frequency and Occurrence of Signs </a:t>
            </a:r>
            <a:br>
              <a:rPr lang="en-US" altLang="en-US" sz="3400" b="1" dirty="0" smtClean="0">
                <a:solidFill>
                  <a:srgbClr val="FF0000"/>
                </a:solidFill>
              </a:rPr>
            </a:br>
            <a:r>
              <a:rPr lang="en-US" altLang="en-US" sz="3400" b="1" dirty="0" smtClean="0">
                <a:solidFill>
                  <a:srgbClr val="FF0000"/>
                </a:solidFill>
              </a:rPr>
              <a:t>and Symptoms of Anaphylaxis</a:t>
            </a:r>
          </a:p>
        </p:txBody>
      </p:sp>
      <p:graphicFrame>
        <p:nvGraphicFramePr>
          <p:cNvPr id="29731" name="Group 35"/>
          <p:cNvGraphicFramePr>
            <a:graphicFrameLocks noGrp="1"/>
          </p:cNvGraphicFramePr>
          <p:nvPr>
            <p:ph type="tbl" idx="1"/>
          </p:nvPr>
        </p:nvGraphicFramePr>
        <p:xfrm>
          <a:off x="388299" y="1423719"/>
          <a:ext cx="8229600" cy="4668323"/>
        </p:xfrm>
        <a:graphic>
          <a:graphicData uri="http://schemas.openxmlformats.org/drawingml/2006/table">
            <a:tbl>
              <a:tblPr/>
              <a:tblGrid>
                <a:gridCol w="6464300"/>
                <a:gridCol w="1765300"/>
              </a:tblGrid>
              <a:tr h="339339">
                <a:tc>
                  <a:txBody>
                    <a:bodyPr/>
                    <a:lstStyle/>
                    <a:p>
                      <a:pPr marL="0" marR="0" lvl="0" indent="0" algn="l" defTabSz="914400" rtl="0" eaLnBrk="1" fontAlgn="base" latinLnBrk="0" hangingPunct="1">
                        <a:lnSpc>
                          <a:spcPct val="90000"/>
                        </a:lnSpc>
                        <a:spcBef>
                          <a:spcPct val="15000"/>
                        </a:spcBef>
                        <a:spcAft>
                          <a:spcPct val="0"/>
                        </a:spcAft>
                        <a:buClr>
                          <a:srgbClr val="FF0000"/>
                        </a:buClr>
                        <a:buSzTx/>
                        <a:buFontTx/>
                        <a:buNone/>
                        <a:tabLst/>
                      </a:pPr>
                      <a:r>
                        <a:rPr kumimoji="0" lang="en-US" sz="1700" b="1" i="0" u="none" strike="noStrike" cap="none" normalizeH="0" baseline="0" dirty="0" smtClean="0">
                          <a:ln>
                            <a:noFill/>
                          </a:ln>
                          <a:solidFill>
                            <a:schemeClr val="bg1"/>
                          </a:solidFill>
                          <a:effectLst/>
                          <a:latin typeface="Arial" pitchFamily="34" charset="0"/>
                          <a:ea typeface="ＭＳ Ｐゴシック" pitchFamily="34" charset="-128"/>
                        </a:rPr>
                        <a:t>Signs and Symptoms</a:t>
                      </a:r>
                    </a:p>
                  </a:txBody>
                  <a:tcPr marT="45715" marB="45715"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195"/>
                      </a:srgbClr>
                    </a:solidFill>
                  </a:tcPr>
                </a:tc>
                <a:tc>
                  <a:txBody>
                    <a:bodyPr/>
                    <a:lstStyle/>
                    <a:p>
                      <a:pPr marL="0" marR="0" lvl="0" indent="0" algn="ctr" defTabSz="914400" rtl="0" eaLnBrk="1" fontAlgn="base" latinLnBrk="0" hangingPunct="1">
                        <a:lnSpc>
                          <a:spcPct val="90000"/>
                        </a:lnSpc>
                        <a:spcBef>
                          <a:spcPct val="15000"/>
                        </a:spcBef>
                        <a:spcAft>
                          <a:spcPct val="0"/>
                        </a:spcAft>
                        <a:buClr>
                          <a:srgbClr val="FF0000"/>
                        </a:buClr>
                        <a:buSzTx/>
                        <a:buFontTx/>
                        <a:buNone/>
                        <a:tabLst/>
                      </a:pPr>
                      <a:r>
                        <a:rPr kumimoji="0" lang="en-US" sz="1700" b="1" i="0" u="none" strike="noStrike" cap="none" normalizeH="0" baseline="0" smtClean="0">
                          <a:ln>
                            <a:noFill/>
                          </a:ln>
                          <a:solidFill>
                            <a:schemeClr val="bg1"/>
                          </a:solidFill>
                          <a:effectLst/>
                          <a:latin typeface="Arial" pitchFamily="34" charset="0"/>
                          <a:ea typeface="ＭＳ Ｐゴシック" pitchFamily="34" charset="-128"/>
                        </a:rPr>
                        <a:t>Percent*</a:t>
                      </a:r>
                    </a:p>
                  </a:txBody>
                  <a:tcPr marT="45715" marB="45715"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195"/>
                      </a:srgbClr>
                    </a:solidFill>
                  </a:tcPr>
                </a:tc>
              </a:tr>
              <a:tr h="1067677">
                <a:tc>
                  <a:txBody>
                    <a:bodyPr/>
                    <a:lstStyle/>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dirty="0" err="1" smtClean="0">
                          <a:ln>
                            <a:noFill/>
                          </a:ln>
                          <a:solidFill>
                            <a:schemeClr val="tx1"/>
                          </a:solidFill>
                          <a:effectLst/>
                          <a:latin typeface="Arial" pitchFamily="34" charset="0"/>
                          <a:ea typeface="ＭＳ Ｐゴシック" pitchFamily="34" charset="-128"/>
                        </a:rPr>
                        <a:t>Cutaneous</a:t>
                      </a: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a:t>
                      </a:r>
                      <a:r>
                        <a:rPr kumimoji="0" lang="en-US" sz="1500" b="1" i="0" u="none" strike="noStrike" cap="none" normalizeH="0" baseline="0" dirty="0" err="1" smtClean="0">
                          <a:ln>
                            <a:noFill/>
                          </a:ln>
                          <a:solidFill>
                            <a:schemeClr val="tx1"/>
                          </a:solidFill>
                          <a:effectLst/>
                          <a:latin typeface="Arial" pitchFamily="34" charset="0"/>
                          <a:ea typeface="ＭＳ Ｐゴシック" pitchFamily="34" charset="-128"/>
                        </a:rPr>
                        <a:t>Urticaria</a:t>
                      </a: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and </a:t>
                      </a:r>
                      <a:r>
                        <a:rPr kumimoji="0" lang="en-US" sz="1500" b="1" i="0" u="none" strike="noStrike" cap="none" normalizeH="0" baseline="0" dirty="0" err="1" smtClean="0">
                          <a:ln>
                            <a:noFill/>
                          </a:ln>
                          <a:solidFill>
                            <a:schemeClr val="tx1"/>
                          </a:solidFill>
                          <a:effectLst/>
                          <a:latin typeface="Arial" pitchFamily="34" charset="0"/>
                          <a:ea typeface="ＭＳ Ｐゴシック" pitchFamily="34" charset="-128"/>
                        </a:rPr>
                        <a:t>angioedema</a:t>
                      </a: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Flushing</a:t>
                      </a:r>
                    </a:p>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a:t>
                      </a:r>
                      <a:r>
                        <a:rPr kumimoji="0" lang="en-US" sz="1500" b="1" i="0" u="none" strike="noStrike" cap="none" normalizeH="0" baseline="0" dirty="0" err="1" smtClean="0">
                          <a:ln>
                            <a:noFill/>
                          </a:ln>
                          <a:solidFill>
                            <a:schemeClr val="tx1"/>
                          </a:solidFill>
                          <a:effectLst/>
                          <a:latin typeface="Arial" pitchFamily="34" charset="0"/>
                          <a:ea typeface="ＭＳ Ｐゴシック" pitchFamily="34" charset="-128"/>
                        </a:rPr>
                        <a:t>Pruritus</a:t>
                      </a: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without rash</a:t>
                      </a:r>
                    </a:p>
                  </a:txBody>
                  <a:tcPr marT="45715" marB="45715"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
                          <a:srgbClr val="FF0000"/>
                        </a:buClr>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90000"/>
                        </a:lnSpc>
                        <a:spcBef>
                          <a:spcPct val="15000"/>
                        </a:spcBef>
                        <a:spcAft>
                          <a:spcPct val="0"/>
                        </a:spcAft>
                        <a:buClr>
                          <a:srgbClr val="FF0000"/>
                        </a:buClr>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85-90</a:t>
                      </a:r>
                    </a:p>
                    <a:p>
                      <a:pPr marL="0" marR="0" lvl="0" indent="0" algn="ctr" defTabSz="914400" rtl="0" eaLnBrk="1" fontAlgn="base" latinLnBrk="0" hangingPunct="1">
                        <a:lnSpc>
                          <a:spcPct val="90000"/>
                        </a:lnSpc>
                        <a:spcBef>
                          <a:spcPct val="15000"/>
                        </a:spcBef>
                        <a:spcAft>
                          <a:spcPct val="0"/>
                        </a:spcAft>
                        <a:buClr>
                          <a:srgbClr val="FF0000"/>
                        </a:buClr>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45-55</a:t>
                      </a:r>
                    </a:p>
                    <a:p>
                      <a:pPr marL="0" marR="0" lvl="0" indent="0" algn="ctr" defTabSz="914400" rtl="0" eaLnBrk="1" fontAlgn="base" latinLnBrk="0" hangingPunct="1">
                        <a:lnSpc>
                          <a:spcPct val="90000"/>
                        </a:lnSpc>
                        <a:spcBef>
                          <a:spcPct val="15000"/>
                        </a:spcBef>
                        <a:spcAft>
                          <a:spcPct val="0"/>
                        </a:spcAft>
                        <a:buClr>
                          <a:srgbClr val="FF0000"/>
                        </a:buClr>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2-5</a:t>
                      </a:r>
                    </a:p>
                  </a:txBody>
                  <a:tcPr marT="45715" marB="45715"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67677">
                <a:tc>
                  <a:txBody>
                    <a:bodyPr/>
                    <a:lstStyle/>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Respiratory</a:t>
                      </a:r>
                    </a:p>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a:t>
                      </a:r>
                      <a:r>
                        <a:rPr kumimoji="0" lang="en-US" sz="1500" b="1" i="0" u="none" strike="noStrike" cap="none" normalizeH="0" baseline="0" dirty="0" err="1" smtClean="0">
                          <a:ln>
                            <a:noFill/>
                          </a:ln>
                          <a:solidFill>
                            <a:schemeClr val="tx1"/>
                          </a:solidFill>
                          <a:effectLst/>
                          <a:latin typeface="Arial" pitchFamily="34" charset="0"/>
                          <a:ea typeface="ＭＳ Ｐゴシック" pitchFamily="34" charset="-128"/>
                        </a:rPr>
                        <a:t>Dyspnea</a:t>
                      </a: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wheeze</a:t>
                      </a:r>
                    </a:p>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Upper airway </a:t>
                      </a:r>
                      <a:r>
                        <a:rPr kumimoji="0" lang="en-US" sz="1500" b="1" i="0" u="none" strike="noStrike" cap="none" normalizeH="0" baseline="0" dirty="0" err="1" smtClean="0">
                          <a:ln>
                            <a:noFill/>
                          </a:ln>
                          <a:solidFill>
                            <a:schemeClr val="tx1"/>
                          </a:solidFill>
                          <a:effectLst/>
                          <a:latin typeface="Arial" pitchFamily="34" charset="0"/>
                          <a:ea typeface="ＭＳ Ｐゴシック" pitchFamily="34" charset="-128"/>
                        </a:rPr>
                        <a:t>angioedema</a:t>
                      </a: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Rhinitis</a:t>
                      </a:r>
                    </a:p>
                  </a:txBody>
                  <a:tcPr marT="45715" marB="45715"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
                          <a:srgbClr val="FF0000"/>
                        </a:buClr>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90000"/>
                        </a:lnSpc>
                        <a:spcBef>
                          <a:spcPct val="15000"/>
                        </a:spcBef>
                        <a:spcAft>
                          <a:spcPct val="0"/>
                        </a:spcAft>
                        <a:buClr>
                          <a:srgbClr val="FF0000"/>
                        </a:buClr>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45-50</a:t>
                      </a:r>
                    </a:p>
                    <a:p>
                      <a:pPr marL="0" marR="0" lvl="0" indent="0" algn="ctr" defTabSz="914400" rtl="0" eaLnBrk="1" fontAlgn="base" latinLnBrk="0" hangingPunct="1">
                        <a:lnSpc>
                          <a:spcPct val="90000"/>
                        </a:lnSpc>
                        <a:spcBef>
                          <a:spcPct val="15000"/>
                        </a:spcBef>
                        <a:spcAft>
                          <a:spcPct val="0"/>
                        </a:spcAft>
                        <a:buClr>
                          <a:srgbClr val="FF0000"/>
                        </a:buClr>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50-60</a:t>
                      </a:r>
                    </a:p>
                    <a:p>
                      <a:pPr marL="0" marR="0" lvl="0" indent="0" algn="ctr" defTabSz="914400" rtl="0" eaLnBrk="1" fontAlgn="base" latinLnBrk="0" hangingPunct="1">
                        <a:lnSpc>
                          <a:spcPct val="90000"/>
                        </a:lnSpc>
                        <a:spcBef>
                          <a:spcPct val="15000"/>
                        </a:spcBef>
                        <a:spcAft>
                          <a:spcPct val="0"/>
                        </a:spcAft>
                        <a:buClr>
                          <a:srgbClr val="FF0000"/>
                        </a:buClr>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15-20</a:t>
                      </a:r>
                    </a:p>
                  </a:txBody>
                  <a:tcPr marT="45715" marB="45715"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09887">
                <a:tc>
                  <a:txBody>
                    <a:bodyPr/>
                    <a:lstStyle/>
                    <a:p>
                      <a:pPr marL="0" marR="0" lvl="0" indent="0" algn="l" defTabSz="914400" rtl="0" eaLnBrk="1" fontAlgn="base" latinLnBrk="0" hangingPunct="1">
                        <a:lnSpc>
                          <a:spcPct val="90000"/>
                        </a:lnSpc>
                        <a:spcBef>
                          <a:spcPct val="15000"/>
                        </a:spcBef>
                        <a:spcAft>
                          <a:spcPct val="0"/>
                        </a:spcAft>
                        <a:buClr>
                          <a:srgbClr val="FF0000"/>
                        </a:buClr>
                        <a:buSzTx/>
                        <a:buFontTx/>
                        <a:buNone/>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Hypotension, dizziness, syncope, diaphoresis</a:t>
                      </a:r>
                    </a:p>
                  </a:txBody>
                  <a:tcPr marT="45715" marB="45715"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
                          <a:srgbClr val="FF0000"/>
                        </a:buClr>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30-35</a:t>
                      </a:r>
                    </a:p>
                  </a:txBody>
                  <a:tcPr marT="45715" marB="45715"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566116">
                <a:tc>
                  <a:txBody>
                    <a:bodyPr/>
                    <a:lstStyle/>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Abdominal</a:t>
                      </a:r>
                    </a:p>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	Nausea, vomiting, diarrhea, cramping pain</a:t>
                      </a:r>
                    </a:p>
                  </a:txBody>
                  <a:tcPr marT="45715" marB="45715"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
                          <a:srgbClr val="FF0000"/>
                        </a:buClr>
                        <a:buSzTx/>
                        <a:buFontTx/>
                        <a:buNone/>
                        <a:tabLst/>
                      </a:pP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90000"/>
                        </a:lnSpc>
                        <a:spcBef>
                          <a:spcPct val="15000"/>
                        </a:spcBef>
                        <a:spcAft>
                          <a:spcPct val="0"/>
                        </a:spcAft>
                        <a:buClr>
                          <a:srgbClr val="FF0000"/>
                        </a:buClr>
                        <a:buSzTx/>
                        <a:buFontTx/>
                        <a:buNone/>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25-30</a:t>
                      </a:r>
                    </a:p>
                  </a:txBody>
                  <a:tcPr marT="45715" marB="45715"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317627">
                <a:tc>
                  <a:txBody>
                    <a:bodyPr/>
                    <a:lstStyle/>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Miscellaneous</a:t>
                      </a:r>
                    </a:p>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Headache</a:t>
                      </a:r>
                    </a:p>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a:t>
                      </a:r>
                      <a:r>
                        <a:rPr kumimoji="0" lang="en-US" sz="1500" b="1" i="0" u="none" strike="noStrike" cap="none" normalizeH="0" baseline="0" dirty="0" err="1" smtClean="0">
                          <a:ln>
                            <a:noFill/>
                          </a:ln>
                          <a:solidFill>
                            <a:schemeClr val="tx1"/>
                          </a:solidFill>
                          <a:effectLst/>
                          <a:latin typeface="Arial" pitchFamily="34" charset="0"/>
                          <a:ea typeface="ＭＳ Ｐゴシック" pitchFamily="34" charset="-128"/>
                        </a:rPr>
                        <a:t>Substernal</a:t>
                      </a: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pain</a:t>
                      </a:r>
                    </a:p>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Seizure</a:t>
                      </a:r>
                    </a:p>
                    <a:p>
                      <a:pPr marL="0" marR="0" lvl="0" indent="0" algn="l" defTabSz="914400" rtl="0" eaLnBrk="1" fontAlgn="base" latinLnBrk="0" hangingPunct="1">
                        <a:lnSpc>
                          <a:spcPct val="90000"/>
                        </a:lnSpc>
                        <a:spcBef>
                          <a:spcPct val="15000"/>
                        </a:spcBef>
                        <a:spcAft>
                          <a:spcPct val="0"/>
                        </a:spcAft>
                        <a:buClr>
                          <a:srgbClr val="FF0000"/>
                        </a:buClr>
                        <a:buSzTx/>
                        <a:buFontTx/>
                        <a:buNone/>
                        <a:tabLst>
                          <a:tab pos="228600" algn="l"/>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a:t>
                      </a:r>
                      <a:r>
                        <a:rPr kumimoji="0" lang="en-US" sz="1500" b="1" i="0" u="none" strike="noStrike" cap="none" normalizeH="0" baseline="0" dirty="0" err="1" smtClean="0">
                          <a:ln>
                            <a:noFill/>
                          </a:ln>
                          <a:solidFill>
                            <a:schemeClr val="tx1"/>
                          </a:solidFill>
                          <a:effectLst/>
                          <a:latin typeface="Arial" pitchFamily="34" charset="0"/>
                          <a:ea typeface="ＭＳ Ｐゴシック" pitchFamily="34" charset="-128"/>
                        </a:rPr>
                        <a:t>Angor</a:t>
                      </a: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animi</a:t>
                      </a:r>
                    </a:p>
                  </a:txBody>
                  <a:tcPr marT="45715" marB="45715"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
                          <a:srgbClr val="FF0000"/>
                        </a:buClr>
                        <a:buSzTx/>
                        <a:buFontTx/>
                        <a:buNone/>
                        <a:tabLst/>
                      </a:pPr>
                      <a:endParaRPr kumimoji="0" lang="en-US" sz="15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90000"/>
                        </a:lnSpc>
                        <a:spcBef>
                          <a:spcPct val="15000"/>
                        </a:spcBef>
                        <a:spcAft>
                          <a:spcPct val="0"/>
                        </a:spcAft>
                        <a:buClr>
                          <a:srgbClr val="FF0000"/>
                        </a:buClr>
                        <a:buSzTx/>
                        <a:buFontTx/>
                        <a:buNone/>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5-8</a:t>
                      </a:r>
                    </a:p>
                    <a:p>
                      <a:pPr marL="0" marR="0" lvl="0" indent="0" algn="ctr" defTabSz="914400" rtl="0" eaLnBrk="1" fontAlgn="base" latinLnBrk="0" hangingPunct="1">
                        <a:lnSpc>
                          <a:spcPct val="90000"/>
                        </a:lnSpc>
                        <a:spcBef>
                          <a:spcPct val="15000"/>
                        </a:spcBef>
                        <a:spcAft>
                          <a:spcPct val="0"/>
                        </a:spcAft>
                        <a:buClr>
                          <a:srgbClr val="FF0000"/>
                        </a:buClr>
                        <a:buSzTx/>
                        <a:buFontTx/>
                        <a:buNone/>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4-6</a:t>
                      </a:r>
                    </a:p>
                    <a:p>
                      <a:pPr marL="0" marR="0" lvl="0" indent="0" algn="ctr" defTabSz="914400" rtl="0" eaLnBrk="1" fontAlgn="base" latinLnBrk="0" hangingPunct="1">
                        <a:lnSpc>
                          <a:spcPct val="90000"/>
                        </a:lnSpc>
                        <a:spcBef>
                          <a:spcPct val="15000"/>
                        </a:spcBef>
                        <a:spcAft>
                          <a:spcPct val="0"/>
                        </a:spcAft>
                        <a:buClr>
                          <a:srgbClr val="FF0000"/>
                        </a:buClr>
                        <a:buSzTx/>
                        <a:buFontTx/>
                        <a:buNone/>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1-2</a:t>
                      </a:r>
                    </a:p>
                    <a:p>
                      <a:pPr marL="0" marR="0" lvl="0" indent="0" algn="ctr" defTabSz="914400" rtl="0" eaLnBrk="1" fontAlgn="base" latinLnBrk="0" hangingPunct="1">
                        <a:lnSpc>
                          <a:spcPct val="90000"/>
                        </a:lnSpc>
                        <a:spcBef>
                          <a:spcPct val="15000"/>
                        </a:spcBef>
                        <a:spcAft>
                          <a:spcPct val="0"/>
                        </a:spcAft>
                        <a:buClr>
                          <a:srgbClr val="FF0000"/>
                        </a:buClr>
                        <a:buSzTx/>
                        <a:buFontTx/>
                        <a:buNone/>
                        <a:tabLst/>
                      </a:pPr>
                      <a:r>
                        <a:rPr kumimoji="0" lang="en-US" sz="1500" b="1" i="0" u="none" strike="noStrike" cap="none" normalizeH="0" baseline="0" dirty="0" smtClean="0">
                          <a:ln>
                            <a:noFill/>
                          </a:ln>
                          <a:solidFill>
                            <a:schemeClr val="tx1"/>
                          </a:solidFill>
                          <a:effectLst/>
                          <a:latin typeface="Arial" pitchFamily="34" charset="0"/>
                          <a:ea typeface="ＭＳ Ｐゴシック" pitchFamily="34" charset="-128"/>
                        </a:rPr>
                        <a:t>––  </a:t>
                      </a:r>
                    </a:p>
                  </a:txBody>
                  <a:tcPr marT="45715" marB="45715"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28674"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9D5A052A-90DF-4F8C-B79A-1720F6E6B43C}" type="slidenum">
              <a:rPr lang="en-US" altLang="en-US" sz="900" smtClean="0"/>
              <a:pPr algn="r" eaLnBrk="1" hangingPunct="1">
                <a:spcBef>
                  <a:spcPct val="0"/>
                </a:spcBef>
                <a:buClrTx/>
                <a:buFontTx/>
                <a:buNone/>
              </a:pPr>
              <a:t>18</a:t>
            </a:fld>
            <a:endParaRPr lang="en-US" altLang="en-US" sz="900" smtClean="0"/>
          </a:p>
        </p:txBody>
      </p:sp>
      <p:sp>
        <p:nvSpPr>
          <p:cNvPr id="28699" name="Text Box 121"/>
          <p:cNvSpPr txBox="1">
            <a:spLocks noChangeArrowheads="1"/>
          </p:cNvSpPr>
          <p:nvPr/>
        </p:nvSpPr>
        <p:spPr bwMode="auto">
          <a:xfrm>
            <a:off x="381000" y="6169025"/>
            <a:ext cx="3429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400">
                <a:solidFill>
                  <a:schemeClr val="tx1"/>
                </a:solidFill>
                <a:cs typeface="Arial" charset="0"/>
              </a:rPr>
              <a:t>*Percentages are approximations.</a:t>
            </a:r>
          </a:p>
        </p:txBody>
      </p:sp>
      <p:sp>
        <p:nvSpPr>
          <p:cNvPr id="28700" name="Text Box 4"/>
          <p:cNvSpPr txBox="1">
            <a:spLocks noChangeArrowheads="1"/>
          </p:cNvSpPr>
          <p:nvPr/>
        </p:nvSpPr>
        <p:spPr bwMode="auto">
          <a:xfrm>
            <a:off x="76200" y="6518275"/>
            <a:ext cx="49720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nchor="ctr"/>
          <a:lstStyle>
            <a:lvl1pPr algn="l" defTabSz="409575" eaLnBrk="0" hangingPunct="0">
              <a:spcBef>
                <a:spcPct val="20000"/>
              </a:spcBef>
              <a:buClr>
                <a:srgbClr val="FF0000"/>
              </a:buClr>
              <a:buChar char="•"/>
              <a:tabLst>
                <a:tab pos="649288" algn="l"/>
                <a:tab pos="1298575" algn="l"/>
                <a:tab pos="1949450" algn="l"/>
                <a:tab pos="2598738" algn="l"/>
                <a:tab pos="3248025" algn="l"/>
                <a:tab pos="3897313" algn="l"/>
                <a:tab pos="4548188" algn="l"/>
              </a:tabLst>
              <a:defRPr sz="2800">
                <a:solidFill>
                  <a:schemeClr val="bg1"/>
                </a:solidFill>
                <a:latin typeface="Arial" charset="0"/>
                <a:ea typeface="MS PGothic" pitchFamily="34" charset="-128"/>
              </a:defRPr>
            </a:lvl1pPr>
            <a:lvl2pPr marL="742950" indent="-285750" algn="l" defTabSz="409575" eaLnBrk="0" hangingPunct="0">
              <a:spcBef>
                <a:spcPct val="20000"/>
              </a:spcBef>
              <a:buChar char="–"/>
              <a:tabLst>
                <a:tab pos="649288" algn="l"/>
                <a:tab pos="1298575" algn="l"/>
                <a:tab pos="1949450" algn="l"/>
                <a:tab pos="2598738" algn="l"/>
                <a:tab pos="3248025" algn="l"/>
                <a:tab pos="3897313" algn="l"/>
                <a:tab pos="4548188" algn="l"/>
              </a:tabLst>
              <a:defRPr sz="2400">
                <a:solidFill>
                  <a:schemeClr val="bg1"/>
                </a:solidFill>
                <a:latin typeface="Arial" charset="0"/>
                <a:ea typeface="MS PGothic" pitchFamily="34" charset="-128"/>
              </a:defRPr>
            </a:lvl2pPr>
            <a:lvl3pPr marL="11430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3pPr>
            <a:lvl4pPr marL="16002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4pPr>
            <a:lvl5pPr marL="20574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5pPr>
            <a:lvl6pPr marL="25146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6pPr>
            <a:lvl7pPr marL="29718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7pPr>
            <a:lvl8pPr marL="34290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8pPr>
            <a:lvl9pPr marL="38862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9pPr>
          </a:lstStyle>
          <a:p>
            <a:pPr eaLnBrk="1" hangingPunct="1">
              <a:lnSpc>
                <a:spcPct val="93000"/>
              </a:lnSpc>
              <a:spcBef>
                <a:spcPct val="0"/>
              </a:spcBef>
              <a:buClr>
                <a:srgbClr val="FFFFFF"/>
              </a:buClr>
              <a:buSzPct val="45000"/>
              <a:buFont typeface="Wingdings" pitchFamily="2" charset="2"/>
              <a:buNone/>
            </a:pPr>
            <a:r>
              <a:rPr lang="en-US" altLang="en-US" sz="1200">
                <a:solidFill>
                  <a:schemeClr val="tx1"/>
                </a:solidFill>
                <a:ea typeface="Arial Unicode MS" pitchFamily="34" charset="-128"/>
                <a:cs typeface="Arial Unicode MS" pitchFamily="34" charset="-128"/>
              </a:rPr>
              <a:t>Lieberman P, et al. </a:t>
            </a:r>
            <a:r>
              <a:rPr lang="en-US" altLang="en-US" sz="1200" i="1">
                <a:solidFill>
                  <a:schemeClr val="tx1"/>
                </a:solidFill>
                <a:ea typeface="Arial Unicode MS" pitchFamily="34" charset="-128"/>
                <a:cs typeface="Arial Unicode MS" pitchFamily="34" charset="-128"/>
              </a:rPr>
              <a:t>J Allergy Clin Immunol</a:t>
            </a:r>
            <a:r>
              <a:rPr lang="en-US" altLang="en-US" sz="1200">
                <a:solidFill>
                  <a:schemeClr val="tx1"/>
                </a:solidFill>
                <a:ea typeface="Arial Unicode MS" pitchFamily="34" charset="-128"/>
                <a:cs typeface="Arial Unicode MS" pitchFamily="34" charset="-128"/>
              </a:rPr>
              <a:t>. 2010;126:477-480.</a:t>
            </a:r>
          </a:p>
        </p:txBody>
      </p:sp>
    </p:spTree>
    <p:custDataLst>
      <p:tags r:id="rId1"/>
    </p:custDataLst>
    <p:extLst>
      <p:ext uri="{BB962C8B-B14F-4D97-AF65-F5344CB8AC3E}">
        <p14:creationId xmlns="" xmlns:p14="http://schemas.microsoft.com/office/powerpoint/2010/main" val="272188282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08" y="191511"/>
            <a:ext cx="8573984" cy="841642"/>
          </a:xfrm>
        </p:spPr>
        <p:txBody>
          <a:bodyPr>
            <a:normAutofit fontScale="90000"/>
          </a:bodyPr>
          <a:lstStyle/>
          <a:p>
            <a:pPr algn="ctr"/>
            <a:r>
              <a:rPr lang="en-US" dirty="0" smtClean="0">
                <a:solidFill>
                  <a:srgbClr val="FF0000"/>
                </a:solidFill>
              </a:rPr>
              <a:t>Patient Reported Symptoms of Anaphylaxis</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3613D34C-1C5B-4DE2-B9B5-30787A7B61A1}" type="slidenum">
              <a:rPr lang="en-US" smtClean="0"/>
              <a:pPr/>
              <a:t>19</a:t>
            </a:fld>
            <a:endParaRPr lang="en-US" dirty="0"/>
          </a:p>
        </p:txBody>
      </p:sp>
      <p:sp>
        <p:nvSpPr>
          <p:cNvPr id="6" name="Rectangle 4"/>
          <p:cNvSpPr>
            <a:spLocks noChangeArrowheads="1"/>
          </p:cNvSpPr>
          <p:nvPr/>
        </p:nvSpPr>
        <p:spPr bwMode="auto">
          <a:xfrm>
            <a:off x="581891" y="5767447"/>
            <a:ext cx="679313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tIns="91440" bIns="91440" anchor="b">
            <a:spAutoFit/>
          </a:bodyPr>
          <a:lstStyle/>
          <a:p>
            <a:pPr algn="l">
              <a:defRPr/>
            </a:pPr>
            <a:r>
              <a:rPr lang="en-US" sz="1400" dirty="0" smtClean="0">
                <a:latin typeface="Arial" panose="020B0604020202020204" pitchFamily="34" charset="0"/>
                <a:ea typeface="ＭＳ Ｐゴシック" charset="0"/>
                <a:cs typeface="Arial" panose="020B0604020202020204" pitchFamily="34" charset="0"/>
              </a:rPr>
              <a:t>Patient survey notes:</a:t>
            </a:r>
          </a:p>
          <a:p>
            <a:pPr algn="l">
              <a:defRPr/>
            </a:pPr>
            <a:r>
              <a:rPr lang="en-US" sz="1400" dirty="0" smtClean="0">
                <a:latin typeface="Arial" panose="020B0604020202020204" pitchFamily="34" charset="0"/>
                <a:ea typeface="ＭＳ Ｐゴシック" charset="0"/>
                <a:cs typeface="Arial" panose="020B0604020202020204" pitchFamily="34" charset="0"/>
              </a:rPr>
              <a:t>*Applies only to children age 6 and younger (n=10).</a:t>
            </a:r>
          </a:p>
          <a:p>
            <a:pPr algn="l">
              <a:defRPr/>
            </a:pPr>
            <a:r>
              <a:rPr lang="en-US" sz="1400" baseline="30000" dirty="0" smtClean="0">
                <a:latin typeface="Arial" panose="020B0604020202020204" pitchFamily="34" charset="0"/>
                <a:ea typeface="ＭＳ Ｐゴシック" charset="0"/>
                <a:cs typeface="Arial" panose="020B0604020202020204" pitchFamily="34" charset="0"/>
              </a:rPr>
              <a:t>†</a:t>
            </a:r>
            <a:r>
              <a:rPr lang="en-US" sz="1400" dirty="0" smtClean="0">
                <a:latin typeface="Arial" panose="020B0604020202020204" pitchFamily="34" charset="0"/>
                <a:ea typeface="ＭＳ Ｐゴシック" charset="0"/>
                <a:cs typeface="Arial" panose="020B0604020202020204" pitchFamily="34" charset="0"/>
              </a:rPr>
              <a:t>Loss of consciousness was only queried in the patient survey.</a:t>
            </a:r>
            <a:endParaRPr lang="en-US" sz="1400" baseline="30000" dirty="0" smtClean="0">
              <a:latin typeface="Arial" panose="020B0604020202020204" pitchFamily="34" charset="0"/>
              <a:ea typeface="ＭＳ Ｐゴシック" charset="0"/>
              <a:cs typeface="Arial" panose="020B0604020202020204" pitchFamily="34" charset="0"/>
            </a:endParaRPr>
          </a:p>
          <a:p>
            <a:pPr fontAlgn="base">
              <a:spcBef>
                <a:spcPct val="0"/>
              </a:spcBef>
              <a:spcAft>
                <a:spcPct val="0"/>
              </a:spcAft>
              <a:defRPr/>
            </a:pPr>
            <a:r>
              <a:rPr lang="en-US" sz="1200" dirty="0">
                <a:solidFill>
                  <a:srgbClr val="FFFFFF"/>
                </a:solidFill>
                <a:ea typeface="ＭＳ Ｐゴシック" charset="0"/>
              </a:rPr>
              <a:t>Wood RA, et al. </a:t>
            </a:r>
            <a:r>
              <a:rPr lang="en-US" sz="1200" i="1" dirty="0">
                <a:solidFill>
                  <a:srgbClr val="FFFFFF"/>
                </a:solidFill>
                <a:ea typeface="ＭＳ Ｐゴシック" charset="0"/>
              </a:rPr>
              <a:t>J Allergy </a:t>
            </a:r>
            <a:r>
              <a:rPr lang="en-US" sz="1200" i="1" dirty="0" err="1">
                <a:solidFill>
                  <a:srgbClr val="FFFFFF"/>
                </a:solidFill>
                <a:ea typeface="ＭＳ Ｐゴシック" charset="0"/>
              </a:rPr>
              <a:t>Clin</a:t>
            </a:r>
            <a:r>
              <a:rPr lang="en-US" sz="1200" i="1" dirty="0">
                <a:solidFill>
                  <a:srgbClr val="FFFFFF"/>
                </a:solidFill>
                <a:ea typeface="ＭＳ Ｐゴシック" charset="0"/>
              </a:rPr>
              <a:t> </a:t>
            </a:r>
            <a:r>
              <a:rPr lang="en-US" sz="1200" i="1" dirty="0" err="1">
                <a:solidFill>
                  <a:srgbClr val="FFFFFF"/>
                </a:solidFill>
                <a:ea typeface="ＭＳ Ｐゴシック" charset="0"/>
              </a:rPr>
              <a:t>Immunol</a:t>
            </a:r>
            <a:r>
              <a:rPr lang="en-US" sz="1200" dirty="0">
                <a:solidFill>
                  <a:srgbClr val="FFFFFF"/>
                </a:solidFill>
                <a:ea typeface="ＭＳ Ｐゴシック" charset="0"/>
              </a:rPr>
              <a:t>. 2</a:t>
            </a:r>
            <a:r>
              <a:rPr lang="en-US" sz="1200" dirty="0">
                <a:solidFill>
                  <a:srgbClr val="FFFFFF"/>
                </a:solidFill>
                <a:ea typeface="MS PGothic" pitchFamily="34" charset="-128"/>
              </a:rPr>
              <a:t>014;133:461-467.</a:t>
            </a:r>
            <a:endParaRPr lang="en-US" sz="1200" dirty="0">
              <a:solidFill>
                <a:srgbClr val="FFFFFF"/>
              </a:solidFill>
              <a:ea typeface="ＭＳ Ｐゴシック" charset="0"/>
            </a:endParaRPr>
          </a:p>
        </p:txBody>
      </p:sp>
      <p:sp>
        <p:nvSpPr>
          <p:cNvPr id="7" name="Rectangle 4"/>
          <p:cNvSpPr>
            <a:spLocks noChangeArrowheads="1"/>
          </p:cNvSpPr>
          <p:nvPr/>
        </p:nvSpPr>
        <p:spPr bwMode="auto">
          <a:xfrm>
            <a:off x="169334" y="1168003"/>
            <a:ext cx="8839200"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tIns="91440" bIns="91440" anchor="ctr">
            <a:spAutoFit/>
          </a:bodyPr>
          <a:lstStyle/>
          <a:p>
            <a:pPr algn="ctr">
              <a:defRPr/>
            </a:pPr>
            <a:r>
              <a:rPr lang="en-US" b="1" dirty="0" smtClean="0">
                <a:latin typeface="Arial" panose="020B0604020202020204" pitchFamily="34" charset="0"/>
                <a:ea typeface="ＭＳ Ｐゴシック" charset="0"/>
                <a:cs typeface="Arial" panose="020B0604020202020204" pitchFamily="34" charset="0"/>
              </a:rPr>
              <a:t>Symptoms Reported by Patients with Anaphylaxis in their </a:t>
            </a:r>
          </a:p>
          <a:p>
            <a:pPr algn="ctr">
              <a:defRPr/>
            </a:pPr>
            <a:r>
              <a:rPr lang="en-US" b="1" dirty="0" smtClean="0">
                <a:latin typeface="Arial" panose="020B0604020202020204" pitchFamily="34" charset="0"/>
                <a:ea typeface="ＭＳ Ｐゴシック" charset="0"/>
                <a:cs typeface="Arial" panose="020B0604020202020204" pitchFamily="34" charset="0"/>
              </a:rPr>
              <a:t>Most Recent Reaction (n=344)</a:t>
            </a:r>
          </a:p>
        </p:txBody>
      </p:sp>
      <p:graphicFrame>
        <p:nvGraphicFramePr>
          <p:cNvPr id="8" name="Chart 7"/>
          <p:cNvGraphicFramePr/>
          <p:nvPr>
            <p:extLst>
              <p:ext uri="{D42A27DB-BD31-4B8C-83A1-F6EECF244321}">
                <p14:modId xmlns="" xmlns:p14="http://schemas.microsoft.com/office/powerpoint/2010/main" val="949078336"/>
              </p:ext>
            </p:extLst>
          </p:nvPr>
        </p:nvGraphicFramePr>
        <p:xfrm>
          <a:off x="296069" y="1991255"/>
          <a:ext cx="8580437" cy="4070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8582785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633850"/>
            <a:ext cx="6400800" cy="2004950"/>
          </a:xfrm>
        </p:spPr>
        <p:txBody>
          <a:bodyPr/>
          <a:lstStyle/>
          <a:p>
            <a:r>
              <a:rPr lang="en-US" altLang="ja-JP" sz="3200" i="1" dirty="0">
                <a:solidFill>
                  <a:schemeClr val="tx1"/>
                </a:solidFill>
                <a:cs typeface="Arial" charset="0"/>
              </a:rPr>
              <a:t>Are you ready for anaphylaxis?</a:t>
            </a:r>
          </a:p>
          <a:p>
            <a:endParaRPr lang="en-US" dirty="0"/>
          </a:p>
        </p:txBody>
      </p:sp>
      <p:sp>
        <p:nvSpPr>
          <p:cNvPr id="12292"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a:spcBef>
                <a:spcPct val="0"/>
              </a:spcBef>
              <a:buClrTx/>
              <a:buFontTx/>
              <a:buNone/>
            </a:pPr>
            <a:fld id="{F6C5905D-068B-4B13-B946-24413573B24A}" type="slidenum">
              <a:rPr lang="en-US" altLang="en-US" sz="900" smtClean="0">
                <a:solidFill>
                  <a:srgbClr val="FFFFFF"/>
                </a:solidFill>
              </a:rPr>
              <a:pPr algn="r">
                <a:spcBef>
                  <a:spcPct val="0"/>
                </a:spcBef>
                <a:buClrTx/>
                <a:buFontTx/>
                <a:buNone/>
              </a:pPr>
              <a:t>2</a:t>
            </a:fld>
            <a:endParaRPr lang="en-US" altLang="en-US" sz="900" smtClean="0">
              <a:solidFill>
                <a:srgbClr val="FFFFFF"/>
              </a:solidFill>
            </a:endParaRPr>
          </a:p>
        </p:txBody>
      </p:sp>
      <p:sp>
        <p:nvSpPr>
          <p:cNvPr id="12290" name="Rectangle 16"/>
          <p:cNvSpPr>
            <a:spLocks noGrp="1" noChangeArrowheads="1"/>
          </p:cNvSpPr>
          <p:nvPr>
            <p:ph type="ctrTitle"/>
          </p:nvPr>
        </p:nvSpPr>
        <p:spPr>
          <a:xfrm>
            <a:off x="685800" y="1472540"/>
            <a:ext cx="7772400" cy="1603169"/>
          </a:xfrm>
        </p:spPr>
        <p:txBody>
          <a:bodyPr>
            <a:normAutofit/>
          </a:bodyPr>
          <a:lstStyle/>
          <a:p>
            <a:r>
              <a:rPr lang="en-US" altLang="en-US" dirty="0">
                <a:solidFill>
                  <a:srgbClr val="FFFF00"/>
                </a:solidFill>
              </a:rPr>
              <a:t>Anaphylaxis: Definition</a:t>
            </a:r>
            <a:br>
              <a:rPr lang="en-US" altLang="en-US" dirty="0">
                <a:solidFill>
                  <a:srgbClr val="FFFF00"/>
                </a:solidFill>
              </a:rPr>
            </a:br>
            <a:r>
              <a:rPr lang="en-US" altLang="en-US" dirty="0">
                <a:solidFill>
                  <a:srgbClr val="FFFF00"/>
                </a:solidFill>
              </a:rPr>
              <a:t>and Epidemiology</a:t>
            </a:r>
          </a:p>
        </p:txBody>
      </p:sp>
    </p:spTree>
    <p:custDataLst>
      <p:tags r:id="rId1"/>
    </p:custDataLst>
    <p:extLst>
      <p:ext uri="{BB962C8B-B14F-4D97-AF65-F5344CB8AC3E}">
        <p14:creationId xmlns="" xmlns:p14="http://schemas.microsoft.com/office/powerpoint/2010/main" val="3356974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274638"/>
            <a:ext cx="8294914" cy="1143000"/>
          </a:xfrm>
        </p:spPr>
        <p:txBody>
          <a:bodyPr>
            <a:noAutofit/>
          </a:bodyPr>
          <a:lstStyle/>
          <a:p>
            <a:pPr algn="ctr"/>
            <a:r>
              <a:rPr lang="en-US" sz="3400" b="1" dirty="0" smtClean="0">
                <a:solidFill>
                  <a:srgbClr val="FF0000"/>
                </a:solidFill>
              </a:rPr>
              <a:t>Patient-Reported Organ System Involvement in Anaphylaxis</a:t>
            </a:r>
            <a:endParaRPr lang="en-US" sz="3400" b="1" dirty="0">
              <a:solidFill>
                <a:srgbClr val="FF0000"/>
              </a:solidFill>
            </a:endParaRPr>
          </a:p>
        </p:txBody>
      </p:sp>
      <p:sp>
        <p:nvSpPr>
          <p:cNvPr id="4" name="Slide Number Placeholder 3"/>
          <p:cNvSpPr>
            <a:spLocks noGrp="1"/>
          </p:cNvSpPr>
          <p:nvPr>
            <p:ph type="sldNum" sz="quarter" idx="12"/>
          </p:nvPr>
        </p:nvSpPr>
        <p:spPr/>
        <p:txBody>
          <a:bodyPr/>
          <a:lstStyle/>
          <a:p>
            <a:pPr>
              <a:defRPr/>
            </a:pPr>
            <a:fld id="{A13ACD3C-266A-4E19-BD19-05013F1F5D63}" type="slidenum">
              <a:rPr lang="en-US" smtClean="0">
                <a:solidFill>
                  <a:srgbClr val="FFFFFF"/>
                </a:solidFill>
              </a:rPr>
              <a:pPr>
                <a:defRPr/>
              </a:pPr>
              <a:t>20</a:t>
            </a:fld>
            <a:endParaRPr lang="en-US">
              <a:solidFill>
                <a:srgbClr val="FFFFFF"/>
              </a:solidFill>
            </a:endParaRPr>
          </a:p>
        </p:txBody>
      </p:sp>
      <p:sp>
        <p:nvSpPr>
          <p:cNvPr id="6" name="Rectangle 4"/>
          <p:cNvSpPr>
            <a:spLocks noChangeArrowheads="1"/>
          </p:cNvSpPr>
          <p:nvPr/>
        </p:nvSpPr>
        <p:spPr bwMode="auto">
          <a:xfrm>
            <a:off x="736270" y="6341975"/>
            <a:ext cx="490450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tIns="91440" bIns="91440" anchor="ctr">
            <a:spAutoFit/>
          </a:bodyPr>
          <a:lstStyle/>
          <a:p>
            <a:pPr fontAlgn="base">
              <a:spcBef>
                <a:spcPct val="0"/>
              </a:spcBef>
              <a:spcAft>
                <a:spcPct val="0"/>
              </a:spcAft>
              <a:defRPr/>
            </a:pPr>
            <a:r>
              <a:rPr lang="en-US" sz="1200" dirty="0" smtClean="0">
                <a:ea typeface="ＭＳ Ｐゴシック" charset="0"/>
              </a:rPr>
              <a:t>Wood RA, et al. </a:t>
            </a:r>
            <a:r>
              <a:rPr lang="en-US" sz="1200" i="1" dirty="0" smtClean="0">
                <a:ea typeface="ＭＳ Ｐゴシック" charset="0"/>
              </a:rPr>
              <a:t>J Allergy </a:t>
            </a:r>
            <a:r>
              <a:rPr lang="en-US" sz="1200" i="1" dirty="0" err="1" smtClean="0">
                <a:ea typeface="ＭＳ Ｐゴシック" charset="0"/>
              </a:rPr>
              <a:t>Clin</a:t>
            </a:r>
            <a:r>
              <a:rPr lang="en-US" sz="1200" i="1" dirty="0" smtClean="0">
                <a:ea typeface="ＭＳ Ｐゴシック" charset="0"/>
              </a:rPr>
              <a:t> </a:t>
            </a:r>
            <a:r>
              <a:rPr lang="en-US" sz="1200" i="1" dirty="0" err="1" smtClean="0">
                <a:ea typeface="ＭＳ Ｐゴシック" charset="0"/>
              </a:rPr>
              <a:t>Immunol</a:t>
            </a:r>
            <a:r>
              <a:rPr lang="en-US" sz="1200" dirty="0" smtClean="0">
                <a:ea typeface="ＭＳ Ｐゴシック" charset="0"/>
              </a:rPr>
              <a:t>. 2</a:t>
            </a:r>
            <a:r>
              <a:rPr lang="en-US" sz="1200" dirty="0" smtClean="0">
                <a:ea typeface="MS PGothic" pitchFamily="34" charset="-128"/>
              </a:rPr>
              <a:t>014;133:461-467.</a:t>
            </a:r>
            <a:endParaRPr lang="en-US" sz="1200" dirty="0">
              <a:ea typeface="ＭＳ Ｐゴシック" charset="0"/>
            </a:endParaRPr>
          </a:p>
        </p:txBody>
      </p:sp>
      <p:sp>
        <p:nvSpPr>
          <p:cNvPr id="7" name="Rectangle 4"/>
          <p:cNvSpPr>
            <a:spLocks noChangeArrowheads="1"/>
          </p:cNvSpPr>
          <p:nvPr/>
        </p:nvSpPr>
        <p:spPr bwMode="auto">
          <a:xfrm>
            <a:off x="435429" y="1427204"/>
            <a:ext cx="8273142"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tIns="91440" bIns="91440" anchor="ctr">
            <a:spAutoFit/>
          </a:bodyPr>
          <a:lstStyle/>
          <a:p>
            <a:pPr algn="ctr" fontAlgn="base">
              <a:spcBef>
                <a:spcPct val="0"/>
              </a:spcBef>
              <a:spcAft>
                <a:spcPct val="0"/>
              </a:spcAft>
              <a:defRPr/>
            </a:pPr>
            <a:r>
              <a:rPr lang="en-US" b="1" dirty="0" smtClean="0">
                <a:solidFill>
                  <a:srgbClr val="FFFFFF"/>
                </a:solidFill>
                <a:ea typeface="ＭＳ Ｐゴシック" charset="0"/>
              </a:rPr>
              <a:t>Organ System Involvement  Reported by Patients with Anaphylaxis in Most Recent Reaction (N=344)</a:t>
            </a:r>
          </a:p>
        </p:txBody>
      </p:sp>
      <p:graphicFrame>
        <p:nvGraphicFramePr>
          <p:cNvPr id="3" name="Chart 2"/>
          <p:cNvGraphicFramePr/>
          <p:nvPr>
            <p:extLst>
              <p:ext uri="{D42A27DB-BD31-4B8C-83A1-F6EECF244321}">
                <p14:modId xmlns="" xmlns:p14="http://schemas.microsoft.com/office/powerpoint/2010/main" val="2298016016"/>
              </p:ext>
            </p:extLst>
          </p:nvPr>
        </p:nvGraphicFramePr>
        <p:xfrm>
          <a:off x="789214" y="1603169"/>
          <a:ext cx="7565571" cy="43909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66441" y="2362600"/>
            <a:ext cx="2460930" cy="338554"/>
          </a:xfrm>
          <a:prstGeom prst="rect">
            <a:avLst/>
          </a:prstGeom>
          <a:noFill/>
        </p:spPr>
        <p:txBody>
          <a:bodyPr wrap="none" rtlCol="0">
            <a:spAutoFit/>
          </a:bodyPr>
          <a:lstStyle/>
          <a:p>
            <a:pPr fontAlgn="base">
              <a:spcBef>
                <a:spcPct val="0"/>
              </a:spcBef>
              <a:spcAft>
                <a:spcPct val="0"/>
              </a:spcAft>
            </a:pPr>
            <a:r>
              <a:rPr lang="en-US" sz="1600" b="1" dirty="0" smtClean="0">
                <a:solidFill>
                  <a:srgbClr val="FFFFFF"/>
                </a:solidFill>
                <a:ea typeface="MS PGothic" pitchFamily="34" charset="-128"/>
              </a:rPr>
              <a:t>Patient Survey (n=344):</a:t>
            </a:r>
            <a:endParaRPr lang="en-US" sz="1600" b="1" dirty="0">
              <a:solidFill>
                <a:srgbClr val="FFFFFF"/>
              </a:solidFill>
              <a:ea typeface="MS PGothic" pitchFamily="34" charset="-128"/>
            </a:endParaRPr>
          </a:p>
        </p:txBody>
      </p:sp>
    </p:spTree>
    <p:extLst>
      <p:ext uri="{BB962C8B-B14F-4D97-AF65-F5344CB8AC3E}">
        <p14:creationId xmlns="" xmlns:p14="http://schemas.microsoft.com/office/powerpoint/2010/main" val="619473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a:spcBef>
                <a:spcPct val="0"/>
              </a:spcBef>
              <a:buClrTx/>
              <a:buFontTx/>
              <a:buNone/>
            </a:pPr>
            <a:fld id="{F6C5905D-068B-4B13-B946-24413573B24A}" type="slidenum">
              <a:rPr lang="en-US" altLang="en-US" sz="900" smtClean="0">
                <a:solidFill>
                  <a:srgbClr val="FFFFFF"/>
                </a:solidFill>
              </a:rPr>
              <a:pPr algn="r">
                <a:spcBef>
                  <a:spcPct val="0"/>
                </a:spcBef>
                <a:buClrTx/>
                <a:buFontTx/>
                <a:buNone/>
              </a:pPr>
              <a:t>21</a:t>
            </a:fld>
            <a:endParaRPr lang="en-US" altLang="en-US" sz="900" smtClean="0">
              <a:solidFill>
                <a:srgbClr val="FFFFFF"/>
              </a:solidFill>
            </a:endParaRPr>
          </a:p>
        </p:txBody>
      </p:sp>
      <p:sp>
        <p:nvSpPr>
          <p:cNvPr id="12290" name="Rectangle 16"/>
          <p:cNvSpPr>
            <a:spLocks noGrp="1" noChangeArrowheads="1"/>
          </p:cNvSpPr>
          <p:nvPr>
            <p:ph type="ctrTitle"/>
          </p:nvPr>
        </p:nvSpPr>
        <p:spPr>
          <a:xfrm>
            <a:off x="178129" y="1793173"/>
            <a:ext cx="8775865" cy="1318161"/>
          </a:xfrm>
        </p:spPr>
        <p:txBody>
          <a:bodyPr>
            <a:noAutofit/>
          </a:bodyPr>
          <a:lstStyle/>
          <a:p>
            <a:r>
              <a:rPr lang="en-US" altLang="en-US" b="1" dirty="0" smtClean="0">
                <a:solidFill>
                  <a:srgbClr val="FFFF00"/>
                </a:solidFill>
              </a:rPr>
              <a:t>Anaphylaxis Diagnosis</a:t>
            </a:r>
            <a:br>
              <a:rPr lang="en-US" altLang="en-US" b="1" dirty="0" smtClean="0">
                <a:solidFill>
                  <a:srgbClr val="FFFF00"/>
                </a:solidFill>
              </a:rPr>
            </a:br>
            <a:endParaRPr lang="en-US" altLang="en-US" b="1" dirty="0">
              <a:solidFill>
                <a:srgbClr val="FFFF00"/>
              </a:solidFill>
            </a:endParaRPr>
          </a:p>
        </p:txBody>
      </p:sp>
    </p:spTree>
    <p:custDataLst>
      <p:tags r:id="rId1"/>
    </p:custDataLst>
    <p:extLst>
      <p:ext uri="{BB962C8B-B14F-4D97-AF65-F5344CB8AC3E}">
        <p14:creationId xmlns="" xmlns:p14="http://schemas.microsoft.com/office/powerpoint/2010/main" val="292606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2"/>
          <p:cNvSpPr>
            <a:spLocks noGrp="1" noChangeArrowheads="1"/>
          </p:cNvSpPr>
          <p:nvPr>
            <p:ph type="title"/>
          </p:nvPr>
        </p:nvSpPr>
        <p:spPr>
          <a:xfrm>
            <a:off x="285008" y="274638"/>
            <a:ext cx="8401792" cy="1143000"/>
          </a:xfrm>
        </p:spPr>
        <p:txBody>
          <a:bodyPr>
            <a:normAutofit fontScale="90000"/>
          </a:bodyPr>
          <a:lstStyle/>
          <a:p>
            <a:pPr algn="ctr"/>
            <a:r>
              <a:rPr lang="en-US" altLang="en-US" dirty="0" smtClean="0">
                <a:solidFill>
                  <a:srgbClr val="FF0000"/>
                </a:solidFill>
              </a:rPr>
              <a:t>Clinical Criteria for  Diagnosing Anaphylaxis</a:t>
            </a:r>
          </a:p>
        </p:txBody>
      </p:sp>
      <p:sp>
        <p:nvSpPr>
          <p:cNvPr id="29698"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3D2F301F-929D-49A9-8EC9-F8E7C2F20180}" type="slidenum">
              <a:rPr lang="en-US" altLang="en-US" sz="900" smtClean="0">
                <a:solidFill>
                  <a:schemeClr val="tx1"/>
                </a:solidFill>
              </a:rPr>
              <a:pPr algn="r" eaLnBrk="1" hangingPunct="1">
                <a:spcBef>
                  <a:spcPct val="0"/>
                </a:spcBef>
                <a:buClrTx/>
                <a:buFontTx/>
                <a:buNone/>
              </a:pPr>
              <a:t>22</a:t>
            </a:fld>
            <a:endParaRPr lang="en-US" altLang="en-US" sz="900" smtClean="0">
              <a:solidFill>
                <a:schemeClr val="tx1"/>
              </a:solidFill>
            </a:endParaRPr>
          </a:p>
        </p:txBody>
      </p:sp>
      <p:sp>
        <p:nvSpPr>
          <p:cNvPr id="26627" name="Rectangle 22"/>
          <p:cNvSpPr>
            <a:spLocks noChangeArrowheads="1"/>
          </p:cNvSpPr>
          <p:nvPr/>
        </p:nvSpPr>
        <p:spPr bwMode="auto">
          <a:xfrm>
            <a:off x="239713" y="1798638"/>
            <a:ext cx="2667000" cy="1219200"/>
          </a:xfrm>
          <a:prstGeom prst="rect">
            <a:avLst/>
          </a:prstGeom>
          <a:solidFill>
            <a:srgbClr val="66CCFF"/>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base">
              <a:spcBef>
                <a:spcPct val="0"/>
              </a:spcBef>
              <a:spcAft>
                <a:spcPct val="0"/>
              </a:spcAft>
              <a:defRPr/>
            </a:pPr>
            <a:endParaRPr lang="en-US">
              <a:ea typeface="ＭＳ Ｐゴシック" charset="0"/>
            </a:endParaRPr>
          </a:p>
        </p:txBody>
      </p:sp>
      <p:sp>
        <p:nvSpPr>
          <p:cNvPr id="26628" name="Rectangle 24"/>
          <p:cNvSpPr>
            <a:spLocks noChangeArrowheads="1"/>
          </p:cNvSpPr>
          <p:nvPr/>
        </p:nvSpPr>
        <p:spPr bwMode="auto">
          <a:xfrm>
            <a:off x="6743700" y="1798638"/>
            <a:ext cx="2057400" cy="1219200"/>
          </a:xfrm>
          <a:prstGeom prst="rect">
            <a:avLst/>
          </a:prstGeom>
          <a:solidFill>
            <a:srgbClr val="66CCFF"/>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base">
              <a:spcBef>
                <a:spcPct val="0"/>
              </a:spcBef>
              <a:spcAft>
                <a:spcPct val="0"/>
              </a:spcAft>
              <a:defRPr/>
            </a:pPr>
            <a:endParaRPr lang="en-US">
              <a:ea typeface="ＭＳ Ｐゴシック" charset="0"/>
            </a:endParaRPr>
          </a:p>
        </p:txBody>
      </p:sp>
      <p:sp>
        <p:nvSpPr>
          <p:cNvPr id="26629" name="Rectangle 23"/>
          <p:cNvSpPr>
            <a:spLocks noChangeArrowheads="1"/>
          </p:cNvSpPr>
          <p:nvPr/>
        </p:nvSpPr>
        <p:spPr bwMode="auto">
          <a:xfrm>
            <a:off x="3549650" y="1798638"/>
            <a:ext cx="2667000" cy="1219200"/>
          </a:xfrm>
          <a:prstGeom prst="rect">
            <a:avLst/>
          </a:prstGeom>
          <a:solidFill>
            <a:srgbClr val="66CCFF"/>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base">
              <a:spcBef>
                <a:spcPct val="0"/>
              </a:spcBef>
              <a:spcAft>
                <a:spcPct val="0"/>
              </a:spcAft>
              <a:defRPr/>
            </a:pPr>
            <a:endParaRPr lang="en-US">
              <a:ea typeface="ＭＳ Ｐゴシック" charset="0"/>
            </a:endParaRPr>
          </a:p>
        </p:txBody>
      </p:sp>
      <p:sp>
        <p:nvSpPr>
          <p:cNvPr id="26630" name="Text Box 16"/>
          <p:cNvSpPr txBox="1">
            <a:spLocks noChangeArrowheads="1"/>
          </p:cNvSpPr>
          <p:nvPr/>
        </p:nvSpPr>
        <p:spPr bwMode="auto">
          <a:xfrm>
            <a:off x="2962275" y="1905000"/>
            <a:ext cx="527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b="1" dirty="0" smtClean="0">
                <a:solidFill>
                  <a:srgbClr val="FF0000"/>
                </a:solidFill>
              </a:rPr>
              <a:t>OR</a:t>
            </a:r>
          </a:p>
        </p:txBody>
      </p:sp>
      <p:sp>
        <p:nvSpPr>
          <p:cNvPr id="26631" name="Text Box 17"/>
          <p:cNvSpPr txBox="1">
            <a:spLocks noChangeArrowheads="1"/>
          </p:cNvSpPr>
          <p:nvPr/>
        </p:nvSpPr>
        <p:spPr bwMode="auto">
          <a:xfrm>
            <a:off x="6235700" y="1905000"/>
            <a:ext cx="527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b="1" dirty="0" smtClean="0">
                <a:solidFill>
                  <a:srgbClr val="FF0000"/>
                </a:solidFill>
              </a:rPr>
              <a:t>OR</a:t>
            </a:r>
          </a:p>
        </p:txBody>
      </p:sp>
      <p:sp>
        <p:nvSpPr>
          <p:cNvPr id="26633" name="Rectangle 4"/>
          <p:cNvSpPr>
            <a:spLocks noChangeArrowheads="1"/>
          </p:cNvSpPr>
          <p:nvPr/>
        </p:nvSpPr>
        <p:spPr bwMode="auto">
          <a:xfrm>
            <a:off x="717468" y="6353850"/>
            <a:ext cx="317766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tIns="91440" bIns="91440" anchor="ctr">
            <a:spAutoFit/>
          </a:bodyPr>
          <a:lstStyle/>
          <a:p>
            <a:pPr fontAlgn="base">
              <a:spcBef>
                <a:spcPct val="0"/>
              </a:spcBef>
              <a:spcAft>
                <a:spcPct val="0"/>
              </a:spcAft>
              <a:defRPr/>
            </a:pPr>
            <a:r>
              <a:rPr lang="en-US" sz="1200" dirty="0">
                <a:ea typeface="ＭＳ Ｐゴシック" charset="0"/>
              </a:rPr>
              <a:t>Sampson HA, et al. </a:t>
            </a:r>
            <a:r>
              <a:rPr lang="en-US" sz="1200" i="1" dirty="0">
                <a:ea typeface="ＭＳ Ｐゴシック" charset="0"/>
              </a:rPr>
              <a:t>Ann </a:t>
            </a:r>
            <a:r>
              <a:rPr lang="en-US" sz="1200" i="1" dirty="0" err="1" smtClean="0">
                <a:ea typeface="ＭＳ Ｐゴシック" charset="0"/>
              </a:rPr>
              <a:t>Emerg</a:t>
            </a:r>
            <a:r>
              <a:rPr lang="en-US" sz="1200" i="1" dirty="0" smtClean="0">
                <a:ea typeface="ＭＳ Ｐゴシック" charset="0"/>
              </a:rPr>
              <a:t> Med</a:t>
            </a:r>
            <a:r>
              <a:rPr lang="en-US" sz="1200" dirty="0">
                <a:ea typeface="ＭＳ Ｐゴシック" charset="0"/>
              </a:rPr>
              <a:t>. 2006;47:373-380.</a:t>
            </a:r>
          </a:p>
        </p:txBody>
      </p:sp>
      <p:sp>
        <p:nvSpPr>
          <p:cNvPr id="26634" name="Text Box 5"/>
          <p:cNvSpPr txBox="1">
            <a:spLocks noChangeArrowheads="1"/>
          </p:cNvSpPr>
          <p:nvPr/>
        </p:nvSpPr>
        <p:spPr bwMode="auto">
          <a:xfrm>
            <a:off x="196850" y="1776413"/>
            <a:ext cx="2751138" cy="1262062"/>
          </a:xfrm>
          <a:prstGeom prst="rect">
            <a:avLst/>
          </a:prstGeom>
          <a:noFill/>
          <a:ln>
            <a:noFill/>
          </a:ln>
          <a:effectLst/>
          <a:extLst>
            <a:ext uri="{909E8E84-426E-40DD-AFC4-6F175D3DCCD1}">
              <a14:hiddenFill xmlns="" xmlns:a14="http://schemas.microsoft.com/office/drawing/2010/main">
                <a:solidFill>
                  <a:srgbClr val="66CCFF"/>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ct val="95000"/>
              </a:lnSpc>
              <a:spcBef>
                <a:spcPct val="0"/>
              </a:spcBef>
              <a:spcAft>
                <a:spcPct val="0"/>
              </a:spcAft>
              <a:defRPr/>
            </a:pPr>
            <a:r>
              <a:rPr lang="en-US" sz="1600" b="1" smtClean="0"/>
              <a:t>Acute onset of an illness</a:t>
            </a:r>
          </a:p>
          <a:p>
            <a:pPr algn="ctr" eaLnBrk="1" fontAlgn="base" hangingPunct="1">
              <a:lnSpc>
                <a:spcPct val="95000"/>
              </a:lnSpc>
              <a:spcBef>
                <a:spcPct val="0"/>
              </a:spcBef>
              <a:spcAft>
                <a:spcPct val="0"/>
              </a:spcAft>
              <a:defRPr/>
            </a:pPr>
            <a:r>
              <a:rPr lang="en-US" sz="1600" b="1" smtClean="0"/>
              <a:t>(minutes to several hours)</a:t>
            </a:r>
          </a:p>
          <a:p>
            <a:pPr algn="ctr" eaLnBrk="1" fontAlgn="base" hangingPunct="1">
              <a:lnSpc>
                <a:spcPct val="95000"/>
              </a:lnSpc>
              <a:spcBef>
                <a:spcPct val="0"/>
              </a:spcBef>
              <a:spcAft>
                <a:spcPct val="0"/>
              </a:spcAft>
              <a:defRPr/>
            </a:pPr>
            <a:r>
              <a:rPr lang="en-US" sz="1600" b="1" smtClean="0"/>
              <a:t>with involvement of the</a:t>
            </a:r>
            <a:br>
              <a:rPr lang="en-US" sz="1600" b="1" smtClean="0"/>
            </a:br>
            <a:r>
              <a:rPr lang="en-US" sz="1600" b="1" smtClean="0"/>
              <a:t>skin, mucosal tissue,</a:t>
            </a:r>
            <a:br>
              <a:rPr lang="en-US" sz="1600" b="1" smtClean="0"/>
            </a:br>
            <a:r>
              <a:rPr lang="en-US" sz="1600" b="1" smtClean="0"/>
              <a:t>or both</a:t>
            </a:r>
          </a:p>
        </p:txBody>
      </p:sp>
      <p:sp>
        <p:nvSpPr>
          <p:cNvPr id="26635" name="Text Box 6"/>
          <p:cNvSpPr txBox="1">
            <a:spLocks noChangeArrowheads="1"/>
          </p:cNvSpPr>
          <p:nvPr/>
        </p:nvSpPr>
        <p:spPr bwMode="auto">
          <a:xfrm>
            <a:off x="3622675" y="1809750"/>
            <a:ext cx="2520950" cy="1195388"/>
          </a:xfrm>
          <a:prstGeom prst="rect">
            <a:avLst/>
          </a:prstGeom>
          <a:noFill/>
          <a:ln>
            <a:noFill/>
          </a:ln>
          <a:effectLst/>
          <a:extLst>
            <a:ext uri="{909E8E84-426E-40DD-AFC4-6F175D3DCCD1}">
              <a14:hiddenFill xmlns="" xmlns:a14="http://schemas.microsoft.com/office/drawing/2010/main">
                <a:solidFill>
                  <a:srgbClr val="66CCFF"/>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defRPr/>
            </a:pPr>
            <a:r>
              <a:rPr lang="en-US" sz="1600" b="1" smtClean="0">
                <a:sym typeface="Symbol" charset="0"/>
              </a:rPr>
              <a:t>2 of the following that</a:t>
            </a:r>
          </a:p>
          <a:p>
            <a:pPr algn="ctr" eaLnBrk="1" fontAlgn="base" hangingPunct="1">
              <a:lnSpc>
                <a:spcPct val="90000"/>
              </a:lnSpc>
              <a:spcBef>
                <a:spcPct val="0"/>
              </a:spcBef>
              <a:spcAft>
                <a:spcPct val="0"/>
              </a:spcAft>
              <a:defRPr/>
            </a:pPr>
            <a:r>
              <a:rPr lang="en-US" sz="1600" b="1" smtClean="0">
                <a:sym typeface="Symbol" charset="0"/>
              </a:rPr>
              <a:t>occur rapidly after</a:t>
            </a:r>
          </a:p>
          <a:p>
            <a:pPr algn="ctr" eaLnBrk="1" fontAlgn="base" hangingPunct="1">
              <a:lnSpc>
                <a:spcPct val="90000"/>
              </a:lnSpc>
              <a:spcBef>
                <a:spcPct val="0"/>
              </a:spcBef>
              <a:spcAft>
                <a:spcPct val="0"/>
              </a:spcAft>
              <a:defRPr/>
            </a:pPr>
            <a:r>
              <a:rPr lang="en-US" sz="1600" b="1" smtClean="0">
                <a:sym typeface="Symbol" charset="0"/>
              </a:rPr>
              <a:t>exposure to a </a:t>
            </a:r>
            <a:r>
              <a:rPr lang="en-US" sz="1600" b="1" i="1" u="sng" smtClean="0">
                <a:sym typeface="Symbol" charset="0"/>
              </a:rPr>
              <a:t>likely</a:t>
            </a:r>
          </a:p>
          <a:p>
            <a:pPr algn="ctr" eaLnBrk="1" fontAlgn="base" hangingPunct="1">
              <a:lnSpc>
                <a:spcPct val="90000"/>
              </a:lnSpc>
              <a:spcBef>
                <a:spcPct val="0"/>
              </a:spcBef>
              <a:spcAft>
                <a:spcPct val="0"/>
              </a:spcAft>
              <a:defRPr/>
            </a:pPr>
            <a:r>
              <a:rPr lang="en-US" sz="1600" b="1" smtClean="0">
                <a:sym typeface="Symbol" charset="0"/>
              </a:rPr>
              <a:t>allergen (minutes to </a:t>
            </a:r>
          </a:p>
          <a:p>
            <a:pPr algn="ctr" eaLnBrk="1" fontAlgn="base" hangingPunct="1">
              <a:lnSpc>
                <a:spcPct val="90000"/>
              </a:lnSpc>
              <a:spcBef>
                <a:spcPct val="0"/>
              </a:spcBef>
              <a:spcAft>
                <a:spcPct val="0"/>
              </a:spcAft>
              <a:defRPr/>
            </a:pPr>
            <a:r>
              <a:rPr lang="en-US" sz="1600" b="1" smtClean="0">
                <a:sym typeface="Symbol" charset="0"/>
              </a:rPr>
              <a:t>several hours):</a:t>
            </a:r>
          </a:p>
        </p:txBody>
      </p:sp>
      <p:sp>
        <p:nvSpPr>
          <p:cNvPr id="26636" name="Text Box 7"/>
          <p:cNvSpPr txBox="1">
            <a:spLocks noChangeArrowheads="1"/>
          </p:cNvSpPr>
          <p:nvPr/>
        </p:nvSpPr>
        <p:spPr bwMode="auto">
          <a:xfrm>
            <a:off x="6745288" y="1893888"/>
            <a:ext cx="2054225" cy="1027112"/>
          </a:xfrm>
          <a:prstGeom prst="rect">
            <a:avLst/>
          </a:prstGeom>
          <a:noFill/>
          <a:ln>
            <a:noFill/>
          </a:ln>
          <a:effectLst/>
          <a:extLst>
            <a:ext uri="{909E8E84-426E-40DD-AFC4-6F175D3DCCD1}">
              <a14:hiddenFill xmlns="" xmlns:a14="http://schemas.microsoft.com/office/drawing/2010/main">
                <a:solidFill>
                  <a:srgbClr val="66CCFF"/>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ct val="95000"/>
              </a:lnSpc>
              <a:spcBef>
                <a:spcPct val="0"/>
              </a:spcBef>
              <a:spcAft>
                <a:spcPct val="0"/>
              </a:spcAft>
              <a:defRPr/>
            </a:pPr>
            <a:r>
              <a:rPr lang="en-US" sz="1600" b="1" dirty="0" smtClean="0">
                <a:sym typeface="Symbol" charset="0"/>
              </a:rPr>
              <a:t>Reduced BP after</a:t>
            </a:r>
          </a:p>
          <a:p>
            <a:pPr algn="ctr" eaLnBrk="1" fontAlgn="base" hangingPunct="1">
              <a:lnSpc>
                <a:spcPct val="95000"/>
              </a:lnSpc>
              <a:spcBef>
                <a:spcPct val="0"/>
              </a:spcBef>
              <a:spcAft>
                <a:spcPct val="0"/>
              </a:spcAft>
              <a:defRPr/>
            </a:pPr>
            <a:r>
              <a:rPr lang="en-US" sz="1600" b="1" dirty="0" smtClean="0">
                <a:sym typeface="Symbol" charset="0"/>
              </a:rPr>
              <a:t>exposure to</a:t>
            </a:r>
            <a:r>
              <a:rPr lang="en-US" sz="1600" b="1" i="1" dirty="0" smtClean="0">
                <a:sym typeface="Symbol" charset="0"/>
              </a:rPr>
              <a:t> </a:t>
            </a:r>
            <a:r>
              <a:rPr lang="en-US" sz="1600" b="1" i="1" u="sng" dirty="0" smtClean="0">
                <a:sym typeface="Symbol" charset="0"/>
              </a:rPr>
              <a:t>known</a:t>
            </a:r>
          </a:p>
          <a:p>
            <a:pPr algn="ctr" eaLnBrk="1" fontAlgn="base" hangingPunct="1">
              <a:lnSpc>
                <a:spcPct val="95000"/>
              </a:lnSpc>
              <a:spcBef>
                <a:spcPct val="0"/>
              </a:spcBef>
              <a:spcAft>
                <a:spcPct val="0"/>
              </a:spcAft>
              <a:defRPr/>
            </a:pPr>
            <a:r>
              <a:rPr lang="en-US" sz="1600" b="1" dirty="0" smtClean="0">
                <a:sym typeface="Symbol" charset="0"/>
              </a:rPr>
              <a:t>allergen (minutes</a:t>
            </a:r>
          </a:p>
          <a:p>
            <a:pPr algn="ctr" eaLnBrk="1" fontAlgn="base" hangingPunct="1">
              <a:lnSpc>
                <a:spcPct val="95000"/>
              </a:lnSpc>
              <a:spcBef>
                <a:spcPct val="0"/>
              </a:spcBef>
              <a:spcAft>
                <a:spcPct val="0"/>
              </a:spcAft>
              <a:defRPr/>
            </a:pPr>
            <a:r>
              <a:rPr lang="en-US" sz="1600" b="1" dirty="0" smtClean="0">
                <a:sym typeface="Symbol" charset="0"/>
              </a:rPr>
              <a:t>to several hours):</a:t>
            </a:r>
          </a:p>
        </p:txBody>
      </p:sp>
      <p:sp>
        <p:nvSpPr>
          <p:cNvPr id="26637" name="Text Box 8"/>
          <p:cNvSpPr txBox="1">
            <a:spLocks noChangeArrowheads="1"/>
          </p:cNvSpPr>
          <p:nvPr/>
        </p:nvSpPr>
        <p:spPr bwMode="auto">
          <a:xfrm>
            <a:off x="447675" y="3128963"/>
            <a:ext cx="2249488" cy="560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lnSpc>
                <a:spcPct val="95000"/>
              </a:lnSpc>
              <a:spcBef>
                <a:spcPct val="0"/>
              </a:spcBef>
              <a:spcAft>
                <a:spcPct val="0"/>
              </a:spcAft>
              <a:defRPr/>
            </a:pPr>
            <a:r>
              <a:rPr lang="en-US" sz="1600" b="1" dirty="0" smtClean="0">
                <a:sym typeface="Symbol" charset="0"/>
              </a:rPr>
              <a:t>AND </a:t>
            </a:r>
            <a:r>
              <a:rPr lang="en-US" sz="1600" b="1" u="sng" dirty="0" smtClean="0">
                <a:sym typeface="Symbol" charset="0"/>
              </a:rPr>
              <a:t>AT LEAST 1</a:t>
            </a:r>
          </a:p>
          <a:p>
            <a:pPr algn="ctr" eaLnBrk="1" fontAlgn="base" hangingPunct="1">
              <a:lnSpc>
                <a:spcPct val="95000"/>
              </a:lnSpc>
              <a:spcBef>
                <a:spcPct val="0"/>
              </a:spcBef>
              <a:spcAft>
                <a:spcPct val="0"/>
              </a:spcAft>
              <a:defRPr/>
            </a:pPr>
            <a:r>
              <a:rPr lang="en-US" sz="1600" b="1" dirty="0" smtClean="0">
                <a:sym typeface="Symbol" charset="0"/>
              </a:rPr>
              <a:t>OF THE FOLLOWING</a:t>
            </a:r>
          </a:p>
        </p:txBody>
      </p:sp>
      <p:sp>
        <p:nvSpPr>
          <p:cNvPr id="26638" name="Text Box 9"/>
          <p:cNvSpPr txBox="1">
            <a:spLocks noChangeArrowheads="1"/>
          </p:cNvSpPr>
          <p:nvPr/>
        </p:nvSpPr>
        <p:spPr bwMode="auto">
          <a:xfrm>
            <a:off x="209550" y="4065588"/>
            <a:ext cx="1543050" cy="1116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lnSpc>
                <a:spcPct val="95000"/>
              </a:lnSpc>
              <a:spcBef>
                <a:spcPct val="0"/>
              </a:spcBef>
              <a:spcAft>
                <a:spcPct val="0"/>
              </a:spcAft>
              <a:defRPr/>
            </a:pPr>
            <a:r>
              <a:rPr lang="en-US" sz="1400" b="1" dirty="0" smtClean="0">
                <a:sym typeface="Symbol" charset="0"/>
              </a:rPr>
              <a:t>Respiratory</a:t>
            </a:r>
          </a:p>
          <a:p>
            <a:pPr eaLnBrk="1" fontAlgn="base" hangingPunct="1">
              <a:lnSpc>
                <a:spcPct val="95000"/>
              </a:lnSpc>
              <a:spcBef>
                <a:spcPct val="0"/>
              </a:spcBef>
              <a:spcAft>
                <a:spcPct val="0"/>
              </a:spcAft>
              <a:defRPr/>
            </a:pPr>
            <a:r>
              <a:rPr lang="en-US" sz="1400" b="1" dirty="0" smtClean="0">
                <a:sym typeface="Symbol" charset="0"/>
              </a:rPr>
              <a:t>compromise</a:t>
            </a:r>
          </a:p>
          <a:p>
            <a:pPr eaLnBrk="1" fontAlgn="base" hangingPunct="1">
              <a:lnSpc>
                <a:spcPct val="95000"/>
              </a:lnSpc>
              <a:spcBef>
                <a:spcPct val="0"/>
              </a:spcBef>
              <a:spcAft>
                <a:spcPct val="0"/>
              </a:spcAft>
              <a:defRPr/>
            </a:pPr>
            <a:r>
              <a:rPr lang="en-US" sz="1400" b="1" dirty="0" smtClean="0">
                <a:sym typeface="Symbol" charset="0"/>
              </a:rPr>
              <a:t>(</a:t>
            </a:r>
            <a:r>
              <a:rPr lang="en-US" sz="1400" b="1" dirty="0" err="1" smtClean="0">
                <a:sym typeface="Symbol" charset="0"/>
              </a:rPr>
              <a:t>eg</a:t>
            </a:r>
            <a:r>
              <a:rPr lang="en-US" sz="1400" b="1" dirty="0" smtClean="0">
                <a:sym typeface="Symbol" charset="0"/>
              </a:rPr>
              <a:t>, </a:t>
            </a:r>
            <a:r>
              <a:rPr lang="en-US" sz="1400" b="1" dirty="0" err="1" smtClean="0">
                <a:sym typeface="Symbol" charset="0"/>
              </a:rPr>
              <a:t>dyspnea</a:t>
            </a:r>
            <a:r>
              <a:rPr lang="en-US" sz="1400" b="1" dirty="0" smtClean="0">
                <a:sym typeface="Symbol" charset="0"/>
              </a:rPr>
              <a:t>,</a:t>
            </a:r>
          </a:p>
          <a:p>
            <a:pPr eaLnBrk="1" fontAlgn="base" hangingPunct="1">
              <a:lnSpc>
                <a:spcPct val="95000"/>
              </a:lnSpc>
              <a:spcBef>
                <a:spcPct val="0"/>
              </a:spcBef>
              <a:spcAft>
                <a:spcPct val="0"/>
              </a:spcAft>
              <a:defRPr/>
            </a:pPr>
            <a:r>
              <a:rPr lang="en-US" sz="1400" b="1" dirty="0" smtClean="0">
                <a:sym typeface="Symbol" charset="0"/>
              </a:rPr>
              <a:t>wheeze-</a:t>
            </a:r>
          </a:p>
          <a:p>
            <a:pPr eaLnBrk="1" fontAlgn="base" hangingPunct="1">
              <a:lnSpc>
                <a:spcPct val="95000"/>
              </a:lnSpc>
              <a:spcBef>
                <a:spcPct val="0"/>
              </a:spcBef>
              <a:spcAft>
                <a:spcPct val="0"/>
              </a:spcAft>
              <a:defRPr/>
            </a:pPr>
            <a:r>
              <a:rPr lang="en-US" sz="1400" b="1" dirty="0" err="1" smtClean="0">
                <a:sym typeface="Symbol" charset="0"/>
              </a:rPr>
              <a:t>bronchospasm</a:t>
            </a:r>
            <a:r>
              <a:rPr lang="en-US" sz="1400" b="1" dirty="0" smtClean="0">
                <a:sym typeface="Symbol" charset="0"/>
              </a:rPr>
              <a:t>)</a:t>
            </a:r>
          </a:p>
        </p:txBody>
      </p:sp>
      <p:sp>
        <p:nvSpPr>
          <p:cNvPr id="26639" name="Text Box 10"/>
          <p:cNvSpPr txBox="1">
            <a:spLocks noChangeArrowheads="1"/>
          </p:cNvSpPr>
          <p:nvPr/>
        </p:nvSpPr>
        <p:spPr bwMode="auto">
          <a:xfrm>
            <a:off x="2032000" y="4065588"/>
            <a:ext cx="1336675" cy="1116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lnSpc>
                <a:spcPct val="95000"/>
              </a:lnSpc>
              <a:spcBef>
                <a:spcPct val="0"/>
              </a:spcBef>
              <a:spcAft>
                <a:spcPct val="0"/>
              </a:spcAft>
              <a:defRPr/>
            </a:pPr>
            <a:r>
              <a:rPr lang="en-US" sz="1400" b="1" smtClean="0">
                <a:sym typeface="Symbol" charset="0"/>
              </a:rPr>
              <a:t>Reduced BP</a:t>
            </a:r>
          </a:p>
          <a:p>
            <a:pPr eaLnBrk="1" fontAlgn="base" hangingPunct="1">
              <a:lnSpc>
                <a:spcPct val="95000"/>
              </a:lnSpc>
              <a:spcBef>
                <a:spcPct val="0"/>
              </a:spcBef>
              <a:spcAft>
                <a:spcPct val="0"/>
              </a:spcAft>
              <a:defRPr/>
            </a:pPr>
            <a:r>
              <a:rPr lang="en-US" sz="1400" b="1" smtClean="0">
                <a:sym typeface="Symbol" charset="0"/>
              </a:rPr>
              <a:t>or associated</a:t>
            </a:r>
          </a:p>
          <a:p>
            <a:pPr eaLnBrk="1" fontAlgn="base" hangingPunct="1">
              <a:lnSpc>
                <a:spcPct val="95000"/>
              </a:lnSpc>
              <a:spcBef>
                <a:spcPct val="0"/>
              </a:spcBef>
              <a:spcAft>
                <a:spcPct val="0"/>
              </a:spcAft>
              <a:defRPr/>
            </a:pPr>
            <a:r>
              <a:rPr lang="en-US" sz="1400" b="1" smtClean="0">
                <a:sym typeface="Symbol" charset="0"/>
              </a:rPr>
              <a:t>symptoms</a:t>
            </a:r>
          </a:p>
          <a:p>
            <a:pPr eaLnBrk="1" fontAlgn="base" hangingPunct="1">
              <a:lnSpc>
                <a:spcPct val="95000"/>
              </a:lnSpc>
              <a:spcBef>
                <a:spcPct val="0"/>
              </a:spcBef>
              <a:spcAft>
                <a:spcPct val="0"/>
              </a:spcAft>
              <a:defRPr/>
            </a:pPr>
            <a:r>
              <a:rPr lang="en-US" sz="1400" b="1" smtClean="0">
                <a:sym typeface="Symbol" charset="0"/>
              </a:rPr>
              <a:t>of end-organ</a:t>
            </a:r>
          </a:p>
          <a:p>
            <a:pPr eaLnBrk="1" fontAlgn="base" hangingPunct="1">
              <a:lnSpc>
                <a:spcPct val="95000"/>
              </a:lnSpc>
              <a:spcBef>
                <a:spcPct val="0"/>
              </a:spcBef>
              <a:spcAft>
                <a:spcPct val="0"/>
              </a:spcAft>
              <a:defRPr/>
            </a:pPr>
            <a:r>
              <a:rPr lang="en-US" sz="1400" b="1" smtClean="0">
                <a:sym typeface="Symbol" charset="0"/>
              </a:rPr>
              <a:t>dysfunction</a:t>
            </a:r>
          </a:p>
        </p:txBody>
      </p:sp>
      <p:sp>
        <p:nvSpPr>
          <p:cNvPr id="26640" name="Text Box 11"/>
          <p:cNvSpPr txBox="1">
            <a:spLocks noChangeArrowheads="1"/>
          </p:cNvSpPr>
          <p:nvPr/>
        </p:nvSpPr>
        <p:spPr bwMode="auto">
          <a:xfrm>
            <a:off x="3441700" y="3505200"/>
            <a:ext cx="2882900" cy="234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lnSpc>
                <a:spcPct val="95000"/>
              </a:lnSpc>
              <a:spcBef>
                <a:spcPct val="0"/>
              </a:spcBef>
              <a:spcAft>
                <a:spcPct val="0"/>
              </a:spcAft>
              <a:buClr>
                <a:srgbClr val="FFCC00"/>
              </a:buClr>
              <a:buFontTx/>
              <a:buAutoNum type="alphaLcPeriod"/>
              <a:defRPr/>
            </a:pPr>
            <a:r>
              <a:rPr lang="en-US" sz="1400" b="1" dirty="0" smtClean="0">
                <a:sym typeface="Symbol" charset="0"/>
              </a:rPr>
              <a:t>Involvement of the </a:t>
            </a:r>
          </a:p>
          <a:p>
            <a:pPr marL="347663" indent="0" eaLnBrk="1" fontAlgn="base" hangingPunct="1">
              <a:lnSpc>
                <a:spcPct val="95000"/>
              </a:lnSpc>
              <a:spcBef>
                <a:spcPct val="0"/>
              </a:spcBef>
              <a:spcAft>
                <a:spcPct val="0"/>
              </a:spcAft>
              <a:buClr>
                <a:srgbClr val="FFCC00"/>
              </a:buClr>
              <a:defRPr/>
            </a:pPr>
            <a:r>
              <a:rPr lang="en-US" sz="1400" b="1" dirty="0" smtClean="0">
                <a:sym typeface="Symbol" charset="0"/>
              </a:rPr>
              <a:t>skin-mucosal tissue (</a:t>
            </a:r>
            <a:r>
              <a:rPr lang="en-US" sz="1400" b="1" dirty="0" err="1" smtClean="0">
                <a:sym typeface="Symbol" charset="0"/>
              </a:rPr>
              <a:t>eg</a:t>
            </a:r>
            <a:r>
              <a:rPr lang="en-US" sz="1400" b="1" dirty="0" smtClean="0">
                <a:sym typeface="Symbol" charset="0"/>
              </a:rPr>
              <a:t>, generalized hives, </a:t>
            </a:r>
          </a:p>
          <a:p>
            <a:pPr marL="347663" indent="0" eaLnBrk="1" fontAlgn="base" hangingPunct="1">
              <a:lnSpc>
                <a:spcPct val="95000"/>
              </a:lnSpc>
              <a:spcBef>
                <a:spcPct val="0"/>
              </a:spcBef>
              <a:spcAft>
                <a:spcPct val="0"/>
              </a:spcAft>
              <a:buClr>
                <a:srgbClr val="FFCC00"/>
              </a:buClr>
              <a:defRPr/>
            </a:pPr>
            <a:r>
              <a:rPr lang="en-US" sz="1400" b="1" dirty="0" smtClean="0">
                <a:sym typeface="Symbol" charset="0"/>
              </a:rPr>
              <a:t>itch-flush, swollen </a:t>
            </a:r>
          </a:p>
          <a:p>
            <a:pPr marL="347663" indent="0" eaLnBrk="1" fontAlgn="base" hangingPunct="1">
              <a:lnSpc>
                <a:spcPct val="95000"/>
              </a:lnSpc>
              <a:spcBef>
                <a:spcPct val="0"/>
              </a:spcBef>
              <a:spcAft>
                <a:spcPct val="0"/>
              </a:spcAft>
              <a:buClr>
                <a:srgbClr val="FFCC00"/>
              </a:buClr>
              <a:defRPr/>
            </a:pPr>
            <a:r>
              <a:rPr lang="en-US" sz="1400" b="1" dirty="0" smtClean="0">
                <a:sym typeface="Symbol" charset="0"/>
              </a:rPr>
              <a:t>lips-tongue-uvula)</a:t>
            </a:r>
          </a:p>
          <a:p>
            <a:pPr eaLnBrk="1" fontAlgn="base" hangingPunct="1">
              <a:lnSpc>
                <a:spcPct val="95000"/>
              </a:lnSpc>
              <a:spcBef>
                <a:spcPct val="0"/>
              </a:spcBef>
              <a:spcAft>
                <a:spcPct val="0"/>
              </a:spcAft>
              <a:buClr>
                <a:srgbClr val="FFCC00"/>
              </a:buClr>
              <a:defRPr/>
            </a:pPr>
            <a:r>
              <a:rPr lang="en-US" sz="1400" b="1" dirty="0" smtClean="0">
                <a:sym typeface="Symbol" charset="0"/>
              </a:rPr>
              <a:t>b.	Respiratory compromise</a:t>
            </a:r>
          </a:p>
          <a:p>
            <a:pPr eaLnBrk="1" fontAlgn="base" hangingPunct="1">
              <a:lnSpc>
                <a:spcPct val="95000"/>
              </a:lnSpc>
              <a:spcBef>
                <a:spcPct val="0"/>
              </a:spcBef>
              <a:spcAft>
                <a:spcPct val="0"/>
              </a:spcAft>
              <a:buClr>
                <a:srgbClr val="FFCC00"/>
              </a:buClr>
              <a:defRPr/>
            </a:pPr>
            <a:r>
              <a:rPr lang="en-US" sz="1400" b="1" dirty="0" smtClean="0">
                <a:sym typeface="Symbol" charset="0"/>
              </a:rPr>
              <a:t>c.	Reduced BP or associated symptoms</a:t>
            </a:r>
          </a:p>
          <a:p>
            <a:pPr eaLnBrk="1" fontAlgn="base" hangingPunct="1">
              <a:lnSpc>
                <a:spcPct val="95000"/>
              </a:lnSpc>
              <a:spcBef>
                <a:spcPct val="0"/>
              </a:spcBef>
              <a:spcAft>
                <a:spcPct val="0"/>
              </a:spcAft>
              <a:buClr>
                <a:srgbClr val="FFCC00"/>
              </a:buClr>
              <a:defRPr/>
            </a:pPr>
            <a:r>
              <a:rPr lang="en-US" sz="1400" b="1" dirty="0" smtClean="0">
                <a:sym typeface="Symbol" charset="0"/>
              </a:rPr>
              <a:t>d.	Persistent gastrointestinal symptoms (eg, </a:t>
            </a:r>
            <a:r>
              <a:rPr lang="en-US" sz="1400" b="1" dirty="0" err="1" smtClean="0">
                <a:sym typeface="Symbol" charset="0"/>
              </a:rPr>
              <a:t>crampy</a:t>
            </a:r>
            <a:r>
              <a:rPr lang="en-US" sz="1400" b="1" dirty="0" smtClean="0">
                <a:sym typeface="Symbol" charset="0"/>
              </a:rPr>
              <a:t> abdominal pain, vomiting)</a:t>
            </a:r>
          </a:p>
        </p:txBody>
      </p:sp>
      <p:sp>
        <p:nvSpPr>
          <p:cNvPr id="26641" name="Text Box 12"/>
          <p:cNvSpPr txBox="1">
            <a:spLocks noChangeArrowheads="1"/>
          </p:cNvSpPr>
          <p:nvPr/>
        </p:nvSpPr>
        <p:spPr bwMode="auto">
          <a:xfrm>
            <a:off x="6172200" y="3505200"/>
            <a:ext cx="2908300" cy="132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lnSpc>
                <a:spcPct val="95000"/>
              </a:lnSpc>
              <a:spcBef>
                <a:spcPct val="0"/>
              </a:spcBef>
              <a:spcAft>
                <a:spcPct val="0"/>
              </a:spcAft>
              <a:buClr>
                <a:srgbClr val="FFCC00"/>
              </a:buClr>
              <a:buFontTx/>
              <a:buAutoNum type="alphaLcPeriod"/>
              <a:defRPr/>
            </a:pPr>
            <a:r>
              <a:rPr lang="en-US" sz="1400" b="1" dirty="0" smtClean="0">
                <a:sym typeface="Symbol" pitchFamily="18" charset="2"/>
              </a:rPr>
              <a:t>Infants and children: </a:t>
            </a:r>
          </a:p>
          <a:p>
            <a:pPr marL="347663" indent="0" eaLnBrk="1" fontAlgn="base" hangingPunct="1">
              <a:lnSpc>
                <a:spcPct val="95000"/>
              </a:lnSpc>
              <a:spcBef>
                <a:spcPct val="0"/>
              </a:spcBef>
              <a:spcAft>
                <a:spcPct val="0"/>
              </a:spcAft>
              <a:buClr>
                <a:srgbClr val="FFCC00"/>
              </a:buClr>
              <a:defRPr/>
            </a:pPr>
            <a:r>
              <a:rPr lang="en-US" sz="1400" b="1" dirty="0" smtClean="0">
                <a:sym typeface="Symbol" pitchFamily="18" charset="2"/>
              </a:rPr>
              <a:t>low SBP* (age specific) or &gt;30% decrease in SBP</a:t>
            </a:r>
          </a:p>
          <a:p>
            <a:pPr eaLnBrk="1" fontAlgn="base" hangingPunct="1">
              <a:lnSpc>
                <a:spcPct val="95000"/>
              </a:lnSpc>
              <a:spcBef>
                <a:spcPct val="0"/>
              </a:spcBef>
              <a:spcAft>
                <a:spcPct val="0"/>
              </a:spcAft>
              <a:buClr>
                <a:srgbClr val="FFCC00"/>
              </a:buClr>
              <a:defRPr/>
            </a:pPr>
            <a:r>
              <a:rPr lang="en-US" sz="1400" b="1" dirty="0" smtClean="0">
                <a:sym typeface="Symbol" pitchFamily="18" charset="2"/>
              </a:rPr>
              <a:t>b.	Adults: SBP of &lt;90 mm Hg or &gt;30% decrease from that person’</a:t>
            </a:r>
            <a:r>
              <a:rPr lang="en-US" altLang="ja-JP" sz="1400" b="1" dirty="0" smtClean="0">
                <a:sym typeface="Symbol" pitchFamily="18" charset="2"/>
              </a:rPr>
              <a:t>s baseline</a:t>
            </a:r>
            <a:endParaRPr lang="en-US" sz="1400" b="1" dirty="0" smtClean="0">
              <a:sym typeface="Symbol" pitchFamily="18" charset="2"/>
            </a:endParaRPr>
          </a:p>
        </p:txBody>
      </p:sp>
      <p:sp>
        <p:nvSpPr>
          <p:cNvPr id="26642" name="Text Box 13"/>
          <p:cNvSpPr txBox="1">
            <a:spLocks noChangeArrowheads="1"/>
          </p:cNvSpPr>
          <p:nvPr/>
        </p:nvSpPr>
        <p:spPr bwMode="auto">
          <a:xfrm>
            <a:off x="391886" y="5937662"/>
            <a:ext cx="7338950" cy="5016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lnSpc>
                <a:spcPct val="95000"/>
              </a:lnSpc>
              <a:spcBef>
                <a:spcPct val="0"/>
              </a:spcBef>
              <a:spcAft>
                <a:spcPct val="0"/>
              </a:spcAft>
              <a:defRPr/>
            </a:pPr>
            <a:r>
              <a:rPr lang="en-US" sz="1400" b="1" dirty="0" smtClean="0">
                <a:solidFill>
                  <a:srgbClr val="C00000"/>
                </a:solidFill>
                <a:sym typeface="Symbol" pitchFamily="18" charset="2"/>
              </a:rPr>
              <a:t>*</a:t>
            </a:r>
            <a:r>
              <a:rPr lang="en-US" sz="1400" dirty="0" smtClean="0">
                <a:solidFill>
                  <a:srgbClr val="C00000"/>
                </a:solidFill>
                <a:sym typeface="Symbol" charset="0"/>
              </a:rPr>
              <a:t>Low SBP for children is defined as &lt;70 mm Hg from 1 month to 1 year, &lt;70 mm Hg plus (2x age) from 1 to 10 years, and &lt;90 mm Hg from 11 to 17 years.</a:t>
            </a:r>
          </a:p>
        </p:txBody>
      </p:sp>
      <p:cxnSp>
        <p:nvCxnSpPr>
          <p:cNvPr id="26643" name="Straight Arrow Connector 2"/>
          <p:cNvCxnSpPr>
            <a:cxnSpLocks noChangeShapeType="1"/>
            <a:stCxn id="26637" idx="2"/>
            <a:endCxn id="26639" idx="0"/>
          </p:cNvCxnSpPr>
          <p:nvPr/>
        </p:nvCxnSpPr>
        <p:spPr bwMode="auto">
          <a:xfrm>
            <a:off x="1571625" y="3689350"/>
            <a:ext cx="1128713" cy="376238"/>
          </a:xfrm>
          <a:prstGeom prst="straightConnector1">
            <a:avLst/>
          </a:prstGeom>
          <a:noFill/>
          <a:ln w="381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644" name="Straight Arrow Connector 5"/>
          <p:cNvCxnSpPr>
            <a:cxnSpLocks noChangeShapeType="1"/>
            <a:stCxn id="26637" idx="2"/>
            <a:endCxn id="26638" idx="0"/>
          </p:cNvCxnSpPr>
          <p:nvPr/>
        </p:nvCxnSpPr>
        <p:spPr bwMode="auto">
          <a:xfrm flipH="1">
            <a:off x="981075" y="3689350"/>
            <a:ext cx="590550" cy="376238"/>
          </a:xfrm>
          <a:prstGeom prst="straightConnector1">
            <a:avLst/>
          </a:prstGeom>
          <a:noFill/>
          <a:ln w="381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645" name="Straight Arrow Connector 8"/>
          <p:cNvCxnSpPr>
            <a:cxnSpLocks noChangeShapeType="1"/>
          </p:cNvCxnSpPr>
          <p:nvPr/>
        </p:nvCxnSpPr>
        <p:spPr bwMode="auto">
          <a:xfrm>
            <a:off x="4883150" y="3017838"/>
            <a:ext cx="0" cy="487362"/>
          </a:xfrm>
          <a:prstGeom prst="straightConnector1">
            <a:avLst/>
          </a:prstGeom>
          <a:noFill/>
          <a:ln w="381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646" name="Straight Arrow Connector 11"/>
          <p:cNvCxnSpPr>
            <a:cxnSpLocks noChangeShapeType="1"/>
            <a:stCxn id="26634" idx="3"/>
            <a:endCxn id="26629" idx="1"/>
          </p:cNvCxnSpPr>
          <p:nvPr/>
        </p:nvCxnSpPr>
        <p:spPr bwMode="auto">
          <a:xfrm>
            <a:off x="2947988" y="2408238"/>
            <a:ext cx="601662" cy="0"/>
          </a:xfrm>
          <a:prstGeom prst="straightConnector1">
            <a:avLst/>
          </a:prstGeom>
          <a:noFill/>
          <a:ln w="381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647" name="Straight Arrow Connector 14"/>
          <p:cNvCxnSpPr>
            <a:cxnSpLocks noChangeShapeType="1"/>
            <a:stCxn id="26629" idx="3"/>
            <a:endCxn id="26628" idx="1"/>
          </p:cNvCxnSpPr>
          <p:nvPr/>
        </p:nvCxnSpPr>
        <p:spPr bwMode="auto">
          <a:xfrm>
            <a:off x="6216650" y="2408238"/>
            <a:ext cx="527050" cy="0"/>
          </a:xfrm>
          <a:prstGeom prst="straightConnector1">
            <a:avLst/>
          </a:prstGeom>
          <a:noFill/>
          <a:ln w="381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648" name="Straight Arrow Connector 39"/>
          <p:cNvCxnSpPr>
            <a:cxnSpLocks noChangeShapeType="1"/>
          </p:cNvCxnSpPr>
          <p:nvPr/>
        </p:nvCxnSpPr>
        <p:spPr bwMode="auto">
          <a:xfrm>
            <a:off x="7772400" y="3017838"/>
            <a:ext cx="0" cy="487362"/>
          </a:xfrm>
          <a:prstGeom prst="straightConnector1">
            <a:avLst/>
          </a:prstGeom>
          <a:noFill/>
          <a:ln w="381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5" name="Rectangle 4"/>
          <p:cNvSpPr>
            <a:spLocks noChangeArrowheads="1"/>
          </p:cNvSpPr>
          <p:nvPr/>
        </p:nvSpPr>
        <p:spPr bwMode="auto">
          <a:xfrm>
            <a:off x="3978234" y="6339105"/>
            <a:ext cx="355072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tIns="91440" bIns="91440" anchor="ctr">
            <a:spAutoFit/>
          </a:bodyPr>
          <a:lstStyle/>
          <a:p>
            <a:pPr fontAlgn="base">
              <a:spcBef>
                <a:spcPct val="0"/>
              </a:spcBef>
              <a:spcAft>
                <a:spcPct val="0"/>
              </a:spcAft>
              <a:defRPr/>
            </a:pPr>
            <a:r>
              <a:rPr lang="en-US" sz="1200" dirty="0">
                <a:ea typeface="ＭＳ Ｐゴシック" charset="0"/>
              </a:rPr>
              <a:t>BP, blood </a:t>
            </a:r>
            <a:r>
              <a:rPr lang="en-US" sz="1200" dirty="0" smtClean="0">
                <a:ea typeface="ＭＳ Ｐゴシック" charset="0"/>
              </a:rPr>
              <a:t>pressure; SBP, systolic blood pressure.</a:t>
            </a:r>
            <a:endParaRPr lang="en-US" sz="1200" dirty="0">
              <a:ea typeface="ＭＳ Ｐゴシック" charset="0"/>
            </a:endParaRPr>
          </a:p>
        </p:txBody>
      </p:sp>
    </p:spTree>
    <p:extLst>
      <p:ext uri="{BB962C8B-B14F-4D97-AF65-F5344CB8AC3E}">
        <p14:creationId xmlns="" xmlns:p14="http://schemas.microsoft.com/office/powerpoint/2010/main" val="3331761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DE08D632-CA33-45BC-B454-BBB98308B885}" type="slidenum">
              <a:rPr lang="en-US" smtClean="0">
                <a:solidFill>
                  <a:srgbClr val="FFFFFF"/>
                </a:solidFill>
              </a:rPr>
              <a:pPr>
                <a:defRPr/>
              </a:pPr>
              <a:t>23</a:t>
            </a:fld>
            <a:endParaRPr lang="en-US">
              <a:solidFill>
                <a:srgbClr val="FFFFFF"/>
              </a:solidFill>
            </a:endParaRPr>
          </a:p>
        </p:txBody>
      </p:sp>
      <p:pic>
        <p:nvPicPr>
          <p:cNvPr id="4" name="Picture 9" descr="1939-4551-4-2-13-3"/>
          <p:cNvPicPr>
            <a:picLocks noChangeAspect="1" noChangeArrowheads="1"/>
          </p:cNvPicPr>
          <p:nvPr/>
        </p:nvPicPr>
        <p:blipFill>
          <a:blip r:embed="rId2" cstate="print"/>
          <a:srcRect/>
          <a:stretch>
            <a:fillRect/>
          </a:stretch>
        </p:blipFill>
        <p:spPr bwMode="auto">
          <a:xfrm>
            <a:off x="1448790" y="0"/>
            <a:ext cx="616329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a:spcBef>
                <a:spcPct val="0"/>
              </a:spcBef>
              <a:buClrTx/>
              <a:buFontTx/>
              <a:buNone/>
            </a:pPr>
            <a:fld id="{F6C5905D-068B-4B13-B946-24413573B24A}" type="slidenum">
              <a:rPr lang="en-US" altLang="en-US" sz="900" smtClean="0">
                <a:solidFill>
                  <a:srgbClr val="FFFFFF"/>
                </a:solidFill>
              </a:rPr>
              <a:pPr algn="r">
                <a:spcBef>
                  <a:spcPct val="0"/>
                </a:spcBef>
                <a:buClrTx/>
                <a:buFontTx/>
                <a:buNone/>
              </a:pPr>
              <a:t>24</a:t>
            </a:fld>
            <a:endParaRPr lang="en-US" altLang="en-US" sz="900" smtClean="0">
              <a:solidFill>
                <a:srgbClr val="FFFFFF"/>
              </a:solidFill>
            </a:endParaRPr>
          </a:p>
        </p:txBody>
      </p:sp>
      <p:sp>
        <p:nvSpPr>
          <p:cNvPr id="12290" name="Rectangle 16"/>
          <p:cNvSpPr>
            <a:spLocks noGrp="1" noChangeArrowheads="1"/>
          </p:cNvSpPr>
          <p:nvPr>
            <p:ph type="ctrTitle"/>
          </p:nvPr>
        </p:nvSpPr>
        <p:spPr>
          <a:xfrm>
            <a:off x="-1" y="1733797"/>
            <a:ext cx="8989621" cy="1377538"/>
          </a:xfrm>
        </p:spPr>
        <p:txBody>
          <a:bodyPr>
            <a:normAutofit fontScale="90000"/>
          </a:bodyPr>
          <a:lstStyle/>
          <a:p>
            <a:r>
              <a:rPr lang="en-US" b="1" dirty="0">
                <a:solidFill>
                  <a:srgbClr val="FFFF00"/>
                </a:solidFill>
              </a:rPr>
              <a:t>Case Study #1: </a:t>
            </a:r>
            <a:r>
              <a:rPr lang="en-US" b="1" dirty="0" smtClean="0">
                <a:solidFill>
                  <a:srgbClr val="FFFF00"/>
                </a:solidFill>
              </a:rPr>
              <a:t/>
            </a:r>
            <a:br>
              <a:rPr lang="en-US" b="1" dirty="0" smtClean="0">
                <a:solidFill>
                  <a:srgbClr val="FFFF00"/>
                </a:solidFill>
              </a:rPr>
            </a:br>
            <a:r>
              <a:rPr lang="en-US" b="1" dirty="0" smtClean="0">
                <a:solidFill>
                  <a:srgbClr val="FFFF00"/>
                </a:solidFill>
              </a:rPr>
              <a:t>Eric,7-year-old Male</a:t>
            </a:r>
            <a:r>
              <a:rPr lang="en-US" altLang="en-US" dirty="0" smtClean="0">
                <a:solidFill>
                  <a:srgbClr val="FFFF00"/>
                </a:solidFill>
              </a:rPr>
              <a:t/>
            </a:r>
            <a:br>
              <a:rPr lang="en-US" altLang="en-US" dirty="0" smtClean="0">
                <a:solidFill>
                  <a:srgbClr val="FFFF00"/>
                </a:solidFill>
              </a:rPr>
            </a:br>
            <a:endParaRPr lang="en-US" altLang="en-US" dirty="0">
              <a:solidFill>
                <a:srgbClr val="FFFF00"/>
              </a:solidFill>
            </a:endParaRPr>
          </a:p>
        </p:txBody>
      </p:sp>
    </p:spTree>
    <p:custDataLst>
      <p:tags r:id="rId1"/>
    </p:custDataLst>
    <p:extLst>
      <p:ext uri="{BB962C8B-B14F-4D97-AF65-F5344CB8AC3E}">
        <p14:creationId xmlns="" xmlns:p14="http://schemas.microsoft.com/office/powerpoint/2010/main" val="4099989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675388"/>
          </a:xfrm>
        </p:spPr>
        <p:txBody>
          <a:bodyPr>
            <a:noAutofit/>
          </a:bodyPr>
          <a:lstStyle/>
          <a:p>
            <a:r>
              <a:rPr lang="en-US" sz="3400" dirty="0" smtClean="0">
                <a:solidFill>
                  <a:srgbClr val="FF0000"/>
                </a:solidFill>
              </a:rPr>
              <a:t>Case Study #1: Eric 7-year-old Male</a:t>
            </a:r>
            <a:endParaRPr lang="en-US" sz="3400" dirty="0">
              <a:solidFill>
                <a:srgbClr val="FF0000"/>
              </a:solidFill>
            </a:endParaRPr>
          </a:p>
        </p:txBody>
      </p:sp>
      <p:sp>
        <p:nvSpPr>
          <p:cNvPr id="4" name="Slide Number Placeholder 3"/>
          <p:cNvSpPr>
            <a:spLocks noGrp="1"/>
          </p:cNvSpPr>
          <p:nvPr>
            <p:ph type="sldNum" sz="quarter" idx="12"/>
          </p:nvPr>
        </p:nvSpPr>
        <p:spPr/>
        <p:txBody>
          <a:bodyPr/>
          <a:lstStyle/>
          <a:p>
            <a:fld id="{3613D34C-1C5B-4DE2-B9B5-30787A7B61A1}" type="slidenum">
              <a:rPr lang="en-US" smtClean="0"/>
              <a:pPr/>
              <a:t>25</a:t>
            </a:fld>
            <a:endParaRPr lang="en-US" dirty="0"/>
          </a:p>
        </p:txBody>
      </p:sp>
      <p:sp>
        <p:nvSpPr>
          <p:cNvPr id="2" name="Content Placeholder 1"/>
          <p:cNvSpPr>
            <a:spLocks noGrp="1"/>
          </p:cNvSpPr>
          <p:nvPr>
            <p:ph sz="quarter" idx="1"/>
          </p:nvPr>
        </p:nvSpPr>
        <p:spPr>
          <a:xfrm>
            <a:off x="641268" y="1140031"/>
            <a:ext cx="8045532" cy="5082639"/>
          </a:xfrm>
        </p:spPr>
        <p:txBody>
          <a:bodyPr>
            <a:noAutofit/>
          </a:bodyPr>
          <a:lstStyle/>
          <a:p>
            <a:pPr>
              <a:spcAft>
                <a:spcPts val="1000"/>
              </a:spcAft>
            </a:pPr>
            <a:r>
              <a:rPr lang="en-US" sz="1600" dirty="0" smtClean="0">
                <a:latin typeface="Calibri" pitchFamily="34" charset="0"/>
              </a:rPr>
              <a:t>Patient presents to pediatrician office for follow-up following confirmed anaphylaxis</a:t>
            </a:r>
          </a:p>
          <a:p>
            <a:pPr>
              <a:spcAft>
                <a:spcPts val="1000"/>
              </a:spcAft>
            </a:pPr>
            <a:r>
              <a:rPr lang="en-US" sz="1600" dirty="0" smtClean="0">
                <a:latin typeface="Calibri" pitchFamily="34" charset="0"/>
              </a:rPr>
              <a:t>2 months ago, developed mild hives after eating  walnut brownie</a:t>
            </a:r>
          </a:p>
          <a:p>
            <a:pPr lvl="1">
              <a:spcAft>
                <a:spcPts val="1000"/>
              </a:spcAft>
            </a:pPr>
            <a:r>
              <a:rPr lang="en-US" sz="1600" dirty="0" smtClean="0">
                <a:latin typeface="Calibri" pitchFamily="34" charset="0"/>
              </a:rPr>
              <a:t>Was told by pediatrician to take antihistamine and call if reaction worsened</a:t>
            </a:r>
          </a:p>
          <a:p>
            <a:pPr>
              <a:spcAft>
                <a:spcPts val="1000"/>
              </a:spcAft>
            </a:pPr>
            <a:r>
              <a:rPr lang="en-US" sz="1600" dirty="0" smtClean="0">
                <a:latin typeface="Calibri" pitchFamily="34" charset="0"/>
              </a:rPr>
              <a:t>Recent reaction followed eating pre-packaged pie from grocery store</a:t>
            </a:r>
          </a:p>
          <a:p>
            <a:pPr>
              <a:spcAft>
                <a:spcPts val="1000"/>
              </a:spcAft>
            </a:pPr>
            <a:r>
              <a:rPr lang="en-US" sz="1600" dirty="0" smtClean="0">
                <a:latin typeface="Calibri" pitchFamily="34" charset="0"/>
              </a:rPr>
              <a:t>Symptoms included:</a:t>
            </a:r>
          </a:p>
          <a:p>
            <a:pPr lvl="1">
              <a:spcAft>
                <a:spcPts val="1000"/>
              </a:spcAft>
            </a:pPr>
            <a:r>
              <a:rPr lang="en-US" sz="1600" dirty="0" smtClean="0">
                <a:latin typeface="Calibri" pitchFamily="34" charset="0"/>
              </a:rPr>
              <a:t>Hives, swelling of tongue, GI pain, vomiting</a:t>
            </a:r>
          </a:p>
          <a:p>
            <a:pPr>
              <a:spcAft>
                <a:spcPts val="1000"/>
              </a:spcAft>
            </a:pPr>
            <a:r>
              <a:rPr lang="en-US" sz="1600" dirty="0" smtClean="0">
                <a:latin typeface="Calibri" pitchFamily="34" charset="0"/>
              </a:rPr>
              <a:t>Mother tried to manage with antihistamine, but reaction worsened</a:t>
            </a:r>
          </a:p>
          <a:p>
            <a:pPr>
              <a:spcAft>
                <a:spcPts val="1000"/>
              </a:spcAft>
            </a:pPr>
            <a:r>
              <a:rPr lang="en-US" sz="1600" dirty="0" smtClean="0">
                <a:latin typeface="Calibri" pitchFamily="34" charset="0"/>
              </a:rPr>
              <a:t>Went to urgent care center where she was given another antihistamine and monitored him to see if reaction worsened</a:t>
            </a:r>
          </a:p>
          <a:p>
            <a:pPr>
              <a:spcAft>
                <a:spcPts val="1000"/>
              </a:spcAft>
            </a:pPr>
            <a:r>
              <a:rPr lang="en-US" sz="1600" dirty="0" smtClean="0">
                <a:latin typeface="Calibri" pitchFamily="34" charset="0"/>
              </a:rPr>
              <a:t>Reaction subsided after 3 hours</a:t>
            </a:r>
          </a:p>
          <a:p>
            <a:pPr>
              <a:spcAft>
                <a:spcPts val="1000"/>
              </a:spcAft>
            </a:pPr>
            <a:r>
              <a:rPr lang="en-US" sz="1600" dirty="0" smtClean="0">
                <a:latin typeface="Calibri" pitchFamily="34" charset="0"/>
              </a:rPr>
              <a:t>Patient never received epinephrine</a:t>
            </a:r>
          </a:p>
          <a:p>
            <a:pPr>
              <a:spcAft>
                <a:spcPts val="1000"/>
              </a:spcAft>
            </a:pPr>
            <a:r>
              <a:rPr lang="en-US" sz="1600" dirty="0" smtClean="0">
                <a:latin typeface="Calibri" pitchFamily="34" charset="0"/>
              </a:rPr>
              <a:t>Mother later checked food label, which included “processed in a facility that also processes nuts” </a:t>
            </a:r>
            <a:endParaRPr lang="en-US" sz="1600" dirty="0">
              <a:latin typeface="Calibri" pitchFamily="34" charset="0"/>
            </a:endParaRPr>
          </a:p>
        </p:txBody>
      </p:sp>
    </p:spTree>
    <p:extLst>
      <p:ext uri="{BB962C8B-B14F-4D97-AF65-F5344CB8AC3E}">
        <p14:creationId xmlns="" xmlns:p14="http://schemas.microsoft.com/office/powerpoint/2010/main" val="1139068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841643"/>
          </a:xfrm>
        </p:spPr>
        <p:txBody>
          <a:bodyPr/>
          <a:lstStyle/>
          <a:p>
            <a:r>
              <a:rPr lang="en-US" dirty="0" smtClean="0">
                <a:solidFill>
                  <a:srgbClr val="FF0000"/>
                </a:solidFill>
              </a:rPr>
              <a:t>Case Study #1: History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613D34C-1C5B-4DE2-B9B5-30787A7B61A1}" type="slidenum">
              <a:rPr lang="en-US" smtClean="0"/>
              <a:pPr/>
              <a:t>26</a:t>
            </a:fld>
            <a:endParaRPr lang="en-US" dirty="0"/>
          </a:p>
        </p:txBody>
      </p:sp>
      <p:sp>
        <p:nvSpPr>
          <p:cNvPr id="2" name="Content Placeholder 1"/>
          <p:cNvSpPr>
            <a:spLocks noGrp="1"/>
          </p:cNvSpPr>
          <p:nvPr>
            <p:ph sz="quarter" idx="1"/>
          </p:nvPr>
        </p:nvSpPr>
        <p:spPr/>
        <p:txBody>
          <a:bodyPr>
            <a:noAutofit/>
          </a:bodyPr>
          <a:lstStyle/>
          <a:p>
            <a:pPr lvl="0"/>
            <a:r>
              <a:rPr lang="en-US" sz="2400" dirty="0" smtClean="0"/>
              <a:t>Healthy 7-year-old male</a:t>
            </a:r>
          </a:p>
          <a:p>
            <a:pPr lvl="0"/>
            <a:r>
              <a:rPr lang="en-US" sz="2400" dirty="0" smtClean="0"/>
              <a:t>Physical exam unremarkable</a:t>
            </a:r>
          </a:p>
          <a:p>
            <a:pPr lvl="0"/>
            <a:r>
              <a:rPr lang="en-US" sz="2400" dirty="0" smtClean="0"/>
              <a:t>Allergic history:</a:t>
            </a:r>
          </a:p>
          <a:p>
            <a:pPr lvl="1"/>
            <a:r>
              <a:rPr lang="en-US" dirty="0" smtClean="0"/>
              <a:t>No known allergies</a:t>
            </a:r>
          </a:p>
          <a:p>
            <a:pPr lvl="0"/>
            <a:r>
              <a:rPr lang="en-US" sz="2400" dirty="0" smtClean="0"/>
              <a:t>Developed hives after eating a walnut brownie 2 months ago</a:t>
            </a:r>
          </a:p>
          <a:p>
            <a:pPr lvl="1"/>
            <a:r>
              <a:rPr lang="en-US" dirty="0" smtClean="0"/>
              <a:t>Resolved with antihistamines</a:t>
            </a:r>
          </a:p>
          <a:p>
            <a:pPr lvl="0"/>
            <a:r>
              <a:rPr lang="en-US" sz="2400" dirty="0" smtClean="0"/>
              <a:t>Last week, developed hives, gastrointestinal upset, vomiting, and mild swelling of the tongue after eating blueberry pie</a:t>
            </a:r>
          </a:p>
          <a:p>
            <a:pPr lvl="1"/>
            <a:r>
              <a:rPr lang="en-US" dirty="0" smtClean="0"/>
              <a:t>Not responsive to oral antihistamine initially</a:t>
            </a:r>
          </a:p>
          <a:p>
            <a:pPr lvl="1"/>
            <a:r>
              <a:rPr lang="en-US" dirty="0" smtClean="0"/>
              <a:t>Resolved on own after 3 hours</a:t>
            </a:r>
          </a:p>
          <a:p>
            <a:endParaRPr lang="en-US" sz="2000" dirty="0"/>
          </a:p>
        </p:txBody>
      </p:sp>
    </p:spTree>
    <p:extLst>
      <p:ext uri="{BB962C8B-B14F-4D97-AF65-F5344CB8AC3E}">
        <p14:creationId xmlns="" xmlns:p14="http://schemas.microsoft.com/office/powerpoint/2010/main" val="3793198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A78DAF0F-997E-4977-98D8-38875E3F0A9E}" type="slidenum">
              <a:rPr lang="en-US" altLang="en-US" sz="900" smtClean="0"/>
              <a:pPr algn="r" eaLnBrk="1" hangingPunct="1">
                <a:spcBef>
                  <a:spcPct val="0"/>
                </a:spcBef>
                <a:buClrTx/>
                <a:buFontTx/>
                <a:buNone/>
              </a:pPr>
              <a:t>27</a:t>
            </a:fld>
            <a:endParaRPr lang="en-US" altLang="en-US" sz="900" smtClean="0"/>
          </a:p>
        </p:txBody>
      </p:sp>
      <p:sp>
        <p:nvSpPr>
          <p:cNvPr id="49155" name="Rectangle 49"/>
          <p:cNvSpPr>
            <a:spLocks noGrp="1" noChangeArrowheads="1"/>
          </p:cNvSpPr>
          <p:nvPr>
            <p:ph type="title" idx="4294967295"/>
          </p:nvPr>
        </p:nvSpPr>
        <p:spPr>
          <a:xfrm>
            <a:off x="546265" y="152400"/>
            <a:ext cx="8098971" cy="1143000"/>
          </a:xfrm>
        </p:spPr>
        <p:txBody>
          <a:bodyPr>
            <a:normAutofit/>
          </a:bodyPr>
          <a:lstStyle/>
          <a:p>
            <a:pPr algn="ctr" eaLnBrk="1" hangingPunct="1"/>
            <a:r>
              <a:rPr lang="en-US" altLang="en-US" sz="2800" dirty="0" smtClean="0">
                <a:solidFill>
                  <a:srgbClr val="FF0000"/>
                </a:solidFill>
              </a:rPr>
              <a:t>A Higher Proportion of Subsequent Reactions Are Severe and Require Epinephrine</a:t>
            </a:r>
          </a:p>
        </p:txBody>
      </p:sp>
      <p:sp>
        <p:nvSpPr>
          <p:cNvPr id="49156" name="Rectangle 3"/>
          <p:cNvSpPr>
            <a:spLocks noChangeArrowheads="1"/>
          </p:cNvSpPr>
          <p:nvPr/>
        </p:nvSpPr>
        <p:spPr bwMode="auto">
          <a:xfrm>
            <a:off x="417409" y="6388924"/>
            <a:ext cx="75819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spcBef>
                <a:spcPct val="0"/>
              </a:spcBef>
              <a:buClrTx/>
              <a:buFontTx/>
              <a:buNone/>
            </a:pPr>
            <a:r>
              <a:rPr lang="en-US" altLang="en-US" sz="1200" dirty="0" err="1">
                <a:solidFill>
                  <a:schemeClr val="tx1"/>
                </a:solidFill>
                <a:cs typeface="Arial" charset="0"/>
                <a:sym typeface="Symbol" pitchFamily="18" charset="2"/>
              </a:rPr>
              <a:t>Sicherer</a:t>
            </a:r>
            <a:r>
              <a:rPr lang="en-US" altLang="en-US" sz="1200" dirty="0">
                <a:solidFill>
                  <a:schemeClr val="tx1"/>
                </a:solidFill>
                <a:cs typeface="Arial" charset="0"/>
                <a:sym typeface="Symbol" pitchFamily="18" charset="2"/>
              </a:rPr>
              <a:t> SH, et al. </a:t>
            </a:r>
            <a:r>
              <a:rPr lang="en-US" altLang="en-US" sz="1200" i="1" dirty="0">
                <a:solidFill>
                  <a:schemeClr val="tx1"/>
                </a:solidFill>
                <a:cs typeface="Arial" charset="0"/>
                <a:sym typeface="Symbol" pitchFamily="18" charset="2"/>
              </a:rPr>
              <a:t>J Allergy </a:t>
            </a:r>
            <a:r>
              <a:rPr lang="en-US" altLang="en-US" sz="1200" i="1" dirty="0" err="1">
                <a:solidFill>
                  <a:schemeClr val="tx1"/>
                </a:solidFill>
                <a:cs typeface="Arial" charset="0"/>
                <a:sym typeface="Symbol" pitchFamily="18" charset="2"/>
              </a:rPr>
              <a:t>Clin</a:t>
            </a:r>
            <a:r>
              <a:rPr lang="en-US" altLang="en-US" sz="1200" i="1" dirty="0">
                <a:solidFill>
                  <a:schemeClr val="tx1"/>
                </a:solidFill>
                <a:cs typeface="Arial" charset="0"/>
                <a:sym typeface="Symbol" pitchFamily="18" charset="2"/>
              </a:rPr>
              <a:t> </a:t>
            </a:r>
            <a:r>
              <a:rPr lang="en-US" altLang="en-US" sz="1200" i="1" dirty="0" err="1">
                <a:solidFill>
                  <a:schemeClr val="tx1"/>
                </a:solidFill>
                <a:cs typeface="Arial" charset="0"/>
                <a:sym typeface="Symbol" pitchFamily="18" charset="2"/>
              </a:rPr>
              <a:t>Immunol</a:t>
            </a:r>
            <a:r>
              <a:rPr lang="en-US" altLang="en-US" sz="1200" dirty="0">
                <a:solidFill>
                  <a:schemeClr val="tx1"/>
                </a:solidFill>
                <a:cs typeface="Arial" charset="0"/>
                <a:sym typeface="Symbol" pitchFamily="18" charset="2"/>
              </a:rPr>
              <a:t>. 2001;108:128-132.</a:t>
            </a:r>
          </a:p>
        </p:txBody>
      </p:sp>
      <p:sp>
        <p:nvSpPr>
          <p:cNvPr id="49157" name="Rectangle 4"/>
          <p:cNvSpPr>
            <a:spLocks noChangeArrowheads="1"/>
          </p:cNvSpPr>
          <p:nvPr/>
        </p:nvSpPr>
        <p:spPr bwMode="auto">
          <a:xfrm>
            <a:off x="1738313" y="1828800"/>
            <a:ext cx="6065837" cy="320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grpSp>
        <p:nvGrpSpPr>
          <p:cNvPr id="49158" name="Group 53"/>
          <p:cNvGrpSpPr>
            <a:grpSpLocks/>
          </p:cNvGrpSpPr>
          <p:nvPr/>
        </p:nvGrpSpPr>
        <p:grpSpPr bwMode="auto">
          <a:xfrm>
            <a:off x="1989138" y="1617663"/>
            <a:ext cx="4751387" cy="3421062"/>
            <a:chOff x="1253" y="1019"/>
            <a:chExt cx="2993" cy="2155"/>
          </a:xfrm>
        </p:grpSpPr>
        <p:grpSp>
          <p:nvGrpSpPr>
            <p:cNvPr id="49197" name="Group 52"/>
            <p:cNvGrpSpPr>
              <a:grpSpLocks/>
            </p:cNvGrpSpPr>
            <p:nvPr/>
          </p:nvGrpSpPr>
          <p:grpSpPr bwMode="auto">
            <a:xfrm>
              <a:off x="1253" y="2247"/>
              <a:ext cx="1142" cy="927"/>
              <a:chOff x="1253" y="2247"/>
              <a:chExt cx="1142" cy="927"/>
            </a:xfrm>
          </p:grpSpPr>
          <p:sp>
            <p:nvSpPr>
              <p:cNvPr id="49202" name="Rectangle 5"/>
              <p:cNvSpPr>
                <a:spLocks noChangeArrowheads="1"/>
              </p:cNvSpPr>
              <p:nvPr/>
            </p:nvSpPr>
            <p:spPr bwMode="auto">
              <a:xfrm>
                <a:off x="1253" y="2247"/>
                <a:ext cx="197" cy="927"/>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sp>
            <p:nvSpPr>
              <p:cNvPr id="49203" name="Rectangle 8"/>
              <p:cNvSpPr>
                <a:spLocks noChangeArrowheads="1"/>
              </p:cNvSpPr>
              <p:nvPr/>
            </p:nvSpPr>
            <p:spPr bwMode="auto">
              <a:xfrm>
                <a:off x="2198" y="2627"/>
                <a:ext cx="197" cy="547"/>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grpSp>
        <p:grpSp>
          <p:nvGrpSpPr>
            <p:cNvPr id="49198" name="Group 50"/>
            <p:cNvGrpSpPr>
              <a:grpSpLocks/>
            </p:cNvGrpSpPr>
            <p:nvPr/>
          </p:nvGrpSpPr>
          <p:grpSpPr bwMode="auto">
            <a:xfrm>
              <a:off x="1392" y="1019"/>
              <a:ext cx="2854" cy="2155"/>
              <a:chOff x="1392" y="1019"/>
              <a:chExt cx="2854" cy="2155"/>
            </a:xfrm>
          </p:grpSpPr>
          <p:sp>
            <p:nvSpPr>
              <p:cNvPr id="49199" name="Rectangle 11"/>
              <p:cNvSpPr>
                <a:spLocks noChangeArrowheads="1"/>
              </p:cNvSpPr>
              <p:nvPr/>
            </p:nvSpPr>
            <p:spPr bwMode="auto">
              <a:xfrm>
                <a:off x="3144" y="2079"/>
                <a:ext cx="196" cy="1095"/>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sp>
            <p:nvSpPr>
              <p:cNvPr id="49200" name="Rectangle 14"/>
              <p:cNvSpPr>
                <a:spLocks noChangeArrowheads="1"/>
              </p:cNvSpPr>
              <p:nvPr/>
            </p:nvSpPr>
            <p:spPr bwMode="auto">
              <a:xfrm>
                <a:off x="4049" y="2416"/>
                <a:ext cx="197" cy="758"/>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sp>
            <p:nvSpPr>
              <p:cNvPr id="49201" name="Rectangle 17"/>
              <p:cNvSpPr>
                <a:spLocks noChangeArrowheads="1"/>
              </p:cNvSpPr>
              <p:nvPr/>
            </p:nvSpPr>
            <p:spPr bwMode="auto">
              <a:xfrm>
                <a:off x="1392" y="1019"/>
                <a:ext cx="119" cy="85"/>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grpSp>
      </p:grpSp>
      <p:grpSp>
        <p:nvGrpSpPr>
          <p:cNvPr id="49159" name="Group 51"/>
          <p:cNvGrpSpPr>
            <a:grpSpLocks/>
          </p:cNvGrpSpPr>
          <p:nvPr/>
        </p:nvGrpSpPr>
        <p:grpSpPr bwMode="auto">
          <a:xfrm>
            <a:off x="2209800" y="1946275"/>
            <a:ext cx="4843463" cy="3092450"/>
            <a:chOff x="1392" y="1226"/>
            <a:chExt cx="3051" cy="1948"/>
          </a:xfrm>
        </p:grpSpPr>
        <p:grpSp>
          <p:nvGrpSpPr>
            <p:cNvPr id="49191" name="Group 12"/>
            <p:cNvGrpSpPr>
              <a:grpSpLocks/>
            </p:cNvGrpSpPr>
            <p:nvPr/>
          </p:nvGrpSpPr>
          <p:grpSpPr bwMode="auto">
            <a:xfrm>
              <a:off x="1450" y="1742"/>
              <a:ext cx="2993" cy="1432"/>
              <a:chOff x="1450" y="1742"/>
              <a:chExt cx="2993" cy="1432"/>
            </a:xfrm>
          </p:grpSpPr>
          <p:sp>
            <p:nvSpPr>
              <p:cNvPr id="49193" name="Rectangle 6"/>
              <p:cNvSpPr>
                <a:spLocks noChangeArrowheads="1"/>
              </p:cNvSpPr>
              <p:nvPr/>
            </p:nvSpPr>
            <p:spPr bwMode="auto">
              <a:xfrm>
                <a:off x="1450" y="2037"/>
                <a:ext cx="197" cy="1137"/>
              </a:xfrm>
              <a:prstGeom prst="rect">
                <a:avLst/>
              </a:prstGeom>
              <a:solidFill>
                <a:srgbClr val="FFFF00"/>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sp>
            <p:nvSpPr>
              <p:cNvPr id="49194" name="Rectangle 9"/>
              <p:cNvSpPr>
                <a:spLocks noChangeArrowheads="1"/>
              </p:cNvSpPr>
              <p:nvPr/>
            </p:nvSpPr>
            <p:spPr bwMode="auto">
              <a:xfrm>
                <a:off x="2395" y="2416"/>
                <a:ext cx="197" cy="758"/>
              </a:xfrm>
              <a:prstGeom prst="rect">
                <a:avLst/>
              </a:prstGeom>
              <a:solidFill>
                <a:srgbClr val="FFFF00"/>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sp>
            <p:nvSpPr>
              <p:cNvPr id="49195" name="Rectangle 12"/>
              <p:cNvSpPr>
                <a:spLocks noChangeArrowheads="1"/>
              </p:cNvSpPr>
              <p:nvPr/>
            </p:nvSpPr>
            <p:spPr bwMode="auto">
              <a:xfrm>
                <a:off x="3340" y="1742"/>
                <a:ext cx="197" cy="1432"/>
              </a:xfrm>
              <a:prstGeom prst="rect">
                <a:avLst/>
              </a:prstGeom>
              <a:solidFill>
                <a:srgbClr val="FFFF00"/>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sp>
            <p:nvSpPr>
              <p:cNvPr id="49196" name="Rectangle 15"/>
              <p:cNvSpPr>
                <a:spLocks noChangeArrowheads="1"/>
              </p:cNvSpPr>
              <p:nvPr/>
            </p:nvSpPr>
            <p:spPr bwMode="auto">
              <a:xfrm>
                <a:off x="4246" y="2163"/>
                <a:ext cx="197" cy="1011"/>
              </a:xfrm>
              <a:prstGeom prst="rect">
                <a:avLst/>
              </a:prstGeom>
              <a:solidFill>
                <a:srgbClr val="FFFF00"/>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grpSp>
        <p:sp>
          <p:nvSpPr>
            <p:cNvPr id="49192" name="Rectangle 18"/>
            <p:cNvSpPr>
              <a:spLocks noChangeArrowheads="1"/>
            </p:cNvSpPr>
            <p:nvPr/>
          </p:nvSpPr>
          <p:spPr bwMode="auto">
            <a:xfrm>
              <a:off x="1392" y="1226"/>
              <a:ext cx="119" cy="84"/>
            </a:xfrm>
            <a:prstGeom prst="rect">
              <a:avLst/>
            </a:prstGeom>
            <a:solidFill>
              <a:srgbClr val="FFFF00"/>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grpSp>
      <p:grpSp>
        <p:nvGrpSpPr>
          <p:cNvPr id="49160" name="Group 54"/>
          <p:cNvGrpSpPr>
            <a:grpSpLocks/>
          </p:cNvGrpSpPr>
          <p:nvPr/>
        </p:nvGrpSpPr>
        <p:grpSpPr bwMode="auto">
          <a:xfrm>
            <a:off x="2209800" y="2286000"/>
            <a:ext cx="5156200" cy="2752725"/>
            <a:chOff x="1392" y="1440"/>
            <a:chExt cx="3248" cy="1734"/>
          </a:xfrm>
        </p:grpSpPr>
        <p:sp>
          <p:nvSpPr>
            <p:cNvPr id="49186" name="Rectangle 7"/>
            <p:cNvSpPr>
              <a:spLocks noChangeArrowheads="1"/>
            </p:cNvSpPr>
            <p:nvPr/>
          </p:nvSpPr>
          <p:spPr bwMode="auto">
            <a:xfrm>
              <a:off x="1647" y="1868"/>
              <a:ext cx="197" cy="1306"/>
            </a:xfrm>
            <a:prstGeom prst="rect">
              <a:avLst/>
            </a:prstGeom>
            <a:solidFill>
              <a:srgbClr val="D60093"/>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sp>
          <p:nvSpPr>
            <p:cNvPr id="49187" name="Rectangle 10"/>
            <p:cNvSpPr>
              <a:spLocks noChangeArrowheads="1"/>
            </p:cNvSpPr>
            <p:nvPr/>
          </p:nvSpPr>
          <p:spPr bwMode="auto">
            <a:xfrm>
              <a:off x="2592" y="2247"/>
              <a:ext cx="197" cy="927"/>
            </a:xfrm>
            <a:prstGeom prst="rect">
              <a:avLst/>
            </a:prstGeom>
            <a:solidFill>
              <a:srgbClr val="D60093"/>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sp>
          <p:nvSpPr>
            <p:cNvPr id="49188" name="Rectangle 13"/>
            <p:cNvSpPr>
              <a:spLocks noChangeArrowheads="1"/>
            </p:cNvSpPr>
            <p:nvPr/>
          </p:nvSpPr>
          <p:spPr bwMode="auto">
            <a:xfrm>
              <a:off x="3537" y="1489"/>
              <a:ext cx="197" cy="1685"/>
            </a:xfrm>
            <a:prstGeom prst="rect">
              <a:avLst/>
            </a:prstGeom>
            <a:solidFill>
              <a:srgbClr val="D60093"/>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sp>
          <p:nvSpPr>
            <p:cNvPr id="49189" name="Rectangle 16"/>
            <p:cNvSpPr>
              <a:spLocks noChangeArrowheads="1"/>
            </p:cNvSpPr>
            <p:nvPr/>
          </p:nvSpPr>
          <p:spPr bwMode="auto">
            <a:xfrm>
              <a:off x="4443" y="1953"/>
              <a:ext cx="197" cy="1221"/>
            </a:xfrm>
            <a:prstGeom prst="rect">
              <a:avLst/>
            </a:prstGeom>
            <a:solidFill>
              <a:srgbClr val="D60093"/>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sp>
          <p:nvSpPr>
            <p:cNvPr id="49190" name="Rectangle 19"/>
            <p:cNvSpPr>
              <a:spLocks noChangeArrowheads="1"/>
            </p:cNvSpPr>
            <p:nvPr/>
          </p:nvSpPr>
          <p:spPr bwMode="auto">
            <a:xfrm>
              <a:off x="1392" y="1440"/>
              <a:ext cx="119" cy="84"/>
            </a:xfrm>
            <a:prstGeom prst="rect">
              <a:avLst/>
            </a:prstGeom>
            <a:solidFill>
              <a:srgbClr val="D60093"/>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ct val="40000"/>
                </a:spcAft>
                <a:buClr>
                  <a:srgbClr val="FFFF00"/>
                </a:buClr>
                <a:buFontTx/>
                <a:buChar char="–"/>
              </a:pPr>
              <a:endParaRPr lang="en-US" altLang="en-US" sz="2400" b="1">
                <a:solidFill>
                  <a:srgbClr val="FFFFFF"/>
                </a:solidFill>
                <a:cs typeface="Arial" charset="0"/>
                <a:sym typeface="Symbol" pitchFamily="18" charset="2"/>
              </a:endParaRPr>
            </a:p>
          </p:txBody>
        </p:sp>
      </p:grpSp>
      <p:sp>
        <p:nvSpPr>
          <p:cNvPr id="49161" name="Text Box 20"/>
          <p:cNvSpPr txBox="1">
            <a:spLocks noChangeArrowheads="1"/>
          </p:cNvSpPr>
          <p:nvPr/>
        </p:nvSpPr>
        <p:spPr bwMode="auto">
          <a:xfrm>
            <a:off x="3802063" y="3433763"/>
            <a:ext cx="25082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50000"/>
              </a:spcBef>
              <a:buClrTx/>
              <a:buFontTx/>
              <a:buNone/>
            </a:pPr>
            <a:r>
              <a:rPr lang="en-US" altLang="en-US" sz="3200" b="1">
                <a:solidFill>
                  <a:schemeClr val="tx1"/>
                </a:solidFill>
                <a:cs typeface="Arial" charset="0"/>
                <a:sym typeface="Symbol" pitchFamily="18" charset="2"/>
              </a:rPr>
              <a:t>*</a:t>
            </a:r>
          </a:p>
        </p:txBody>
      </p:sp>
      <p:sp>
        <p:nvSpPr>
          <p:cNvPr id="49162" name="Text Box 21"/>
          <p:cNvSpPr txBox="1">
            <a:spLocks noChangeArrowheads="1"/>
          </p:cNvSpPr>
          <p:nvPr/>
        </p:nvSpPr>
        <p:spPr bwMode="auto">
          <a:xfrm>
            <a:off x="2301875" y="2832100"/>
            <a:ext cx="24923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50000"/>
              </a:spcBef>
              <a:buClrTx/>
              <a:buFontTx/>
              <a:buNone/>
            </a:pPr>
            <a:r>
              <a:rPr lang="en-US" altLang="en-US" sz="3200" b="1">
                <a:solidFill>
                  <a:schemeClr val="tx1"/>
                </a:solidFill>
                <a:cs typeface="Arial" charset="0"/>
                <a:sym typeface="Symbol" pitchFamily="18" charset="2"/>
              </a:rPr>
              <a:t>*</a:t>
            </a:r>
          </a:p>
        </p:txBody>
      </p:sp>
      <p:sp>
        <p:nvSpPr>
          <p:cNvPr id="49163" name="Text Box 22"/>
          <p:cNvSpPr txBox="1">
            <a:spLocks noChangeArrowheads="1"/>
          </p:cNvSpPr>
          <p:nvPr/>
        </p:nvSpPr>
        <p:spPr bwMode="auto">
          <a:xfrm>
            <a:off x="4176713" y="3167063"/>
            <a:ext cx="25082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50000"/>
              </a:spcBef>
              <a:buClrTx/>
              <a:buFontTx/>
              <a:buNone/>
            </a:pPr>
            <a:r>
              <a:rPr lang="en-US" altLang="en-US" sz="3200" b="1">
                <a:solidFill>
                  <a:schemeClr val="tx1"/>
                </a:solidFill>
                <a:cs typeface="Arial" charset="0"/>
                <a:sym typeface="Symbol" pitchFamily="18" charset="2"/>
              </a:rPr>
              <a:t>*</a:t>
            </a:r>
          </a:p>
        </p:txBody>
      </p:sp>
      <p:sp>
        <p:nvSpPr>
          <p:cNvPr id="49164" name="Text Box 23"/>
          <p:cNvSpPr txBox="1">
            <a:spLocks noChangeArrowheads="1"/>
          </p:cNvSpPr>
          <p:nvPr/>
        </p:nvSpPr>
        <p:spPr bwMode="auto">
          <a:xfrm>
            <a:off x="5302250" y="2363788"/>
            <a:ext cx="25082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50000"/>
              </a:spcBef>
              <a:buClrTx/>
              <a:buFontTx/>
              <a:buNone/>
            </a:pPr>
            <a:r>
              <a:rPr lang="en-US" altLang="en-US" sz="3200" b="1">
                <a:solidFill>
                  <a:schemeClr val="tx1"/>
                </a:solidFill>
                <a:cs typeface="Arial" charset="0"/>
                <a:sym typeface="Symbol" pitchFamily="18" charset="2"/>
              </a:rPr>
              <a:t>*</a:t>
            </a:r>
          </a:p>
        </p:txBody>
      </p:sp>
      <p:sp>
        <p:nvSpPr>
          <p:cNvPr id="49165" name="Text Box 24"/>
          <p:cNvSpPr txBox="1">
            <a:spLocks noChangeArrowheads="1"/>
          </p:cNvSpPr>
          <p:nvPr/>
        </p:nvSpPr>
        <p:spPr bwMode="auto">
          <a:xfrm>
            <a:off x="6740525" y="3032125"/>
            <a:ext cx="250825"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50000"/>
              </a:spcBef>
              <a:buClrTx/>
              <a:buFontTx/>
              <a:buNone/>
            </a:pPr>
            <a:r>
              <a:rPr lang="en-US" altLang="en-US" sz="3200" b="1">
                <a:solidFill>
                  <a:schemeClr val="tx1"/>
                </a:solidFill>
                <a:cs typeface="Arial" charset="0"/>
                <a:sym typeface="Symbol" pitchFamily="18" charset="2"/>
              </a:rPr>
              <a:t>*</a:t>
            </a:r>
          </a:p>
        </p:txBody>
      </p:sp>
      <p:sp>
        <p:nvSpPr>
          <p:cNvPr id="49166" name="Text Box 25"/>
          <p:cNvSpPr txBox="1">
            <a:spLocks noChangeArrowheads="1"/>
          </p:cNvSpPr>
          <p:nvPr/>
        </p:nvSpPr>
        <p:spPr bwMode="auto">
          <a:xfrm>
            <a:off x="2462213" y="1516063"/>
            <a:ext cx="2438400" cy="998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10000"/>
              </a:spcBef>
              <a:spcAft>
                <a:spcPct val="5000"/>
              </a:spcAft>
              <a:buClrTx/>
              <a:buFontTx/>
              <a:buNone/>
            </a:pPr>
            <a:r>
              <a:rPr lang="en-US" altLang="en-US" sz="1800" b="1" dirty="0" smtClean="0">
                <a:solidFill>
                  <a:schemeClr val="tx1"/>
                </a:solidFill>
                <a:cs typeface="Arial" charset="0"/>
                <a:sym typeface="Symbol" pitchFamily="18" charset="2"/>
              </a:rPr>
              <a:t>First </a:t>
            </a:r>
            <a:r>
              <a:rPr lang="en-US" altLang="en-US" sz="1800" b="1" dirty="0">
                <a:solidFill>
                  <a:schemeClr val="tx1"/>
                </a:solidFill>
                <a:cs typeface="Arial" charset="0"/>
                <a:sym typeface="Symbol" pitchFamily="18" charset="2"/>
              </a:rPr>
              <a:t>reaction</a:t>
            </a:r>
          </a:p>
          <a:p>
            <a:pPr eaLnBrk="1" hangingPunct="1">
              <a:spcBef>
                <a:spcPct val="10000"/>
              </a:spcBef>
              <a:spcAft>
                <a:spcPct val="5000"/>
              </a:spcAft>
              <a:buClrTx/>
              <a:buFontTx/>
              <a:buNone/>
            </a:pPr>
            <a:r>
              <a:rPr lang="en-US" altLang="en-US" sz="1800" b="1" dirty="0" smtClean="0">
                <a:solidFill>
                  <a:schemeClr val="tx1"/>
                </a:solidFill>
                <a:cs typeface="Arial" charset="0"/>
                <a:sym typeface="Symbol" pitchFamily="18" charset="2"/>
              </a:rPr>
              <a:t>Second </a:t>
            </a:r>
            <a:r>
              <a:rPr lang="en-US" altLang="en-US" sz="1800" b="1" dirty="0">
                <a:solidFill>
                  <a:schemeClr val="tx1"/>
                </a:solidFill>
                <a:cs typeface="Arial" charset="0"/>
                <a:sym typeface="Symbol" pitchFamily="18" charset="2"/>
              </a:rPr>
              <a:t>reaction</a:t>
            </a:r>
          </a:p>
          <a:p>
            <a:pPr eaLnBrk="1" hangingPunct="1">
              <a:spcBef>
                <a:spcPct val="10000"/>
              </a:spcBef>
              <a:spcAft>
                <a:spcPct val="5000"/>
              </a:spcAft>
              <a:buClrTx/>
              <a:buFontTx/>
              <a:buNone/>
            </a:pPr>
            <a:r>
              <a:rPr lang="en-US" altLang="en-US" sz="1800" b="1" dirty="0" smtClean="0">
                <a:solidFill>
                  <a:schemeClr val="tx1"/>
                </a:solidFill>
                <a:cs typeface="Arial" charset="0"/>
                <a:sym typeface="Symbol" pitchFamily="18" charset="2"/>
              </a:rPr>
              <a:t>Third </a:t>
            </a:r>
            <a:r>
              <a:rPr lang="en-US" altLang="en-US" sz="1800" b="1" dirty="0">
                <a:solidFill>
                  <a:schemeClr val="tx1"/>
                </a:solidFill>
                <a:cs typeface="Arial" charset="0"/>
                <a:sym typeface="Symbol" pitchFamily="18" charset="2"/>
              </a:rPr>
              <a:t>reaction</a:t>
            </a:r>
          </a:p>
        </p:txBody>
      </p:sp>
      <p:sp>
        <p:nvSpPr>
          <p:cNvPr id="49167" name="Line 26"/>
          <p:cNvSpPr>
            <a:spLocks noChangeShapeType="1"/>
          </p:cNvSpPr>
          <p:nvPr/>
        </p:nvSpPr>
        <p:spPr bwMode="auto">
          <a:xfrm flipH="1">
            <a:off x="1598386" y="1930400"/>
            <a:ext cx="152400"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168" name="Text Box 33"/>
          <p:cNvSpPr txBox="1">
            <a:spLocks noChangeArrowheads="1"/>
          </p:cNvSpPr>
          <p:nvPr/>
        </p:nvSpPr>
        <p:spPr bwMode="auto">
          <a:xfrm>
            <a:off x="1962150" y="5038725"/>
            <a:ext cx="10001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50000"/>
              </a:spcBef>
              <a:buClrTx/>
              <a:buFontTx/>
              <a:buNone/>
            </a:pPr>
            <a:r>
              <a:rPr lang="en-US" altLang="en-US" sz="1800" b="1">
                <a:solidFill>
                  <a:schemeClr val="tx1"/>
                </a:solidFill>
                <a:cs typeface="Arial" charset="0"/>
                <a:sym typeface="Symbol" pitchFamily="18" charset="2"/>
              </a:rPr>
              <a:t>Severe</a:t>
            </a:r>
          </a:p>
        </p:txBody>
      </p:sp>
      <p:sp>
        <p:nvSpPr>
          <p:cNvPr id="49169" name="Text Box 34"/>
          <p:cNvSpPr txBox="1">
            <a:spLocks noChangeArrowheads="1"/>
          </p:cNvSpPr>
          <p:nvPr/>
        </p:nvSpPr>
        <p:spPr bwMode="auto">
          <a:xfrm>
            <a:off x="3184525" y="5038725"/>
            <a:ext cx="153987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50000"/>
              </a:spcBef>
              <a:buClrTx/>
              <a:buFontTx/>
              <a:buNone/>
            </a:pPr>
            <a:r>
              <a:rPr lang="en-US" altLang="en-US" sz="1800" b="1">
                <a:solidFill>
                  <a:schemeClr val="tx1"/>
                </a:solidFill>
                <a:cs typeface="Arial" charset="0"/>
                <a:sym typeface="Symbol" pitchFamily="18" charset="2"/>
              </a:rPr>
              <a:t>Epinephrine</a:t>
            </a:r>
          </a:p>
        </p:txBody>
      </p:sp>
      <p:sp>
        <p:nvSpPr>
          <p:cNvPr id="49170" name="Text Box 35"/>
          <p:cNvSpPr txBox="1">
            <a:spLocks noChangeArrowheads="1"/>
          </p:cNvSpPr>
          <p:nvPr/>
        </p:nvSpPr>
        <p:spPr bwMode="auto">
          <a:xfrm>
            <a:off x="4962525" y="5051425"/>
            <a:ext cx="10001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50000"/>
              </a:spcBef>
              <a:buClrTx/>
              <a:buFontTx/>
              <a:buNone/>
            </a:pPr>
            <a:r>
              <a:rPr lang="en-US" altLang="en-US" sz="1800" b="1">
                <a:solidFill>
                  <a:schemeClr val="tx1"/>
                </a:solidFill>
                <a:cs typeface="Arial" charset="0"/>
                <a:sym typeface="Symbol" pitchFamily="18" charset="2"/>
              </a:rPr>
              <a:t>Severe</a:t>
            </a:r>
          </a:p>
        </p:txBody>
      </p:sp>
      <p:sp>
        <p:nvSpPr>
          <p:cNvPr id="49171" name="Text Box 36"/>
          <p:cNvSpPr txBox="1">
            <a:spLocks noChangeArrowheads="1"/>
          </p:cNvSpPr>
          <p:nvPr/>
        </p:nvSpPr>
        <p:spPr bwMode="auto">
          <a:xfrm>
            <a:off x="6186488" y="5051425"/>
            <a:ext cx="166211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50000"/>
              </a:spcBef>
              <a:buClrTx/>
              <a:buFontTx/>
              <a:buNone/>
            </a:pPr>
            <a:r>
              <a:rPr lang="en-US" altLang="en-US" sz="1800" b="1">
                <a:solidFill>
                  <a:schemeClr val="tx1"/>
                </a:solidFill>
                <a:cs typeface="Arial" charset="0"/>
                <a:sym typeface="Symbol" pitchFamily="18" charset="2"/>
              </a:rPr>
              <a:t>Epinephrine</a:t>
            </a:r>
          </a:p>
        </p:txBody>
      </p:sp>
      <p:sp>
        <p:nvSpPr>
          <p:cNvPr id="49172" name="Text Box 37"/>
          <p:cNvSpPr txBox="1">
            <a:spLocks noChangeArrowheads="1"/>
          </p:cNvSpPr>
          <p:nvPr/>
        </p:nvSpPr>
        <p:spPr bwMode="auto">
          <a:xfrm>
            <a:off x="2138363" y="5411788"/>
            <a:ext cx="19383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50000"/>
              </a:spcBef>
              <a:buClrTx/>
              <a:buFontTx/>
              <a:buNone/>
            </a:pPr>
            <a:r>
              <a:rPr lang="en-US" altLang="en-US" sz="2000" b="1">
                <a:solidFill>
                  <a:schemeClr val="tx1"/>
                </a:solidFill>
                <a:cs typeface="Arial" charset="0"/>
                <a:sym typeface="Symbol" pitchFamily="18" charset="2"/>
              </a:rPr>
              <a:t>Peanuts</a:t>
            </a:r>
          </a:p>
        </p:txBody>
      </p:sp>
      <p:sp>
        <p:nvSpPr>
          <p:cNvPr id="49173" name="Text Box 38"/>
          <p:cNvSpPr txBox="1">
            <a:spLocks noChangeArrowheads="1"/>
          </p:cNvSpPr>
          <p:nvPr/>
        </p:nvSpPr>
        <p:spPr bwMode="auto">
          <a:xfrm>
            <a:off x="4864100" y="5410200"/>
            <a:ext cx="25638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50000"/>
              </a:spcBef>
              <a:buClrTx/>
              <a:buFontTx/>
              <a:buNone/>
            </a:pPr>
            <a:r>
              <a:rPr lang="en-US" altLang="en-US" sz="2000" b="1">
                <a:solidFill>
                  <a:schemeClr val="tx1"/>
                </a:solidFill>
                <a:cs typeface="Arial" charset="0"/>
                <a:sym typeface="Symbol" pitchFamily="18" charset="2"/>
              </a:rPr>
              <a:t>Tree Nuts</a:t>
            </a:r>
          </a:p>
        </p:txBody>
      </p:sp>
      <p:sp>
        <p:nvSpPr>
          <p:cNvPr id="49174" name="Text Box 39"/>
          <p:cNvSpPr txBox="1">
            <a:spLocks noChangeArrowheads="1"/>
          </p:cNvSpPr>
          <p:nvPr/>
        </p:nvSpPr>
        <p:spPr bwMode="auto">
          <a:xfrm>
            <a:off x="1136650" y="1828800"/>
            <a:ext cx="438150" cy="338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lnSpc>
                <a:spcPct val="65000"/>
              </a:lnSpc>
              <a:spcBef>
                <a:spcPct val="50000"/>
              </a:spcBef>
              <a:buClrTx/>
              <a:buFontTx/>
              <a:buNone/>
            </a:pPr>
            <a:r>
              <a:rPr lang="en-US" altLang="en-US" sz="1800" b="1">
                <a:solidFill>
                  <a:schemeClr val="tx1"/>
                </a:solidFill>
                <a:cs typeface="Arial" charset="0"/>
                <a:sym typeface="Symbol" pitchFamily="18" charset="2"/>
              </a:rPr>
              <a:t>60</a:t>
            </a:r>
          </a:p>
          <a:p>
            <a:pPr algn="r" eaLnBrk="1" hangingPunct="1">
              <a:lnSpc>
                <a:spcPct val="65000"/>
              </a:lnSpc>
              <a:spcBef>
                <a:spcPct val="50000"/>
              </a:spcBef>
              <a:buClrTx/>
              <a:buFontTx/>
              <a:buNone/>
            </a:pPr>
            <a:endParaRPr lang="en-US" altLang="en-US" sz="1400" b="1">
              <a:solidFill>
                <a:schemeClr val="tx1"/>
              </a:solidFill>
              <a:cs typeface="Arial" charset="0"/>
              <a:sym typeface="Symbol" pitchFamily="18" charset="2"/>
            </a:endParaRPr>
          </a:p>
          <a:p>
            <a:pPr algn="r" eaLnBrk="1" hangingPunct="1">
              <a:lnSpc>
                <a:spcPct val="65000"/>
              </a:lnSpc>
              <a:spcBef>
                <a:spcPct val="50000"/>
              </a:spcBef>
              <a:buClrTx/>
              <a:buFontTx/>
              <a:buNone/>
            </a:pPr>
            <a:r>
              <a:rPr lang="en-US" altLang="en-US" sz="1800" b="1">
                <a:solidFill>
                  <a:schemeClr val="tx1"/>
                </a:solidFill>
                <a:cs typeface="Arial" charset="0"/>
                <a:sym typeface="Symbol" pitchFamily="18" charset="2"/>
              </a:rPr>
              <a:t>50</a:t>
            </a:r>
          </a:p>
          <a:p>
            <a:pPr algn="r" eaLnBrk="1" hangingPunct="1">
              <a:lnSpc>
                <a:spcPct val="65000"/>
              </a:lnSpc>
              <a:spcBef>
                <a:spcPct val="50000"/>
              </a:spcBef>
              <a:buClrTx/>
              <a:buFontTx/>
              <a:buNone/>
            </a:pPr>
            <a:endParaRPr lang="en-US" altLang="en-US" sz="1200" b="1">
              <a:solidFill>
                <a:schemeClr val="tx1"/>
              </a:solidFill>
              <a:cs typeface="Arial" charset="0"/>
              <a:sym typeface="Symbol" pitchFamily="18" charset="2"/>
            </a:endParaRPr>
          </a:p>
          <a:p>
            <a:pPr algn="r" eaLnBrk="1" hangingPunct="1">
              <a:lnSpc>
                <a:spcPct val="52000"/>
              </a:lnSpc>
              <a:spcBef>
                <a:spcPct val="50000"/>
              </a:spcBef>
              <a:buClrTx/>
              <a:buFontTx/>
              <a:buNone/>
            </a:pPr>
            <a:r>
              <a:rPr lang="en-US" altLang="en-US" sz="1800" b="1">
                <a:solidFill>
                  <a:schemeClr val="tx1"/>
                </a:solidFill>
                <a:cs typeface="Arial" charset="0"/>
                <a:sym typeface="Symbol" pitchFamily="18" charset="2"/>
              </a:rPr>
              <a:t>40</a:t>
            </a:r>
          </a:p>
          <a:p>
            <a:pPr algn="r" eaLnBrk="1" hangingPunct="1">
              <a:lnSpc>
                <a:spcPct val="52000"/>
              </a:lnSpc>
              <a:spcBef>
                <a:spcPct val="50000"/>
              </a:spcBef>
              <a:buClrTx/>
              <a:buFontTx/>
              <a:buNone/>
            </a:pPr>
            <a:endParaRPr lang="en-US" altLang="en-US" sz="1400" b="1">
              <a:solidFill>
                <a:schemeClr val="tx1"/>
              </a:solidFill>
              <a:cs typeface="Arial" charset="0"/>
              <a:sym typeface="Symbol" pitchFamily="18" charset="2"/>
            </a:endParaRPr>
          </a:p>
          <a:p>
            <a:pPr algn="r" eaLnBrk="1" hangingPunct="1">
              <a:lnSpc>
                <a:spcPct val="52000"/>
              </a:lnSpc>
              <a:spcBef>
                <a:spcPct val="50000"/>
              </a:spcBef>
              <a:buClrTx/>
              <a:buFontTx/>
              <a:buNone/>
            </a:pPr>
            <a:r>
              <a:rPr lang="en-US" altLang="en-US" sz="1800" b="1">
                <a:solidFill>
                  <a:schemeClr val="tx1"/>
                </a:solidFill>
                <a:cs typeface="Arial" charset="0"/>
                <a:sym typeface="Symbol" pitchFamily="18" charset="2"/>
              </a:rPr>
              <a:t>30</a:t>
            </a:r>
          </a:p>
          <a:p>
            <a:pPr algn="r" eaLnBrk="1" hangingPunct="1">
              <a:lnSpc>
                <a:spcPct val="50000"/>
              </a:lnSpc>
              <a:spcBef>
                <a:spcPct val="50000"/>
              </a:spcBef>
              <a:buClrTx/>
              <a:buFontTx/>
              <a:buNone/>
            </a:pPr>
            <a:endParaRPr lang="en-US" altLang="en-US" sz="1600" b="1">
              <a:solidFill>
                <a:schemeClr val="tx1"/>
              </a:solidFill>
              <a:cs typeface="Arial" charset="0"/>
              <a:sym typeface="Symbol" pitchFamily="18" charset="2"/>
            </a:endParaRPr>
          </a:p>
          <a:p>
            <a:pPr algn="r" eaLnBrk="1" hangingPunct="1">
              <a:lnSpc>
                <a:spcPct val="50000"/>
              </a:lnSpc>
              <a:spcBef>
                <a:spcPct val="50000"/>
              </a:spcBef>
              <a:buClrTx/>
              <a:buFontTx/>
              <a:buNone/>
            </a:pPr>
            <a:r>
              <a:rPr lang="en-US" altLang="en-US" sz="1800" b="1">
                <a:solidFill>
                  <a:schemeClr val="tx1"/>
                </a:solidFill>
                <a:cs typeface="Arial" charset="0"/>
                <a:sym typeface="Symbol" pitchFamily="18" charset="2"/>
              </a:rPr>
              <a:t>20</a:t>
            </a:r>
          </a:p>
          <a:p>
            <a:pPr algn="r" eaLnBrk="1" hangingPunct="1">
              <a:lnSpc>
                <a:spcPct val="50000"/>
              </a:lnSpc>
              <a:spcBef>
                <a:spcPct val="50000"/>
              </a:spcBef>
              <a:buClrTx/>
              <a:buFontTx/>
              <a:buNone/>
            </a:pPr>
            <a:endParaRPr lang="en-US" altLang="en-US" sz="1800" b="1">
              <a:solidFill>
                <a:schemeClr val="tx1"/>
              </a:solidFill>
              <a:cs typeface="Arial" charset="0"/>
              <a:sym typeface="Symbol" pitchFamily="18" charset="2"/>
            </a:endParaRPr>
          </a:p>
          <a:p>
            <a:pPr algn="r" eaLnBrk="1" hangingPunct="1">
              <a:lnSpc>
                <a:spcPct val="50000"/>
              </a:lnSpc>
              <a:spcBef>
                <a:spcPct val="50000"/>
              </a:spcBef>
              <a:buClrTx/>
              <a:buFontTx/>
              <a:buNone/>
            </a:pPr>
            <a:r>
              <a:rPr lang="en-US" altLang="en-US" sz="1800" b="1">
                <a:solidFill>
                  <a:schemeClr val="tx1"/>
                </a:solidFill>
                <a:cs typeface="Arial" charset="0"/>
                <a:sym typeface="Symbol" pitchFamily="18" charset="2"/>
              </a:rPr>
              <a:t>10</a:t>
            </a:r>
          </a:p>
          <a:p>
            <a:pPr algn="r" eaLnBrk="1" hangingPunct="1">
              <a:lnSpc>
                <a:spcPct val="50000"/>
              </a:lnSpc>
              <a:spcBef>
                <a:spcPct val="50000"/>
              </a:spcBef>
              <a:buClrTx/>
              <a:buFontTx/>
              <a:buNone/>
            </a:pPr>
            <a:endParaRPr lang="en-US" altLang="en-US" sz="1400" b="1">
              <a:solidFill>
                <a:schemeClr val="tx1"/>
              </a:solidFill>
              <a:cs typeface="Arial" charset="0"/>
              <a:sym typeface="Symbol" pitchFamily="18" charset="2"/>
            </a:endParaRPr>
          </a:p>
          <a:p>
            <a:pPr algn="r" eaLnBrk="1" hangingPunct="1">
              <a:lnSpc>
                <a:spcPct val="50000"/>
              </a:lnSpc>
              <a:spcBef>
                <a:spcPct val="50000"/>
              </a:spcBef>
              <a:buClrTx/>
              <a:buFontTx/>
              <a:buNone/>
            </a:pPr>
            <a:r>
              <a:rPr lang="en-US" altLang="en-US" sz="1800" b="1">
                <a:solidFill>
                  <a:schemeClr val="tx1"/>
                </a:solidFill>
                <a:cs typeface="Arial" charset="0"/>
                <a:sym typeface="Symbol" pitchFamily="18" charset="2"/>
              </a:rPr>
              <a:t>0</a:t>
            </a:r>
          </a:p>
        </p:txBody>
      </p:sp>
      <p:sp>
        <p:nvSpPr>
          <p:cNvPr id="49175" name="Text Box 40"/>
          <p:cNvSpPr txBox="1">
            <a:spLocks noChangeArrowheads="1"/>
          </p:cNvSpPr>
          <p:nvPr/>
        </p:nvSpPr>
        <p:spPr bwMode="auto">
          <a:xfrm rot="-5400000">
            <a:off x="-655637" y="3230562"/>
            <a:ext cx="3200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50000"/>
              </a:spcBef>
              <a:buClrTx/>
              <a:buFontTx/>
              <a:buNone/>
            </a:pPr>
            <a:r>
              <a:rPr lang="en-US" altLang="en-US" sz="2000" b="1">
                <a:solidFill>
                  <a:schemeClr val="tx1"/>
                </a:solidFill>
                <a:cs typeface="Arial" charset="0"/>
                <a:sym typeface="Symbol" pitchFamily="18" charset="2"/>
              </a:rPr>
              <a:t>Percent </a:t>
            </a:r>
            <a:r>
              <a:rPr lang="en-US" altLang="en-US" sz="1800" b="1">
                <a:solidFill>
                  <a:schemeClr val="tx1"/>
                </a:solidFill>
                <a:cs typeface="Arial" charset="0"/>
                <a:sym typeface="Symbol" pitchFamily="18" charset="2"/>
              </a:rPr>
              <a:t>(%)</a:t>
            </a:r>
          </a:p>
        </p:txBody>
      </p:sp>
      <p:sp>
        <p:nvSpPr>
          <p:cNvPr id="49176" name="Line 44"/>
          <p:cNvSpPr>
            <a:spLocks noChangeShapeType="1"/>
          </p:cNvSpPr>
          <p:nvPr/>
        </p:nvSpPr>
        <p:spPr bwMode="auto">
          <a:xfrm flipV="1">
            <a:off x="1752600" y="1927225"/>
            <a:ext cx="0" cy="31019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178" name="Line 26"/>
          <p:cNvSpPr>
            <a:spLocks noChangeShapeType="1"/>
          </p:cNvSpPr>
          <p:nvPr/>
        </p:nvSpPr>
        <p:spPr bwMode="auto">
          <a:xfrm flipH="1">
            <a:off x="1574800" y="2514600"/>
            <a:ext cx="152400"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179" name="Line 26"/>
          <p:cNvSpPr>
            <a:spLocks noChangeShapeType="1"/>
          </p:cNvSpPr>
          <p:nvPr/>
        </p:nvSpPr>
        <p:spPr bwMode="auto">
          <a:xfrm flipH="1">
            <a:off x="1587500" y="2997200"/>
            <a:ext cx="152400"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180" name="Line 26"/>
          <p:cNvSpPr>
            <a:spLocks noChangeShapeType="1"/>
          </p:cNvSpPr>
          <p:nvPr/>
        </p:nvSpPr>
        <p:spPr bwMode="auto">
          <a:xfrm flipH="1">
            <a:off x="1587500" y="3492500"/>
            <a:ext cx="152400"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181" name="Line 26"/>
          <p:cNvSpPr>
            <a:spLocks noChangeShapeType="1"/>
          </p:cNvSpPr>
          <p:nvPr/>
        </p:nvSpPr>
        <p:spPr bwMode="auto">
          <a:xfrm flipH="1">
            <a:off x="1587500" y="4038600"/>
            <a:ext cx="152400"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182" name="Line 26"/>
          <p:cNvSpPr>
            <a:spLocks noChangeShapeType="1"/>
          </p:cNvSpPr>
          <p:nvPr/>
        </p:nvSpPr>
        <p:spPr bwMode="auto">
          <a:xfrm flipH="1">
            <a:off x="1587500" y="4572000"/>
            <a:ext cx="152400"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184" name="Line 44"/>
          <p:cNvSpPr>
            <a:spLocks noChangeShapeType="1"/>
          </p:cNvSpPr>
          <p:nvPr/>
        </p:nvSpPr>
        <p:spPr bwMode="auto">
          <a:xfrm>
            <a:off x="2057400" y="5410200"/>
            <a:ext cx="54356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185" name="Rectangle 45"/>
          <p:cNvSpPr>
            <a:spLocks noChangeArrowheads="1"/>
          </p:cNvSpPr>
          <p:nvPr/>
        </p:nvSpPr>
        <p:spPr bwMode="auto">
          <a:xfrm>
            <a:off x="325582" y="5830785"/>
            <a:ext cx="7772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spcBef>
                <a:spcPct val="0"/>
              </a:spcBef>
              <a:buClrTx/>
              <a:buFontTx/>
              <a:buNone/>
            </a:pPr>
            <a:r>
              <a:rPr lang="en-US" altLang="en-US" sz="1400" b="1" dirty="0">
                <a:cs typeface="Arial" charset="0"/>
                <a:sym typeface="Symbol" pitchFamily="18" charset="2"/>
              </a:rPr>
              <a:t>*</a:t>
            </a:r>
            <a:r>
              <a:rPr lang="en-US" altLang="en-US" sz="1400" b="1" dirty="0">
                <a:solidFill>
                  <a:schemeClr val="tx1"/>
                </a:solidFill>
                <a:cs typeface="Arial" charset="0"/>
                <a:sym typeface="Symbol" pitchFamily="18" charset="2"/>
              </a:rPr>
              <a:t>Indicates a reaction significantly greater than prior reaction (</a:t>
            </a:r>
            <a:r>
              <a:rPr lang="en-US" altLang="en-US" sz="1400" b="1" i="1" dirty="0">
                <a:solidFill>
                  <a:schemeClr val="tx1"/>
                </a:solidFill>
                <a:cs typeface="Arial" charset="0"/>
                <a:sym typeface="Symbol" pitchFamily="18" charset="2"/>
              </a:rPr>
              <a:t>P</a:t>
            </a:r>
            <a:r>
              <a:rPr lang="en-US" altLang="en-US" sz="1400" b="1" dirty="0">
                <a:solidFill>
                  <a:schemeClr val="tx1"/>
                </a:solidFill>
                <a:cs typeface="Arial" charset="0"/>
                <a:sym typeface="Symbol" pitchFamily="18" charset="2"/>
              </a:rPr>
              <a:t>&lt;.05).</a:t>
            </a:r>
          </a:p>
          <a:p>
            <a:pPr>
              <a:spcBef>
                <a:spcPct val="0"/>
              </a:spcBef>
              <a:buClrTx/>
              <a:buFontTx/>
              <a:buNone/>
            </a:pPr>
            <a:r>
              <a:rPr lang="en-US" altLang="en-US" sz="1400" b="1" dirty="0">
                <a:solidFill>
                  <a:schemeClr val="tx1"/>
                </a:solidFill>
                <a:cs typeface="Arial" charset="0"/>
                <a:sym typeface="Symbol" pitchFamily="18" charset="2"/>
              </a:rPr>
              <a:t>Data from the </a:t>
            </a:r>
            <a:r>
              <a:rPr lang="en-US" altLang="en-US" sz="1400" b="1" dirty="0" smtClean="0">
                <a:solidFill>
                  <a:schemeClr val="tx1"/>
                </a:solidFill>
                <a:cs typeface="Arial" charset="0"/>
                <a:sym typeface="Symbol" pitchFamily="18" charset="2"/>
              </a:rPr>
              <a:t>first </a:t>
            </a:r>
            <a:r>
              <a:rPr lang="en-US" altLang="en-US" sz="1400" b="1" dirty="0">
                <a:solidFill>
                  <a:schemeClr val="tx1"/>
                </a:solidFill>
                <a:cs typeface="Arial" charset="0"/>
                <a:sym typeface="Symbol" pitchFamily="18" charset="2"/>
              </a:rPr>
              <a:t>5,149 patients in a voluntary registry for peanut and tree nut </a:t>
            </a:r>
            <a:r>
              <a:rPr lang="en-US" altLang="en-US" sz="1400" b="1" dirty="0">
                <a:cs typeface="Arial" charset="0"/>
                <a:sym typeface="Symbol" pitchFamily="18" charset="2"/>
              </a:rPr>
              <a:t>allergy.</a:t>
            </a:r>
          </a:p>
        </p:txBody>
      </p:sp>
      <p:sp>
        <p:nvSpPr>
          <p:cNvPr id="49177" name="Line 45"/>
          <p:cNvSpPr>
            <a:spLocks noChangeShapeType="1"/>
          </p:cNvSpPr>
          <p:nvPr/>
        </p:nvSpPr>
        <p:spPr bwMode="auto">
          <a:xfrm>
            <a:off x="1589309" y="5040086"/>
            <a:ext cx="6204861"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custDataLst>
      <p:tags r:id="rId1"/>
    </p:custDataLst>
    <p:extLst>
      <p:ext uri="{BB962C8B-B14F-4D97-AF65-F5344CB8AC3E}">
        <p14:creationId xmlns="" xmlns:p14="http://schemas.microsoft.com/office/powerpoint/2010/main" val="87317606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1262" y="274638"/>
            <a:ext cx="8235538" cy="1143000"/>
          </a:xfrm>
        </p:spPr>
        <p:txBody>
          <a:bodyPr>
            <a:normAutofit fontScale="90000"/>
          </a:bodyPr>
          <a:lstStyle/>
          <a:p>
            <a:pPr algn="ctr"/>
            <a:r>
              <a:rPr lang="en-US" dirty="0" smtClean="0"/>
              <a:t>Patient Avoidance of Packaged Foods Due to Warning Label</a:t>
            </a:r>
            <a:endParaRPr lang="en-US" dirty="0"/>
          </a:p>
        </p:txBody>
      </p:sp>
      <p:sp>
        <p:nvSpPr>
          <p:cNvPr id="4" name="Slide Number Placeholder 3"/>
          <p:cNvSpPr>
            <a:spLocks noGrp="1"/>
          </p:cNvSpPr>
          <p:nvPr>
            <p:ph type="sldNum" sz="quarter" idx="12"/>
          </p:nvPr>
        </p:nvSpPr>
        <p:spPr/>
        <p:txBody>
          <a:bodyPr/>
          <a:lstStyle/>
          <a:p>
            <a:fld id="{3613D34C-1C5B-4DE2-B9B5-30787A7B61A1}" type="slidenum">
              <a:rPr lang="en-US" smtClean="0"/>
              <a:pPr/>
              <a:t>28</a:t>
            </a:fld>
            <a:endParaRPr lang="en-US" dirty="0"/>
          </a:p>
        </p:txBody>
      </p:sp>
      <p:sp>
        <p:nvSpPr>
          <p:cNvPr id="2" name="Content Placeholder 1"/>
          <p:cNvSpPr>
            <a:spLocks noGrp="1"/>
          </p:cNvSpPr>
          <p:nvPr>
            <p:ph sz="quarter" idx="1"/>
          </p:nvPr>
        </p:nvSpPr>
        <p:spPr>
          <a:xfrm>
            <a:off x="457200" y="1447800"/>
            <a:ext cx="8229600" cy="4678363"/>
          </a:xfrm>
        </p:spPr>
        <p:txBody>
          <a:bodyPr>
            <a:normAutofit/>
          </a:bodyPr>
          <a:lstStyle/>
          <a:p>
            <a:pPr marL="0" indent="0" algn="ctr">
              <a:buNone/>
            </a:pPr>
            <a:r>
              <a:rPr lang="en-US" sz="1800" b="1" dirty="0"/>
              <a:t>How often would you purchase a product (intended for </a:t>
            </a:r>
            <a:r>
              <a:rPr lang="en-US" sz="1800" b="1" dirty="0" smtClean="0"/>
              <a:t>a person </a:t>
            </a:r>
            <a:r>
              <a:rPr lang="en-US" sz="1800" b="1" dirty="0"/>
              <a:t>who has </a:t>
            </a:r>
            <a:r>
              <a:rPr lang="en-US" sz="1800" b="1" dirty="0" smtClean="0"/>
              <a:t>food allergies</a:t>
            </a:r>
            <a:r>
              <a:rPr lang="en-US" sz="1800" b="1" dirty="0"/>
              <a:t>) if </a:t>
            </a:r>
            <a:r>
              <a:rPr lang="en-US" sz="1800" b="1" dirty="0" smtClean="0"/>
              <a:t>the label </a:t>
            </a:r>
            <a:r>
              <a:rPr lang="en-US" sz="1800" b="1" dirty="0"/>
              <a:t>contained the </a:t>
            </a:r>
            <a:r>
              <a:rPr lang="en-US" sz="1800" b="1" dirty="0" smtClean="0"/>
              <a:t>following</a:t>
            </a:r>
            <a:r>
              <a:rPr lang="en-US" sz="1800" b="1" dirty="0"/>
              <a:t>?</a:t>
            </a:r>
            <a:endParaRPr lang="en-US" sz="1800" dirty="0"/>
          </a:p>
        </p:txBody>
      </p:sp>
      <p:sp>
        <p:nvSpPr>
          <p:cNvPr id="5" name="TextBox 4"/>
          <p:cNvSpPr txBox="1">
            <a:spLocks noChangeArrowheads="1"/>
          </p:cNvSpPr>
          <p:nvPr/>
        </p:nvSpPr>
        <p:spPr bwMode="auto">
          <a:xfrm>
            <a:off x="688769" y="6198920"/>
            <a:ext cx="510638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dirty="0" smtClean="0">
                <a:solidFill>
                  <a:schemeClr val="tx1"/>
                </a:solidFill>
              </a:rPr>
              <a:t>Food Allergy Research and Education Survey on Thresholds. Available at: </a:t>
            </a:r>
            <a:r>
              <a:rPr lang="en-US" altLang="en-US" sz="1200" dirty="0" smtClean="0">
                <a:solidFill>
                  <a:schemeClr val="tx1"/>
                </a:solidFill>
                <a:hlinkClick r:id="rId3"/>
              </a:rPr>
              <a:t>www.foodallergy.net</a:t>
            </a:r>
            <a:r>
              <a:rPr lang="en-US" altLang="en-US" sz="1200" dirty="0" smtClean="0">
                <a:solidFill>
                  <a:schemeClr val="tx1"/>
                </a:solidFill>
              </a:rPr>
              <a:t>. Accessed May 15, 2014. </a:t>
            </a:r>
            <a:endParaRPr lang="en-US" altLang="en-US" sz="1200" dirty="0">
              <a:solidFill>
                <a:schemeClr val="tx1"/>
              </a:solidFill>
            </a:endParaRPr>
          </a:p>
        </p:txBody>
      </p:sp>
      <p:graphicFrame>
        <p:nvGraphicFramePr>
          <p:cNvPr id="6" name="Chart 5"/>
          <p:cNvGraphicFramePr/>
          <p:nvPr>
            <p:extLst>
              <p:ext uri="{D42A27DB-BD31-4B8C-83A1-F6EECF244321}">
                <p14:modId xmlns="" xmlns:p14="http://schemas.microsoft.com/office/powerpoint/2010/main" val="1425334635"/>
              </p:ext>
            </p:extLst>
          </p:nvPr>
        </p:nvGraphicFramePr>
        <p:xfrm>
          <a:off x="552450" y="2133600"/>
          <a:ext cx="8172450"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rot="16200000">
            <a:off x="-882663" y="3475166"/>
            <a:ext cx="2679741" cy="369332"/>
          </a:xfrm>
          <a:prstGeom prst="rect">
            <a:avLst/>
          </a:prstGeom>
          <a:noFill/>
        </p:spPr>
        <p:txBody>
          <a:bodyPr wrap="square" rtlCol="0">
            <a:spAutoFit/>
          </a:bodyPr>
          <a:lstStyle/>
          <a:p>
            <a:pPr algn="ctr"/>
            <a:r>
              <a:rPr lang="en-US" b="1" dirty="0" smtClean="0"/>
              <a:t>% of Responders</a:t>
            </a:r>
            <a:endParaRPr lang="en-US" b="1" dirty="0"/>
          </a:p>
        </p:txBody>
      </p:sp>
    </p:spTree>
    <p:extLst>
      <p:ext uri="{BB962C8B-B14F-4D97-AF65-F5344CB8AC3E}">
        <p14:creationId xmlns="" xmlns:p14="http://schemas.microsoft.com/office/powerpoint/2010/main" val="3664878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1007897"/>
          </a:xfrm>
        </p:spPr>
        <p:txBody>
          <a:bodyPr>
            <a:normAutofit/>
          </a:bodyPr>
          <a:lstStyle/>
          <a:p>
            <a:r>
              <a:rPr lang="en-US" dirty="0" smtClean="0">
                <a:solidFill>
                  <a:srgbClr val="FF0000"/>
                </a:solidFill>
              </a:rPr>
              <a:t>Case Study #1: Clinical Questions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613D34C-1C5B-4DE2-B9B5-30787A7B61A1}" type="slidenum">
              <a:rPr lang="en-US" smtClean="0"/>
              <a:pPr/>
              <a:t>29</a:t>
            </a:fld>
            <a:endParaRPr lang="en-US" dirty="0"/>
          </a:p>
        </p:txBody>
      </p:sp>
      <p:sp>
        <p:nvSpPr>
          <p:cNvPr id="2" name="Content Placeholder 1"/>
          <p:cNvSpPr>
            <a:spLocks noGrp="1"/>
          </p:cNvSpPr>
          <p:nvPr>
            <p:ph sz="quarter" idx="1"/>
          </p:nvPr>
        </p:nvSpPr>
        <p:spPr/>
        <p:txBody>
          <a:bodyPr/>
          <a:lstStyle/>
          <a:p>
            <a:pPr lvl="0"/>
            <a:r>
              <a:rPr lang="en-US" dirty="0"/>
              <a:t>Was </a:t>
            </a:r>
            <a:r>
              <a:rPr lang="en-US" dirty="0" smtClean="0"/>
              <a:t>Eric’s </a:t>
            </a:r>
            <a:r>
              <a:rPr lang="en-US" dirty="0"/>
              <a:t>reaction anaphylaxis?</a:t>
            </a:r>
            <a:endParaRPr lang="en-US" sz="2400" dirty="0"/>
          </a:p>
          <a:p>
            <a:pPr lvl="0"/>
            <a:r>
              <a:rPr lang="en-US" dirty="0"/>
              <a:t>How would you identify the allergen?</a:t>
            </a:r>
            <a:endParaRPr lang="en-US" sz="2400" dirty="0"/>
          </a:p>
          <a:p>
            <a:pPr lvl="0"/>
            <a:r>
              <a:rPr lang="en-US" dirty="0"/>
              <a:t>What advice do you give to Sarah and </a:t>
            </a:r>
            <a:r>
              <a:rPr lang="en-US" dirty="0" smtClean="0"/>
              <a:t>Eric?</a:t>
            </a:r>
            <a:endParaRPr lang="en-US" sz="2400" dirty="0"/>
          </a:p>
          <a:p>
            <a:pPr lvl="0"/>
            <a:r>
              <a:rPr lang="en-US" dirty="0"/>
              <a:t>How do you treat </a:t>
            </a:r>
            <a:r>
              <a:rPr lang="en-US" dirty="0" smtClean="0"/>
              <a:t>Eric?</a:t>
            </a:r>
            <a:endParaRPr lang="en-US" sz="2400" dirty="0"/>
          </a:p>
          <a:p>
            <a:pPr lvl="1"/>
            <a:r>
              <a:rPr lang="en-US" dirty="0"/>
              <a:t>Allergen avoidance</a:t>
            </a:r>
            <a:endParaRPr lang="en-US" sz="2000" dirty="0"/>
          </a:p>
          <a:p>
            <a:pPr lvl="1"/>
            <a:r>
              <a:rPr lang="en-US" dirty="0"/>
              <a:t>Provision of an auto-injector? How many?</a:t>
            </a:r>
            <a:endParaRPr lang="en-US" sz="2000" dirty="0"/>
          </a:p>
          <a:p>
            <a:pPr lvl="1"/>
            <a:r>
              <a:rPr lang="en-US" dirty="0"/>
              <a:t>Patient education</a:t>
            </a:r>
            <a:endParaRPr lang="en-US" sz="2000" dirty="0"/>
          </a:p>
          <a:p>
            <a:pPr lvl="1"/>
            <a:r>
              <a:rPr lang="en-US" dirty="0"/>
              <a:t>Emergency action plan</a:t>
            </a:r>
            <a:endParaRPr lang="en-US" sz="2000" dirty="0"/>
          </a:p>
          <a:p>
            <a:pPr marL="0" indent="0">
              <a:buNone/>
            </a:pPr>
            <a:endParaRPr lang="en-US" dirty="0"/>
          </a:p>
        </p:txBody>
      </p:sp>
    </p:spTree>
    <p:extLst>
      <p:ext uri="{BB962C8B-B14F-4D97-AF65-F5344CB8AC3E}">
        <p14:creationId xmlns="" xmlns:p14="http://schemas.microsoft.com/office/powerpoint/2010/main" val="1263031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type="title"/>
          </p:nvPr>
        </p:nvSpPr>
        <p:spPr>
          <a:xfrm>
            <a:off x="914400" y="274638"/>
            <a:ext cx="7772400" cy="948520"/>
          </a:xfrm>
        </p:spPr>
        <p:txBody>
          <a:bodyPr>
            <a:normAutofit/>
          </a:bodyPr>
          <a:lstStyle/>
          <a:p>
            <a:pPr algn="ctr" eaLnBrk="1" hangingPunct="1"/>
            <a:r>
              <a:rPr lang="en-US" altLang="en-US" b="1" dirty="0" smtClean="0">
                <a:solidFill>
                  <a:srgbClr val="FF0000"/>
                </a:solidFill>
              </a:rPr>
              <a:t>Definition of Anaphylaxis</a:t>
            </a:r>
          </a:p>
        </p:txBody>
      </p:sp>
      <p:sp>
        <p:nvSpPr>
          <p:cNvPr id="13314"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3FE7240F-FA34-41F8-8C8A-1B59A7147880}" type="slidenum">
              <a:rPr lang="en-US" altLang="en-US" sz="900" smtClean="0">
                <a:solidFill>
                  <a:srgbClr val="FFFFFF"/>
                </a:solidFill>
              </a:rPr>
              <a:pPr algn="r" eaLnBrk="1" hangingPunct="1">
                <a:spcBef>
                  <a:spcPct val="0"/>
                </a:spcBef>
                <a:buClrTx/>
                <a:buFontTx/>
                <a:buNone/>
              </a:pPr>
              <a:t>3</a:t>
            </a:fld>
            <a:endParaRPr lang="en-US" altLang="en-US" sz="900" smtClean="0">
              <a:solidFill>
                <a:srgbClr val="FFFFFF"/>
              </a:solidFill>
            </a:endParaRPr>
          </a:p>
        </p:txBody>
      </p:sp>
      <p:sp>
        <p:nvSpPr>
          <p:cNvPr id="13316" name="Rectangle 8"/>
          <p:cNvSpPr>
            <a:spLocks noGrp="1" noChangeArrowheads="1"/>
          </p:cNvSpPr>
          <p:nvPr>
            <p:ph sz="quarter" idx="1"/>
          </p:nvPr>
        </p:nvSpPr>
        <p:spPr/>
        <p:txBody>
          <a:bodyPr>
            <a:normAutofit/>
          </a:bodyPr>
          <a:lstStyle/>
          <a:p>
            <a:pPr eaLnBrk="1" hangingPunct="1">
              <a:spcBef>
                <a:spcPct val="0"/>
              </a:spcBef>
              <a:spcAft>
                <a:spcPts val="1200"/>
              </a:spcAft>
            </a:pPr>
            <a:r>
              <a:rPr lang="en-US" altLang="en-US" sz="2400" dirty="0" smtClean="0"/>
              <a:t>Anaphylaxis is a serious reaction that is rapid</a:t>
            </a:r>
            <a:br>
              <a:rPr lang="en-US" altLang="en-US" sz="2400" dirty="0" smtClean="0"/>
            </a:br>
            <a:r>
              <a:rPr lang="en-US" altLang="en-US" sz="2400" dirty="0" smtClean="0"/>
              <a:t>in onset and may cause death</a:t>
            </a:r>
            <a:r>
              <a:rPr lang="en-US" altLang="en-US" sz="2400" baseline="30000" dirty="0" smtClean="0"/>
              <a:t>1</a:t>
            </a:r>
          </a:p>
          <a:p>
            <a:pPr lvl="1" eaLnBrk="1" hangingPunct="1">
              <a:spcBef>
                <a:spcPct val="0"/>
              </a:spcBef>
              <a:spcAft>
                <a:spcPts val="1200"/>
              </a:spcAft>
            </a:pPr>
            <a:r>
              <a:rPr lang="en-US" altLang="en-US" sz="2000" dirty="0" smtClean="0"/>
              <a:t>Anaphylaxis is a systemic reaction resulting from the sudden release of multiple mediators (not just histamine) from mast cells and basophils</a:t>
            </a:r>
          </a:p>
          <a:p>
            <a:pPr lvl="1" eaLnBrk="1" hangingPunct="1">
              <a:spcBef>
                <a:spcPct val="0"/>
              </a:spcBef>
              <a:spcAft>
                <a:spcPts val="1200"/>
              </a:spcAft>
            </a:pPr>
            <a:r>
              <a:rPr lang="en-US" altLang="en-US" sz="2000" dirty="0" smtClean="0"/>
              <a:t>Anaphylaxis is defined by a wide spectrum of symptoms</a:t>
            </a:r>
            <a:br>
              <a:rPr lang="en-US" altLang="en-US" sz="2000" dirty="0" smtClean="0"/>
            </a:br>
            <a:r>
              <a:rPr lang="en-US" altLang="en-US" sz="2000" dirty="0" smtClean="0"/>
              <a:t>and their severity</a:t>
            </a:r>
          </a:p>
          <a:p>
            <a:pPr lvl="1" eaLnBrk="1" hangingPunct="1">
              <a:spcBef>
                <a:spcPct val="0"/>
              </a:spcBef>
              <a:spcAft>
                <a:spcPts val="1200"/>
              </a:spcAft>
            </a:pPr>
            <a:r>
              <a:rPr lang="en-US" altLang="en-US" sz="2000" dirty="0" smtClean="0"/>
              <a:t>Although </a:t>
            </a:r>
            <a:r>
              <a:rPr lang="ja-JP" altLang="en-US" sz="2000" dirty="0" smtClean="0"/>
              <a:t>“</a:t>
            </a:r>
            <a:r>
              <a:rPr lang="en-US" altLang="ja-JP" sz="2000" dirty="0" smtClean="0"/>
              <a:t>shock</a:t>
            </a:r>
            <a:r>
              <a:rPr lang="ja-JP" altLang="en-US" sz="2000" dirty="0" smtClean="0"/>
              <a:t>”</a:t>
            </a:r>
            <a:r>
              <a:rPr lang="en-US" altLang="ja-JP" sz="2000" dirty="0" smtClean="0"/>
              <a:t> may occur during anaphylaxis, it most often</a:t>
            </a:r>
            <a:br>
              <a:rPr lang="en-US" altLang="ja-JP" sz="2000" dirty="0" smtClean="0"/>
            </a:br>
            <a:r>
              <a:rPr lang="en-US" altLang="ja-JP" sz="2000" dirty="0" smtClean="0"/>
              <a:t>occurs in the absence of shock, hypoxia, or collapse</a:t>
            </a:r>
          </a:p>
          <a:p>
            <a:pPr lvl="1" eaLnBrk="1" hangingPunct="1">
              <a:spcBef>
                <a:spcPct val="0"/>
              </a:spcBef>
              <a:spcAft>
                <a:spcPts val="1200"/>
              </a:spcAft>
            </a:pPr>
            <a:r>
              <a:rPr lang="en-US" altLang="en-US" sz="2000" dirty="0" smtClean="0"/>
              <a:t>Quick recognition of anaphylaxis is critical for successful treatment</a:t>
            </a:r>
          </a:p>
        </p:txBody>
      </p:sp>
      <p:sp>
        <p:nvSpPr>
          <p:cNvPr id="13317" name="Text Box 4"/>
          <p:cNvSpPr txBox="1">
            <a:spLocks noChangeArrowheads="1"/>
          </p:cNvSpPr>
          <p:nvPr/>
        </p:nvSpPr>
        <p:spPr bwMode="auto">
          <a:xfrm>
            <a:off x="76200" y="6400800"/>
            <a:ext cx="49720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nchor="ctr"/>
          <a:lstStyle>
            <a:lvl1pPr algn="l" defTabSz="409575" eaLnBrk="0" hangingPunct="0">
              <a:spcBef>
                <a:spcPct val="20000"/>
              </a:spcBef>
              <a:buClr>
                <a:srgbClr val="FF0000"/>
              </a:buClr>
              <a:buChar char="•"/>
              <a:tabLst>
                <a:tab pos="649288" algn="l"/>
                <a:tab pos="1298575" algn="l"/>
                <a:tab pos="1949450" algn="l"/>
                <a:tab pos="2598738" algn="l"/>
                <a:tab pos="3248025" algn="l"/>
                <a:tab pos="3897313" algn="l"/>
                <a:tab pos="4548188" algn="l"/>
              </a:tabLst>
              <a:defRPr sz="2800">
                <a:solidFill>
                  <a:schemeClr val="bg1"/>
                </a:solidFill>
                <a:latin typeface="Arial" charset="0"/>
                <a:ea typeface="MS PGothic" pitchFamily="34" charset="-128"/>
              </a:defRPr>
            </a:lvl1pPr>
            <a:lvl2pPr marL="742950" indent="-285750" algn="l" defTabSz="409575" eaLnBrk="0" hangingPunct="0">
              <a:spcBef>
                <a:spcPct val="20000"/>
              </a:spcBef>
              <a:buChar char="–"/>
              <a:tabLst>
                <a:tab pos="649288" algn="l"/>
                <a:tab pos="1298575" algn="l"/>
                <a:tab pos="1949450" algn="l"/>
                <a:tab pos="2598738" algn="l"/>
                <a:tab pos="3248025" algn="l"/>
                <a:tab pos="3897313" algn="l"/>
                <a:tab pos="4548188" algn="l"/>
              </a:tabLst>
              <a:defRPr sz="2400">
                <a:solidFill>
                  <a:schemeClr val="bg1"/>
                </a:solidFill>
                <a:latin typeface="Arial" charset="0"/>
                <a:ea typeface="MS PGothic" pitchFamily="34" charset="-128"/>
              </a:defRPr>
            </a:lvl2pPr>
            <a:lvl3pPr marL="11430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3pPr>
            <a:lvl4pPr marL="16002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4pPr>
            <a:lvl5pPr marL="20574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5pPr>
            <a:lvl6pPr marL="25146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6pPr>
            <a:lvl7pPr marL="29718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7pPr>
            <a:lvl8pPr marL="34290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8pPr>
            <a:lvl9pPr marL="38862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9pPr>
          </a:lstStyle>
          <a:p>
            <a:pPr eaLnBrk="1" fontAlgn="base" hangingPunct="1">
              <a:lnSpc>
                <a:spcPct val="93000"/>
              </a:lnSpc>
              <a:spcBef>
                <a:spcPct val="0"/>
              </a:spcBef>
              <a:spcAft>
                <a:spcPct val="0"/>
              </a:spcAft>
              <a:buClr>
                <a:srgbClr val="FFFFFF"/>
              </a:buClr>
              <a:buSzPct val="45000"/>
              <a:buFont typeface="Wingdings" pitchFamily="2" charset="2"/>
              <a:buNone/>
            </a:pPr>
            <a:r>
              <a:rPr lang="en-US" altLang="en-US" sz="1200">
                <a:solidFill>
                  <a:srgbClr val="FFFFFF"/>
                </a:solidFill>
                <a:ea typeface="Arial Unicode MS" pitchFamily="34" charset="-128"/>
                <a:cs typeface="Arial Unicode MS" pitchFamily="34" charset="-128"/>
              </a:rPr>
              <a:t>1. Sampson HA, et al. </a:t>
            </a:r>
            <a:r>
              <a:rPr lang="de-DE" altLang="en-US" sz="1200" i="1">
                <a:solidFill>
                  <a:srgbClr val="FFFFFF"/>
                </a:solidFill>
                <a:ea typeface="Arial Unicode MS" pitchFamily="34" charset="-128"/>
                <a:cs typeface="Arial Unicode MS" pitchFamily="34" charset="-128"/>
              </a:rPr>
              <a:t>J Allergy Clin Immunol</a:t>
            </a:r>
            <a:r>
              <a:rPr lang="de-DE" altLang="en-US" sz="1200">
                <a:solidFill>
                  <a:srgbClr val="FFFFFF"/>
                </a:solidFill>
                <a:ea typeface="Arial Unicode MS" pitchFamily="34" charset="-128"/>
                <a:cs typeface="Arial Unicode MS" pitchFamily="34" charset="-128"/>
              </a:rPr>
              <a:t>. 2006;117:391-397.</a:t>
            </a:r>
            <a:endParaRPr lang="en-US" altLang="en-US" sz="1200">
              <a:solidFill>
                <a:srgbClr val="FFFFFF"/>
              </a:solidFill>
              <a:ea typeface="Arial Unicode MS" pitchFamily="34" charset="-128"/>
              <a:cs typeface="Arial Unicode MS" pitchFamily="34" charset="-128"/>
            </a:endParaRPr>
          </a:p>
        </p:txBody>
      </p:sp>
      <p:sp>
        <p:nvSpPr>
          <p:cNvPr id="13318" name="TextBox 5"/>
          <p:cNvSpPr txBox="1">
            <a:spLocks noChangeArrowheads="1"/>
          </p:cNvSpPr>
          <p:nvPr/>
        </p:nvSpPr>
        <p:spPr bwMode="auto">
          <a:xfrm>
            <a:off x="76200" y="6096000"/>
            <a:ext cx="7924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fontAlgn="base" hangingPunct="1">
              <a:spcBef>
                <a:spcPct val="0"/>
              </a:spcBef>
              <a:spcAft>
                <a:spcPct val="0"/>
              </a:spcAft>
              <a:buClrTx/>
              <a:buFontTx/>
              <a:buNone/>
            </a:pPr>
            <a:r>
              <a:rPr lang="en-US" altLang="en-US" sz="1200">
                <a:solidFill>
                  <a:srgbClr val="FFFFFF"/>
                </a:solidFill>
              </a:rPr>
              <a:t>NIAID, National Institute of Allergy and Infectious Diseases; FAAN, Food and Allergy Anaphylaxis Network. </a:t>
            </a:r>
          </a:p>
        </p:txBody>
      </p:sp>
    </p:spTree>
    <p:custDataLst>
      <p:tags r:id="rId1"/>
    </p:custDataLst>
    <p:extLst>
      <p:ext uri="{BB962C8B-B14F-4D97-AF65-F5344CB8AC3E}">
        <p14:creationId xmlns="" xmlns:p14="http://schemas.microsoft.com/office/powerpoint/2010/main" val="218491976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a:spcBef>
                <a:spcPct val="0"/>
              </a:spcBef>
              <a:buClrTx/>
              <a:buFontTx/>
              <a:buNone/>
            </a:pPr>
            <a:fld id="{F6C5905D-068B-4B13-B946-24413573B24A}" type="slidenum">
              <a:rPr lang="en-US" altLang="en-US" sz="900" smtClean="0">
                <a:solidFill>
                  <a:schemeClr val="tx1"/>
                </a:solidFill>
              </a:rPr>
              <a:pPr algn="r">
                <a:spcBef>
                  <a:spcPct val="0"/>
                </a:spcBef>
                <a:buClrTx/>
                <a:buFontTx/>
                <a:buNone/>
              </a:pPr>
              <a:t>30</a:t>
            </a:fld>
            <a:endParaRPr lang="en-US" altLang="en-US" sz="900" smtClean="0">
              <a:solidFill>
                <a:schemeClr val="tx1"/>
              </a:solidFill>
            </a:endParaRPr>
          </a:p>
        </p:txBody>
      </p:sp>
      <p:sp>
        <p:nvSpPr>
          <p:cNvPr id="12290" name="Rectangle 16"/>
          <p:cNvSpPr>
            <a:spLocks noGrp="1" noChangeArrowheads="1"/>
          </p:cNvSpPr>
          <p:nvPr>
            <p:ph type="ctrTitle"/>
          </p:nvPr>
        </p:nvSpPr>
        <p:spPr>
          <a:xfrm>
            <a:off x="685800" y="1567544"/>
            <a:ext cx="7772400" cy="1520040"/>
          </a:xfrm>
        </p:spPr>
        <p:txBody>
          <a:bodyPr/>
          <a:lstStyle/>
          <a:p>
            <a:r>
              <a:rPr lang="en-US" altLang="en-US" b="1" dirty="0" smtClean="0">
                <a:solidFill>
                  <a:srgbClr val="FFFF00"/>
                </a:solidFill>
              </a:rPr>
              <a:t>Anaphylaxis Treatment</a:t>
            </a:r>
            <a:endParaRPr lang="en-US" altLang="en-US" b="1" dirty="0">
              <a:solidFill>
                <a:srgbClr val="FFFF00"/>
              </a:solidFill>
            </a:endParaRPr>
          </a:p>
        </p:txBody>
      </p:sp>
    </p:spTree>
    <p:custDataLst>
      <p:tags r:id="rId1"/>
    </p:custDataLst>
    <p:extLst>
      <p:ext uri="{BB962C8B-B14F-4D97-AF65-F5344CB8AC3E}">
        <p14:creationId xmlns="" xmlns:p14="http://schemas.microsoft.com/office/powerpoint/2010/main" val="3707319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1 Título"/>
          <p:cNvSpPr>
            <a:spLocks noGrp="1"/>
          </p:cNvSpPr>
          <p:nvPr>
            <p:ph type="title"/>
          </p:nvPr>
        </p:nvSpPr>
        <p:spPr>
          <a:xfrm>
            <a:off x="570016" y="403760"/>
            <a:ext cx="8116784" cy="902525"/>
          </a:xfrm>
        </p:spPr>
        <p:txBody>
          <a:bodyPr>
            <a:noAutofit/>
          </a:bodyPr>
          <a:lstStyle/>
          <a:p>
            <a:pPr algn="ctr"/>
            <a:r>
              <a:rPr lang="en-IE" altLang="en-US" sz="3200" b="1" dirty="0" smtClean="0">
                <a:solidFill>
                  <a:srgbClr val="FF0000"/>
                </a:solidFill>
                <a:effectLst>
                  <a:outerShdw blurRad="38100" dist="38100" dir="2700000" algn="tl">
                    <a:srgbClr val="000000">
                      <a:alpha val="43137"/>
                    </a:srgbClr>
                  </a:outerShdw>
                </a:effectLst>
              </a:rPr>
              <a:t>Guidelines Clearly Position Epinephrine as First-line Therapy</a:t>
            </a:r>
            <a:endParaRPr lang="es-ES" altLang="en-US" sz="3200" b="1" dirty="0" smtClean="0">
              <a:solidFill>
                <a:srgbClr val="FF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DE08D632-CA33-45BC-B454-BBB98308B885}" type="slidenum">
              <a:rPr lang="en-US" smtClean="0"/>
              <a:pPr>
                <a:defRPr/>
              </a:pPr>
              <a:t>31</a:t>
            </a:fld>
            <a:endParaRPr lang="en-US"/>
          </a:p>
        </p:txBody>
      </p:sp>
      <p:sp>
        <p:nvSpPr>
          <p:cNvPr id="7" name="6 Rectángulo redondeado"/>
          <p:cNvSpPr/>
          <p:nvPr/>
        </p:nvSpPr>
        <p:spPr>
          <a:xfrm>
            <a:off x="250825" y="1524000"/>
            <a:ext cx="2101850" cy="684213"/>
          </a:xfrm>
          <a:prstGeom prst="roundRect">
            <a:avLst/>
          </a:prstGeom>
          <a:solidFill>
            <a:srgbClr val="B0CB52"/>
          </a:solidFill>
          <a:ln>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sz="1400" b="1" dirty="0">
                <a:solidFill>
                  <a:schemeClr val="tx1"/>
                </a:solidFill>
              </a:rPr>
              <a:t>WAO Anaphylaxis Guidelines</a:t>
            </a:r>
            <a:endParaRPr lang="en-US" sz="1400" b="1" baseline="30000" dirty="0">
              <a:solidFill>
                <a:schemeClr val="tx1"/>
              </a:solidFill>
            </a:endParaRPr>
          </a:p>
        </p:txBody>
      </p:sp>
      <p:sp>
        <p:nvSpPr>
          <p:cNvPr id="8" name="7 Rectángulo redondeado"/>
          <p:cNvSpPr/>
          <p:nvPr/>
        </p:nvSpPr>
        <p:spPr>
          <a:xfrm>
            <a:off x="250825" y="2279650"/>
            <a:ext cx="2101850" cy="3863975"/>
          </a:xfrm>
          <a:prstGeom prst="roundRect">
            <a:avLst/>
          </a:prstGeom>
          <a:noFill/>
          <a:ln>
            <a:solidFill>
              <a:srgbClr val="B0CB52"/>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79388" indent="-179388" algn="l">
              <a:spcBef>
                <a:spcPct val="20000"/>
              </a:spcBef>
              <a:buClr>
                <a:srgbClr val="92D050"/>
              </a:buClr>
              <a:buFont typeface="Arial" pitchFamily="34" charset="0"/>
              <a:buChar char="•"/>
              <a:defRPr/>
            </a:pPr>
            <a:r>
              <a:rPr lang="en-US" sz="1400" b="1" dirty="0">
                <a:solidFill>
                  <a:schemeClr val="tx1"/>
                </a:solidFill>
                <a:cs typeface="Arial" pitchFamily="34" charset="0"/>
              </a:rPr>
              <a:t>Epinephrine has a primary role in the management of</a:t>
            </a:r>
            <a:br>
              <a:rPr lang="en-US" sz="1400" b="1" dirty="0">
                <a:solidFill>
                  <a:schemeClr val="tx1"/>
                </a:solidFill>
                <a:cs typeface="Arial" pitchFamily="34" charset="0"/>
              </a:rPr>
            </a:br>
            <a:r>
              <a:rPr lang="en-US" sz="1400" b="1" dirty="0">
                <a:solidFill>
                  <a:schemeClr val="tx1"/>
                </a:solidFill>
                <a:cs typeface="Arial" pitchFamily="34" charset="0"/>
              </a:rPr>
              <a:t>anaphylaxis</a:t>
            </a:r>
          </a:p>
          <a:p>
            <a:pPr marL="179388" indent="-179388" algn="l">
              <a:spcBef>
                <a:spcPct val="20000"/>
              </a:spcBef>
              <a:buClr>
                <a:srgbClr val="92D050"/>
              </a:buClr>
              <a:buFont typeface="Arial" pitchFamily="34" charset="0"/>
              <a:buChar char="•"/>
              <a:defRPr/>
            </a:pPr>
            <a:endParaRPr lang="en-US" sz="1500" dirty="0">
              <a:solidFill>
                <a:schemeClr val="tx1"/>
              </a:solidFill>
              <a:cs typeface="Arial" pitchFamily="34" charset="0"/>
            </a:endParaRPr>
          </a:p>
          <a:p>
            <a:pPr marL="179388" indent="-179388" algn="l">
              <a:spcBef>
                <a:spcPct val="20000"/>
              </a:spcBef>
              <a:buClr>
                <a:srgbClr val="92D050"/>
              </a:buClr>
              <a:buFont typeface="Arial" pitchFamily="34" charset="0"/>
              <a:buChar char="•"/>
              <a:defRPr/>
            </a:pPr>
            <a:r>
              <a:rPr lang="en-US" sz="1500" dirty="0">
                <a:solidFill>
                  <a:schemeClr val="tx1"/>
                </a:solidFill>
                <a:cs typeface="Arial" pitchFamily="34" charset="0"/>
              </a:rPr>
              <a:t>Prompt IM injection of epinephrine, the </a:t>
            </a:r>
            <a:r>
              <a:rPr lang="en-US" sz="1500" dirty="0" smtClean="0">
                <a:solidFill>
                  <a:schemeClr val="tx1"/>
                </a:solidFill>
                <a:cs typeface="Arial" pitchFamily="34" charset="0"/>
              </a:rPr>
              <a:t>first-line </a:t>
            </a:r>
            <a:r>
              <a:rPr lang="en-US" sz="1500" dirty="0">
                <a:solidFill>
                  <a:schemeClr val="tx1"/>
                </a:solidFill>
                <a:cs typeface="Arial" pitchFamily="34" charset="0"/>
              </a:rPr>
              <a:t>medication, should not be delayed by taking the time to draw up and administer adjunctive medications, such as antihistamines and glucocorticoids</a:t>
            </a:r>
          </a:p>
        </p:txBody>
      </p:sp>
      <p:sp>
        <p:nvSpPr>
          <p:cNvPr id="9" name="8 Rectángulo redondeado"/>
          <p:cNvSpPr/>
          <p:nvPr/>
        </p:nvSpPr>
        <p:spPr>
          <a:xfrm>
            <a:off x="2432050" y="1524000"/>
            <a:ext cx="2100263" cy="684213"/>
          </a:xfrm>
          <a:prstGeom prst="roundRect">
            <a:avLst/>
          </a:prstGeom>
          <a:solidFill>
            <a:srgbClr val="B0CB52"/>
          </a:solidFill>
          <a:ln>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sz="1400" b="1" dirty="0">
                <a:solidFill>
                  <a:schemeClr val="tx1"/>
                </a:solidFill>
              </a:rPr>
              <a:t>Anaphylaxis Practice Parameter</a:t>
            </a:r>
            <a:endParaRPr lang="en-US" sz="1400" b="1" baseline="30000" dirty="0">
              <a:solidFill>
                <a:schemeClr val="tx1"/>
              </a:solidFill>
            </a:endParaRPr>
          </a:p>
        </p:txBody>
      </p:sp>
      <p:sp>
        <p:nvSpPr>
          <p:cNvPr id="10" name="9 Rectángulo redondeado"/>
          <p:cNvSpPr/>
          <p:nvPr/>
        </p:nvSpPr>
        <p:spPr>
          <a:xfrm>
            <a:off x="2432050" y="2279650"/>
            <a:ext cx="2028825" cy="3863975"/>
          </a:xfrm>
          <a:prstGeom prst="roundRect">
            <a:avLst/>
          </a:prstGeom>
          <a:noFill/>
          <a:ln>
            <a:solidFill>
              <a:srgbClr val="B0CB52"/>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79388" indent="-179388" algn="l">
              <a:spcBef>
                <a:spcPct val="20000"/>
              </a:spcBef>
              <a:buClr>
                <a:srgbClr val="92D050"/>
              </a:buClr>
              <a:buFont typeface="Arial" pitchFamily="34" charset="0"/>
              <a:buChar char="•"/>
              <a:defRPr/>
            </a:pPr>
            <a:r>
              <a:rPr lang="en-US" sz="1400" b="1" dirty="0">
                <a:solidFill>
                  <a:schemeClr val="tx1"/>
                </a:solidFill>
                <a:cs typeface="Arial" pitchFamily="34" charset="0"/>
              </a:rPr>
              <a:t>Epinephrine is the drug of choice for the treatment of anaphylaxis</a:t>
            </a:r>
          </a:p>
          <a:p>
            <a:pPr marL="179388" indent="-179388" algn="l">
              <a:spcBef>
                <a:spcPct val="20000"/>
              </a:spcBef>
              <a:buClr>
                <a:srgbClr val="92D050"/>
              </a:buClr>
              <a:buFont typeface="Arial" pitchFamily="34" charset="0"/>
              <a:buChar char="•"/>
              <a:defRPr/>
            </a:pPr>
            <a:endParaRPr lang="en-US" sz="1500" dirty="0">
              <a:solidFill>
                <a:schemeClr val="tx1"/>
              </a:solidFill>
              <a:cs typeface="Arial" pitchFamily="34" charset="0"/>
            </a:endParaRPr>
          </a:p>
          <a:p>
            <a:pPr marL="179388" indent="-179388" algn="l">
              <a:spcBef>
                <a:spcPct val="20000"/>
              </a:spcBef>
              <a:buClr>
                <a:srgbClr val="92D050"/>
              </a:buClr>
              <a:buFont typeface="Arial" pitchFamily="34" charset="0"/>
              <a:buChar char="•"/>
              <a:defRPr/>
            </a:pPr>
            <a:r>
              <a:rPr lang="en-US" sz="1500" dirty="0">
                <a:solidFill>
                  <a:schemeClr val="tx1"/>
                </a:solidFill>
                <a:cs typeface="Arial" pitchFamily="34" charset="0"/>
              </a:rPr>
              <a:t>The </a:t>
            </a:r>
            <a:r>
              <a:rPr lang="en-US" sz="1500" dirty="0">
                <a:solidFill>
                  <a:schemeClr val="tx1"/>
                </a:solidFill>
                <a:uFill>
                  <a:solidFill>
                    <a:srgbClr val="00B0F0"/>
                  </a:solidFill>
                </a:uFill>
                <a:cs typeface="Arial" pitchFamily="34" charset="0"/>
              </a:rPr>
              <a:t>appropriate</a:t>
            </a:r>
            <a:r>
              <a:rPr lang="en-US" sz="1500" dirty="0">
                <a:solidFill>
                  <a:schemeClr val="tx1"/>
                </a:solidFill>
                <a:cs typeface="Arial" pitchFamily="34" charset="0"/>
              </a:rPr>
              <a:t> dose of </a:t>
            </a:r>
            <a:r>
              <a:rPr lang="en-US" sz="1500" dirty="0">
                <a:solidFill>
                  <a:schemeClr val="tx1"/>
                </a:solidFill>
                <a:uFill>
                  <a:solidFill>
                    <a:srgbClr val="00B0F0"/>
                  </a:solidFill>
                </a:uFill>
                <a:cs typeface="Arial" pitchFamily="34" charset="0"/>
              </a:rPr>
              <a:t>epinephrine</a:t>
            </a:r>
            <a:r>
              <a:rPr lang="en-US" sz="1500" dirty="0">
                <a:solidFill>
                  <a:schemeClr val="tx1"/>
                </a:solidFill>
                <a:cs typeface="Arial" pitchFamily="34" charset="0"/>
              </a:rPr>
              <a:t> should be given promptly at the onset of apparent </a:t>
            </a:r>
            <a:r>
              <a:rPr lang="en-US" sz="1500" dirty="0">
                <a:solidFill>
                  <a:schemeClr val="tx1"/>
                </a:solidFill>
                <a:uFill>
                  <a:solidFill>
                    <a:srgbClr val="00B0F0"/>
                  </a:solidFill>
                </a:uFill>
                <a:cs typeface="Arial" pitchFamily="34" charset="0"/>
              </a:rPr>
              <a:t>anaphylaxis</a:t>
            </a:r>
          </a:p>
        </p:txBody>
      </p:sp>
      <p:sp>
        <p:nvSpPr>
          <p:cNvPr id="11" name="10 Rectángulo redondeado"/>
          <p:cNvSpPr/>
          <p:nvPr/>
        </p:nvSpPr>
        <p:spPr>
          <a:xfrm>
            <a:off x="4611688" y="1524000"/>
            <a:ext cx="2100262" cy="684213"/>
          </a:xfrm>
          <a:prstGeom prst="roundRect">
            <a:avLst/>
          </a:prstGeom>
          <a:solidFill>
            <a:srgbClr val="B0CB52"/>
          </a:solidFill>
          <a:ln>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sz="1400" b="1" dirty="0" smtClean="0">
                <a:solidFill>
                  <a:schemeClr val="tx1"/>
                </a:solidFill>
              </a:rPr>
              <a:t>NIAID-Sponsored </a:t>
            </a:r>
            <a:r>
              <a:rPr lang="en-IE" sz="1400" b="1" dirty="0">
                <a:solidFill>
                  <a:schemeClr val="tx1"/>
                </a:solidFill>
              </a:rPr>
              <a:t>Expert Panel on Food Allergy</a:t>
            </a:r>
            <a:endParaRPr lang="en-US" sz="1400" b="1" baseline="30000" dirty="0">
              <a:solidFill>
                <a:schemeClr val="tx1"/>
              </a:solidFill>
            </a:endParaRPr>
          </a:p>
        </p:txBody>
      </p:sp>
      <p:sp>
        <p:nvSpPr>
          <p:cNvPr id="12" name="11 Rectángulo redondeado"/>
          <p:cNvSpPr/>
          <p:nvPr/>
        </p:nvSpPr>
        <p:spPr>
          <a:xfrm>
            <a:off x="4611688" y="2279650"/>
            <a:ext cx="2028825" cy="3863975"/>
          </a:xfrm>
          <a:prstGeom prst="roundRect">
            <a:avLst/>
          </a:prstGeom>
          <a:noFill/>
          <a:ln>
            <a:solidFill>
              <a:srgbClr val="B0CB52"/>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79388" indent="-179388" algn="l">
              <a:spcBef>
                <a:spcPct val="20000"/>
              </a:spcBef>
              <a:buClr>
                <a:srgbClr val="92D050"/>
              </a:buClr>
              <a:buFont typeface="Arial" pitchFamily="34" charset="0"/>
              <a:buChar char="•"/>
              <a:defRPr/>
            </a:pPr>
            <a:r>
              <a:rPr lang="en-US" sz="1400" b="1" dirty="0">
                <a:solidFill>
                  <a:schemeClr val="tx1"/>
                </a:solidFill>
                <a:cs typeface="Arial" pitchFamily="34" charset="0"/>
              </a:rPr>
              <a:t>Epinephrine is the </a:t>
            </a:r>
            <a:r>
              <a:rPr lang="en-US" sz="1400" b="1" dirty="0" smtClean="0">
                <a:solidFill>
                  <a:schemeClr val="tx1"/>
                </a:solidFill>
                <a:cs typeface="Arial" pitchFamily="34" charset="0"/>
              </a:rPr>
              <a:t>first-line </a:t>
            </a:r>
            <a:r>
              <a:rPr lang="en-US" sz="1400" b="1" dirty="0">
                <a:solidFill>
                  <a:schemeClr val="tx1"/>
                </a:solidFill>
                <a:cs typeface="Arial" pitchFamily="34" charset="0"/>
              </a:rPr>
              <a:t>treatment in all cases of </a:t>
            </a:r>
            <a:r>
              <a:rPr lang="en-US" sz="1400" b="1" dirty="0" smtClean="0">
                <a:solidFill>
                  <a:schemeClr val="tx1"/>
                </a:solidFill>
                <a:cs typeface="Arial" pitchFamily="34" charset="0"/>
              </a:rPr>
              <a:t>anaphylaxis</a:t>
            </a:r>
            <a:endParaRPr lang="en-US" sz="1400" b="1" dirty="0">
              <a:solidFill>
                <a:schemeClr val="tx1"/>
              </a:solidFill>
              <a:cs typeface="Arial" pitchFamily="34" charset="0"/>
            </a:endParaRPr>
          </a:p>
          <a:p>
            <a:pPr marL="179388" indent="-179388" algn="l">
              <a:spcBef>
                <a:spcPct val="20000"/>
              </a:spcBef>
              <a:buClr>
                <a:srgbClr val="92D050"/>
              </a:buClr>
              <a:buFont typeface="Arial" pitchFamily="34" charset="0"/>
              <a:buChar char="•"/>
              <a:defRPr/>
            </a:pPr>
            <a:endParaRPr lang="en-US" sz="1400" dirty="0" smtClean="0">
              <a:solidFill>
                <a:schemeClr val="tx1"/>
              </a:solidFill>
              <a:cs typeface="Arial" pitchFamily="34" charset="0"/>
            </a:endParaRPr>
          </a:p>
          <a:p>
            <a:pPr marL="179388" indent="-179388" algn="l">
              <a:spcBef>
                <a:spcPct val="20000"/>
              </a:spcBef>
              <a:buClr>
                <a:srgbClr val="92D050"/>
              </a:buClr>
              <a:buFont typeface="Arial" pitchFamily="34" charset="0"/>
              <a:buChar char="•"/>
              <a:defRPr/>
            </a:pPr>
            <a:endParaRPr lang="en-US" sz="1400" dirty="0" smtClean="0">
              <a:solidFill>
                <a:schemeClr val="tx1"/>
              </a:solidFill>
              <a:cs typeface="Arial" pitchFamily="34" charset="0"/>
            </a:endParaRPr>
          </a:p>
          <a:p>
            <a:pPr marL="179388" indent="-179388" algn="l">
              <a:spcBef>
                <a:spcPct val="20000"/>
              </a:spcBef>
              <a:buClr>
                <a:srgbClr val="92D050"/>
              </a:buClr>
              <a:buFont typeface="Arial" pitchFamily="34" charset="0"/>
              <a:buChar char="•"/>
              <a:defRPr/>
            </a:pPr>
            <a:r>
              <a:rPr lang="en-US" sz="1400" dirty="0" smtClean="0">
                <a:solidFill>
                  <a:schemeClr val="tx1"/>
                </a:solidFill>
                <a:cs typeface="Arial" pitchFamily="34" charset="0"/>
              </a:rPr>
              <a:t>When </a:t>
            </a:r>
            <a:r>
              <a:rPr lang="en-US" sz="1400" dirty="0">
                <a:solidFill>
                  <a:schemeClr val="tx1"/>
                </a:solidFill>
                <a:cs typeface="Arial" pitchFamily="34" charset="0"/>
              </a:rPr>
              <a:t>there is suboptimal response to the initial dose of </a:t>
            </a:r>
            <a:r>
              <a:rPr lang="en-US" sz="1400" dirty="0" smtClean="0">
                <a:solidFill>
                  <a:schemeClr val="tx1"/>
                </a:solidFill>
                <a:cs typeface="Arial" pitchFamily="34" charset="0"/>
              </a:rPr>
              <a:t>epinephrine, </a:t>
            </a:r>
            <a:r>
              <a:rPr lang="en-US" sz="1400" dirty="0">
                <a:solidFill>
                  <a:schemeClr val="tx1"/>
                </a:solidFill>
                <a:cs typeface="Arial" pitchFamily="34" charset="0"/>
              </a:rPr>
              <a:t>dosing remains </a:t>
            </a:r>
            <a:r>
              <a:rPr lang="en-US" sz="1400" dirty="0" smtClean="0">
                <a:solidFill>
                  <a:schemeClr val="tx1"/>
                </a:solidFill>
                <a:cs typeface="Arial" pitchFamily="34" charset="0"/>
              </a:rPr>
              <a:t>first-line </a:t>
            </a:r>
            <a:r>
              <a:rPr lang="en-US" sz="1400" dirty="0">
                <a:solidFill>
                  <a:schemeClr val="tx1"/>
                </a:solidFill>
                <a:uFill>
                  <a:solidFill>
                    <a:srgbClr val="00B0F0"/>
                  </a:solidFill>
                </a:uFill>
                <a:cs typeface="Arial" pitchFamily="34" charset="0"/>
              </a:rPr>
              <a:t>therapy </a:t>
            </a:r>
            <a:r>
              <a:rPr lang="en-US" sz="1400" dirty="0">
                <a:solidFill>
                  <a:schemeClr val="tx1"/>
                </a:solidFill>
                <a:cs typeface="Arial" pitchFamily="34" charset="0"/>
              </a:rPr>
              <a:t>over adjunctive treatments</a:t>
            </a:r>
          </a:p>
          <a:p>
            <a:pPr marL="179388" indent="-179388" algn="l">
              <a:spcBef>
                <a:spcPct val="20000"/>
              </a:spcBef>
              <a:buClr>
                <a:srgbClr val="92D050"/>
              </a:buClr>
              <a:buFont typeface="Arial" pitchFamily="34" charset="0"/>
              <a:buChar char="•"/>
              <a:defRPr/>
            </a:pPr>
            <a:r>
              <a:rPr lang="en-US" sz="1400" dirty="0">
                <a:solidFill>
                  <a:schemeClr val="tx1"/>
                </a:solidFill>
                <a:cs typeface="Arial" pitchFamily="34" charset="0"/>
              </a:rPr>
              <a:t>Upon discharge, </a:t>
            </a:r>
          </a:p>
          <a:p>
            <a:pPr marL="174625" algn="l">
              <a:spcBef>
                <a:spcPts val="0"/>
              </a:spcBef>
              <a:buClr>
                <a:srgbClr val="92D050"/>
              </a:buClr>
              <a:defRPr/>
            </a:pPr>
            <a:r>
              <a:rPr lang="en-US" sz="1400" dirty="0">
                <a:solidFill>
                  <a:schemeClr val="tx1"/>
                </a:solidFill>
                <a:cs typeface="Arial" pitchFamily="34" charset="0"/>
              </a:rPr>
              <a:t>2 doses by </a:t>
            </a:r>
          </a:p>
          <a:p>
            <a:pPr marL="174625" algn="l">
              <a:spcBef>
                <a:spcPts val="0"/>
              </a:spcBef>
              <a:buClr>
                <a:srgbClr val="92D050"/>
              </a:buClr>
              <a:defRPr/>
            </a:pPr>
            <a:r>
              <a:rPr lang="en-US" sz="1400" dirty="0">
                <a:solidFill>
                  <a:schemeClr val="tx1"/>
                </a:solidFill>
                <a:cs typeface="Arial" pitchFamily="34" charset="0"/>
              </a:rPr>
              <a:t>auto-injector should be prescribed</a:t>
            </a:r>
            <a:endParaRPr lang="en-US" sz="1400" dirty="0">
              <a:solidFill>
                <a:schemeClr val="tx1"/>
              </a:solidFill>
            </a:endParaRPr>
          </a:p>
        </p:txBody>
      </p:sp>
      <p:sp>
        <p:nvSpPr>
          <p:cNvPr id="13" name="12 Rectángulo redondeado"/>
          <p:cNvSpPr/>
          <p:nvPr/>
        </p:nvSpPr>
        <p:spPr>
          <a:xfrm>
            <a:off x="6791325" y="1524000"/>
            <a:ext cx="2101850" cy="684213"/>
          </a:xfrm>
          <a:prstGeom prst="roundRect">
            <a:avLst/>
          </a:prstGeom>
          <a:solidFill>
            <a:srgbClr val="B0CB52"/>
          </a:solidFill>
          <a:ln>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sz="1400" b="1" dirty="0">
                <a:solidFill>
                  <a:schemeClr val="tx1"/>
                </a:solidFill>
              </a:rPr>
              <a:t>ICON; Food Allergy</a:t>
            </a:r>
            <a:endParaRPr lang="en-US" sz="1400" b="1" baseline="30000" dirty="0">
              <a:solidFill>
                <a:schemeClr val="tx1"/>
              </a:solidFill>
            </a:endParaRPr>
          </a:p>
        </p:txBody>
      </p:sp>
      <p:sp>
        <p:nvSpPr>
          <p:cNvPr id="14" name="13 Rectángulo redondeado"/>
          <p:cNvSpPr/>
          <p:nvPr/>
        </p:nvSpPr>
        <p:spPr>
          <a:xfrm>
            <a:off x="6791325" y="2279650"/>
            <a:ext cx="2028825" cy="3816350"/>
          </a:xfrm>
          <a:prstGeom prst="roundRect">
            <a:avLst/>
          </a:prstGeom>
          <a:noFill/>
          <a:ln>
            <a:solidFill>
              <a:srgbClr val="B0CB52"/>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79388" indent="-179388" algn="l">
              <a:spcBef>
                <a:spcPct val="20000"/>
              </a:spcBef>
              <a:buClr>
                <a:srgbClr val="92D050"/>
              </a:buClr>
              <a:buFont typeface="Arial" pitchFamily="34" charset="0"/>
              <a:buChar char="•"/>
              <a:defRPr/>
            </a:pPr>
            <a:r>
              <a:rPr lang="en-US" sz="1400" b="1" dirty="0">
                <a:solidFill>
                  <a:schemeClr val="tx1"/>
                </a:solidFill>
                <a:cs typeface="Arial" pitchFamily="34" charset="0"/>
              </a:rPr>
              <a:t>Epinephrine is the </a:t>
            </a:r>
            <a:r>
              <a:rPr lang="en-US" sz="1400" b="1" dirty="0" smtClean="0">
                <a:solidFill>
                  <a:schemeClr val="tx1"/>
                </a:solidFill>
                <a:cs typeface="Arial" pitchFamily="34" charset="0"/>
              </a:rPr>
              <a:t>first-line </a:t>
            </a:r>
            <a:r>
              <a:rPr lang="en-US" sz="1400" b="1" dirty="0">
                <a:solidFill>
                  <a:schemeClr val="tx1"/>
                </a:solidFill>
                <a:cs typeface="Arial" pitchFamily="34" charset="0"/>
              </a:rPr>
              <a:t>treatment for anaphylaxis</a:t>
            </a:r>
          </a:p>
          <a:p>
            <a:pPr marL="179388" indent="-179388" algn="l">
              <a:spcBef>
                <a:spcPct val="20000"/>
              </a:spcBef>
              <a:buClr>
                <a:srgbClr val="92D050"/>
              </a:buClr>
              <a:defRPr/>
            </a:pPr>
            <a:endParaRPr lang="en-US" sz="1500" dirty="0" smtClean="0">
              <a:solidFill>
                <a:schemeClr val="tx1"/>
              </a:solidFill>
              <a:cs typeface="Arial" pitchFamily="34" charset="0"/>
            </a:endParaRPr>
          </a:p>
          <a:p>
            <a:pPr marL="179388" indent="-179388" algn="l">
              <a:spcBef>
                <a:spcPct val="20000"/>
              </a:spcBef>
              <a:buClr>
                <a:srgbClr val="92D050"/>
              </a:buClr>
              <a:buFont typeface="Arial" pitchFamily="34" charset="0"/>
              <a:buChar char="•"/>
              <a:defRPr/>
            </a:pPr>
            <a:endParaRPr lang="en-US" sz="1500" dirty="0" smtClean="0">
              <a:solidFill>
                <a:schemeClr val="tx1"/>
              </a:solidFill>
              <a:cs typeface="Arial" pitchFamily="34" charset="0"/>
            </a:endParaRPr>
          </a:p>
          <a:p>
            <a:pPr marL="179388" indent="-179388" algn="l">
              <a:spcBef>
                <a:spcPct val="20000"/>
              </a:spcBef>
              <a:buClr>
                <a:srgbClr val="92D050"/>
              </a:buClr>
              <a:buFont typeface="Arial" pitchFamily="34" charset="0"/>
              <a:buChar char="•"/>
              <a:defRPr/>
            </a:pPr>
            <a:r>
              <a:rPr lang="en-US" sz="1500" dirty="0" smtClean="0">
                <a:solidFill>
                  <a:schemeClr val="tx1"/>
                </a:solidFill>
                <a:cs typeface="Arial" pitchFamily="34" charset="0"/>
              </a:rPr>
              <a:t>Upon </a:t>
            </a:r>
            <a:r>
              <a:rPr lang="en-US" sz="1500" dirty="0">
                <a:solidFill>
                  <a:schemeClr val="tx1"/>
                </a:solidFill>
                <a:cs typeface="Arial" pitchFamily="34" charset="0"/>
              </a:rPr>
              <a:t>discharge, </a:t>
            </a:r>
          </a:p>
          <a:p>
            <a:pPr marL="174625" algn="l">
              <a:spcBef>
                <a:spcPts val="0"/>
              </a:spcBef>
              <a:buClr>
                <a:srgbClr val="92D050"/>
              </a:buClr>
              <a:defRPr/>
            </a:pPr>
            <a:r>
              <a:rPr lang="en-US" sz="1500" dirty="0">
                <a:solidFill>
                  <a:schemeClr val="tx1"/>
                </a:solidFill>
                <a:cs typeface="Arial" pitchFamily="34" charset="0"/>
              </a:rPr>
              <a:t>2 doses by </a:t>
            </a:r>
          </a:p>
          <a:p>
            <a:pPr marL="174625" algn="l">
              <a:spcBef>
                <a:spcPts val="0"/>
              </a:spcBef>
              <a:buClr>
                <a:srgbClr val="92D050"/>
              </a:buClr>
              <a:defRPr/>
            </a:pPr>
            <a:r>
              <a:rPr lang="en-US" sz="1500" dirty="0">
                <a:solidFill>
                  <a:schemeClr val="tx1"/>
                </a:solidFill>
                <a:cs typeface="Arial" pitchFamily="34" charset="0"/>
              </a:rPr>
              <a:t>auto-injector should be prescribed</a:t>
            </a:r>
          </a:p>
          <a:p>
            <a:pPr marL="179388" indent="-179388" algn="l">
              <a:spcBef>
                <a:spcPct val="20000"/>
              </a:spcBef>
              <a:buClr>
                <a:srgbClr val="92D050"/>
              </a:buClr>
              <a:buFont typeface="Arial" pitchFamily="34" charset="0"/>
              <a:buChar char="•"/>
              <a:defRPr/>
            </a:pPr>
            <a:r>
              <a:rPr lang="en-US" sz="1500" dirty="0">
                <a:solidFill>
                  <a:schemeClr val="tx1"/>
                </a:solidFill>
                <a:cs typeface="Arial" pitchFamily="34" charset="0"/>
              </a:rPr>
              <a:t>Patients must be educated on when and how to use the epinephrine </a:t>
            </a:r>
          </a:p>
          <a:p>
            <a:pPr marL="174625" algn="l">
              <a:spcBef>
                <a:spcPts val="0"/>
              </a:spcBef>
              <a:buClr>
                <a:srgbClr val="92D050"/>
              </a:buClr>
              <a:defRPr/>
            </a:pPr>
            <a:r>
              <a:rPr lang="en-US" sz="1500" dirty="0">
                <a:solidFill>
                  <a:schemeClr val="tx1"/>
                </a:solidFill>
                <a:cs typeface="Arial" pitchFamily="34" charset="0"/>
              </a:rPr>
              <a:t>auto-injector device</a:t>
            </a:r>
          </a:p>
        </p:txBody>
      </p:sp>
      <p:sp>
        <p:nvSpPr>
          <p:cNvPr id="3" name="2 Elipse"/>
          <p:cNvSpPr/>
          <p:nvPr/>
        </p:nvSpPr>
        <p:spPr>
          <a:xfrm>
            <a:off x="250825" y="2276475"/>
            <a:ext cx="210185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solidFill>
                <a:srgbClr val="FFFFFF"/>
              </a:solidFill>
            </a:endParaRPr>
          </a:p>
        </p:txBody>
      </p:sp>
      <p:sp>
        <p:nvSpPr>
          <p:cNvPr id="16" name="2 Elipse"/>
          <p:cNvSpPr/>
          <p:nvPr/>
        </p:nvSpPr>
        <p:spPr>
          <a:xfrm>
            <a:off x="2432050" y="2276475"/>
            <a:ext cx="2022475"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solidFill>
                <a:srgbClr val="FFFFFF"/>
              </a:solidFill>
            </a:endParaRPr>
          </a:p>
        </p:txBody>
      </p:sp>
      <p:sp>
        <p:nvSpPr>
          <p:cNvPr id="17" name="2 Elipse"/>
          <p:cNvSpPr/>
          <p:nvPr/>
        </p:nvSpPr>
        <p:spPr>
          <a:xfrm>
            <a:off x="4611688" y="2276475"/>
            <a:ext cx="2028825"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solidFill>
                <a:srgbClr val="FFFFFF"/>
              </a:solidFill>
            </a:endParaRPr>
          </a:p>
        </p:txBody>
      </p:sp>
      <p:sp>
        <p:nvSpPr>
          <p:cNvPr id="18" name="2 Elipse"/>
          <p:cNvSpPr/>
          <p:nvPr/>
        </p:nvSpPr>
        <p:spPr>
          <a:xfrm>
            <a:off x="6791325" y="2276475"/>
            <a:ext cx="2028825"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solidFill>
                <a:srgbClr val="FFFFFF"/>
              </a:solidFill>
            </a:endParaRPr>
          </a:p>
        </p:txBody>
      </p:sp>
      <p:sp>
        <p:nvSpPr>
          <p:cNvPr id="67600" name="Text Box 36"/>
          <p:cNvSpPr txBox="1">
            <a:spLocks noChangeArrowheads="1"/>
          </p:cNvSpPr>
          <p:nvPr/>
        </p:nvSpPr>
        <p:spPr bwMode="auto">
          <a:xfrm>
            <a:off x="593766" y="6143625"/>
            <a:ext cx="8324602"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nchor="b"/>
          <a:lstStyle>
            <a:lvl1pPr algn="l" defTabSz="409575" eaLnBrk="0" hangingPunct="0">
              <a:spcBef>
                <a:spcPct val="20000"/>
              </a:spcBef>
              <a:buClr>
                <a:srgbClr val="FF0000"/>
              </a:buClr>
              <a:buChar char="•"/>
              <a:tabLst>
                <a:tab pos="649288" algn="l"/>
                <a:tab pos="1298575" algn="l"/>
                <a:tab pos="1949450" algn="l"/>
                <a:tab pos="2598738" algn="l"/>
                <a:tab pos="3248025" algn="l"/>
                <a:tab pos="3897313" algn="l"/>
                <a:tab pos="4548188" algn="l"/>
              </a:tabLst>
              <a:defRPr sz="2800">
                <a:solidFill>
                  <a:schemeClr val="bg1"/>
                </a:solidFill>
                <a:latin typeface="Arial" charset="0"/>
                <a:ea typeface="MS PGothic" pitchFamily="34" charset="-128"/>
              </a:defRPr>
            </a:lvl1pPr>
            <a:lvl2pPr marL="742950" indent="-285750" algn="l" defTabSz="409575" eaLnBrk="0" hangingPunct="0">
              <a:spcBef>
                <a:spcPct val="20000"/>
              </a:spcBef>
              <a:buChar char="–"/>
              <a:tabLst>
                <a:tab pos="649288" algn="l"/>
                <a:tab pos="1298575" algn="l"/>
                <a:tab pos="1949450" algn="l"/>
                <a:tab pos="2598738" algn="l"/>
                <a:tab pos="3248025" algn="l"/>
                <a:tab pos="3897313" algn="l"/>
                <a:tab pos="4548188" algn="l"/>
              </a:tabLst>
              <a:defRPr sz="2400">
                <a:solidFill>
                  <a:schemeClr val="bg1"/>
                </a:solidFill>
                <a:latin typeface="Arial" charset="0"/>
                <a:ea typeface="MS PGothic" pitchFamily="34" charset="-128"/>
              </a:defRPr>
            </a:lvl2pPr>
            <a:lvl3pPr marL="11430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3pPr>
            <a:lvl4pPr marL="16002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4pPr>
            <a:lvl5pPr marL="20574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5pPr>
            <a:lvl6pPr marL="25146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6pPr>
            <a:lvl7pPr marL="29718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7pPr>
            <a:lvl8pPr marL="34290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8pPr>
            <a:lvl9pPr marL="38862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9pPr>
          </a:lstStyle>
          <a:p>
            <a:pPr eaLnBrk="1" hangingPunct="1">
              <a:spcBef>
                <a:spcPct val="0"/>
              </a:spcBef>
              <a:buClr>
                <a:srgbClr val="FFFFFF"/>
              </a:buClr>
              <a:buSzPct val="45000"/>
              <a:buFont typeface="Wingdings" pitchFamily="2" charset="2"/>
              <a:buNone/>
            </a:pPr>
            <a:r>
              <a:rPr lang="en-US" altLang="en-US" sz="1000" dirty="0">
                <a:solidFill>
                  <a:schemeClr val="tx1"/>
                </a:solidFill>
                <a:ea typeface="Arial Unicode MS" pitchFamily="34" charset="-128"/>
                <a:cs typeface="Arial Unicode MS" pitchFamily="34" charset="-128"/>
              </a:rPr>
              <a:t>Burks AW, et al. </a:t>
            </a:r>
            <a:r>
              <a:rPr lang="en-US" altLang="en-US" sz="1000" i="1" dirty="0">
                <a:solidFill>
                  <a:schemeClr val="tx1"/>
                </a:solidFill>
                <a:ea typeface="Arial Unicode MS" pitchFamily="34" charset="-128"/>
                <a:cs typeface="Arial Unicode MS" pitchFamily="34" charset="-128"/>
              </a:rPr>
              <a:t>J Allergy </a:t>
            </a:r>
            <a:r>
              <a:rPr lang="en-US" altLang="en-US" sz="1000" i="1" dirty="0" err="1">
                <a:solidFill>
                  <a:schemeClr val="tx1"/>
                </a:solidFill>
                <a:ea typeface="Arial Unicode MS" pitchFamily="34" charset="-128"/>
                <a:cs typeface="Arial Unicode MS" pitchFamily="34" charset="-128"/>
              </a:rPr>
              <a:t>Clin</a:t>
            </a:r>
            <a:r>
              <a:rPr lang="en-US" altLang="en-US" sz="1000" i="1" dirty="0">
                <a:solidFill>
                  <a:schemeClr val="tx1"/>
                </a:solidFill>
                <a:ea typeface="Arial Unicode MS" pitchFamily="34" charset="-128"/>
                <a:cs typeface="Arial Unicode MS" pitchFamily="34" charset="-128"/>
              </a:rPr>
              <a:t> </a:t>
            </a:r>
            <a:r>
              <a:rPr lang="en-US" altLang="en-US" sz="1000" i="1" dirty="0" err="1">
                <a:solidFill>
                  <a:schemeClr val="tx1"/>
                </a:solidFill>
                <a:ea typeface="Arial Unicode MS" pitchFamily="34" charset="-128"/>
                <a:cs typeface="Arial Unicode MS" pitchFamily="34" charset="-128"/>
              </a:rPr>
              <a:t>Immunol</a:t>
            </a:r>
            <a:r>
              <a:rPr lang="en-US" altLang="en-US" sz="1000" i="1" dirty="0">
                <a:solidFill>
                  <a:schemeClr val="tx1"/>
                </a:solidFill>
                <a:ea typeface="Arial Unicode MS" pitchFamily="34" charset="-128"/>
                <a:cs typeface="Arial Unicode MS" pitchFamily="34" charset="-128"/>
              </a:rPr>
              <a:t>. </a:t>
            </a:r>
            <a:r>
              <a:rPr lang="en-US" altLang="en-US" sz="1000" dirty="0">
                <a:solidFill>
                  <a:schemeClr val="tx1"/>
                </a:solidFill>
                <a:ea typeface="Arial Unicode MS" pitchFamily="34" charset="-128"/>
                <a:cs typeface="Arial Unicode MS" pitchFamily="34" charset="-128"/>
              </a:rPr>
              <a:t>2012;129:906-920; Simons FER, et al. </a:t>
            </a:r>
            <a:r>
              <a:rPr lang="en-US" altLang="en-US" sz="1000" i="1" dirty="0">
                <a:solidFill>
                  <a:schemeClr val="tx1"/>
                </a:solidFill>
                <a:ea typeface="Arial Unicode MS" pitchFamily="34" charset="-128"/>
                <a:cs typeface="Arial Unicode MS" pitchFamily="34" charset="-128"/>
              </a:rPr>
              <a:t>WAO Journal</a:t>
            </a:r>
            <a:r>
              <a:rPr lang="en-US" altLang="en-US" sz="1000" dirty="0">
                <a:solidFill>
                  <a:schemeClr val="tx1"/>
                </a:solidFill>
                <a:ea typeface="Arial Unicode MS" pitchFamily="34" charset="-128"/>
                <a:cs typeface="Arial Unicode MS" pitchFamily="34" charset="-128"/>
              </a:rPr>
              <a:t>.</a:t>
            </a:r>
            <a:r>
              <a:rPr lang="en-US" altLang="en-US" sz="1000" i="1" dirty="0">
                <a:solidFill>
                  <a:schemeClr val="tx1"/>
                </a:solidFill>
                <a:ea typeface="Arial Unicode MS" pitchFamily="34" charset="-128"/>
                <a:cs typeface="Arial Unicode MS" pitchFamily="34" charset="-128"/>
              </a:rPr>
              <a:t> </a:t>
            </a:r>
            <a:r>
              <a:rPr lang="en-US" altLang="en-US" sz="1000" dirty="0">
                <a:solidFill>
                  <a:schemeClr val="tx1"/>
                </a:solidFill>
                <a:ea typeface="Arial Unicode MS" pitchFamily="34" charset="-128"/>
                <a:cs typeface="Arial Unicode MS" pitchFamily="34" charset="-128"/>
              </a:rPr>
              <a:t>2011;4:13-37;</a:t>
            </a:r>
            <a:br>
              <a:rPr lang="en-US" altLang="en-US" sz="1000" dirty="0">
                <a:solidFill>
                  <a:schemeClr val="tx1"/>
                </a:solidFill>
                <a:ea typeface="Arial Unicode MS" pitchFamily="34" charset="-128"/>
                <a:cs typeface="Arial Unicode MS" pitchFamily="34" charset="-128"/>
              </a:rPr>
            </a:br>
            <a:r>
              <a:rPr lang="en-US" altLang="en-US" sz="1000" dirty="0">
                <a:solidFill>
                  <a:schemeClr val="tx1"/>
                </a:solidFill>
                <a:ea typeface="Arial Unicode MS" pitchFamily="34" charset="-128"/>
                <a:cs typeface="Arial Unicode MS" pitchFamily="34" charset="-128"/>
              </a:rPr>
              <a:t>Boyce JA, et al. </a:t>
            </a:r>
            <a:r>
              <a:rPr lang="en-US" altLang="en-US" sz="1000" i="1" dirty="0">
                <a:solidFill>
                  <a:schemeClr val="tx1"/>
                </a:solidFill>
                <a:ea typeface="Arial Unicode MS" pitchFamily="34" charset="-128"/>
                <a:cs typeface="Arial Unicode MS" pitchFamily="34" charset="-128"/>
              </a:rPr>
              <a:t>J Allergy </a:t>
            </a:r>
            <a:r>
              <a:rPr lang="en-US" altLang="en-US" sz="1000" i="1" dirty="0" err="1">
                <a:solidFill>
                  <a:schemeClr val="tx1"/>
                </a:solidFill>
                <a:ea typeface="Arial Unicode MS" pitchFamily="34" charset="-128"/>
                <a:cs typeface="Arial Unicode MS" pitchFamily="34" charset="-128"/>
              </a:rPr>
              <a:t>Clin</a:t>
            </a:r>
            <a:r>
              <a:rPr lang="en-US" altLang="en-US" sz="1000" i="1" dirty="0">
                <a:solidFill>
                  <a:schemeClr val="tx1"/>
                </a:solidFill>
                <a:ea typeface="Arial Unicode MS" pitchFamily="34" charset="-128"/>
                <a:cs typeface="Arial Unicode MS" pitchFamily="34" charset="-128"/>
              </a:rPr>
              <a:t> </a:t>
            </a:r>
            <a:r>
              <a:rPr lang="en-US" altLang="en-US" sz="1000" i="1" dirty="0" err="1">
                <a:solidFill>
                  <a:schemeClr val="tx1"/>
                </a:solidFill>
                <a:ea typeface="Arial Unicode MS" pitchFamily="34" charset="-128"/>
                <a:cs typeface="Arial Unicode MS" pitchFamily="34" charset="-128"/>
              </a:rPr>
              <a:t>Immunol</a:t>
            </a:r>
            <a:r>
              <a:rPr lang="en-US" altLang="en-US" sz="1000" dirty="0">
                <a:solidFill>
                  <a:schemeClr val="tx1"/>
                </a:solidFill>
                <a:ea typeface="Arial Unicode MS" pitchFamily="34" charset="-128"/>
                <a:cs typeface="Arial Unicode MS" pitchFamily="34" charset="-128"/>
              </a:rPr>
              <a:t>. 2010;126:S1-S58; Lieberman P, et al. </a:t>
            </a:r>
            <a:r>
              <a:rPr lang="en-US" altLang="en-US" sz="1000" i="1" dirty="0">
                <a:solidFill>
                  <a:schemeClr val="tx1"/>
                </a:solidFill>
                <a:ea typeface="Arial Unicode MS" pitchFamily="34" charset="-128"/>
                <a:cs typeface="Arial Unicode MS" pitchFamily="34" charset="-128"/>
              </a:rPr>
              <a:t>J Allergy </a:t>
            </a:r>
            <a:r>
              <a:rPr lang="en-US" altLang="en-US" sz="1000" i="1" dirty="0" err="1">
                <a:solidFill>
                  <a:schemeClr val="tx1"/>
                </a:solidFill>
                <a:ea typeface="Arial Unicode MS" pitchFamily="34" charset="-128"/>
                <a:cs typeface="Arial Unicode MS" pitchFamily="34" charset="-128"/>
              </a:rPr>
              <a:t>Clin</a:t>
            </a:r>
            <a:r>
              <a:rPr lang="en-US" altLang="en-US" sz="1000" i="1" dirty="0">
                <a:solidFill>
                  <a:schemeClr val="tx1"/>
                </a:solidFill>
                <a:ea typeface="Arial Unicode MS" pitchFamily="34" charset="-128"/>
                <a:cs typeface="Arial Unicode MS" pitchFamily="34" charset="-128"/>
              </a:rPr>
              <a:t> </a:t>
            </a:r>
            <a:r>
              <a:rPr lang="en-US" altLang="en-US" sz="1000" i="1" dirty="0" err="1">
                <a:solidFill>
                  <a:schemeClr val="tx1"/>
                </a:solidFill>
                <a:ea typeface="Arial Unicode MS" pitchFamily="34" charset="-128"/>
                <a:cs typeface="Arial Unicode MS" pitchFamily="34" charset="-128"/>
              </a:rPr>
              <a:t>Immunol</a:t>
            </a:r>
            <a:r>
              <a:rPr lang="en-US" altLang="en-US" sz="1000" dirty="0">
                <a:solidFill>
                  <a:schemeClr val="tx1"/>
                </a:solidFill>
                <a:ea typeface="Arial Unicode MS" pitchFamily="34" charset="-128"/>
                <a:cs typeface="Arial Unicode MS" pitchFamily="34" charset="-128"/>
              </a:rPr>
              <a:t>. 2010;126:477-480.</a:t>
            </a:r>
          </a:p>
        </p:txBody>
      </p:sp>
      <p:sp>
        <p:nvSpPr>
          <p:cNvPr id="67601" name="Text Box 36"/>
          <p:cNvSpPr txBox="1">
            <a:spLocks noChangeArrowheads="1"/>
          </p:cNvSpPr>
          <p:nvPr/>
        </p:nvSpPr>
        <p:spPr bwMode="auto">
          <a:xfrm>
            <a:off x="831272" y="6096000"/>
            <a:ext cx="7931727"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nchor="b"/>
          <a:lstStyle>
            <a:lvl1pPr algn="l" defTabSz="409575" eaLnBrk="0" hangingPunct="0">
              <a:spcBef>
                <a:spcPct val="20000"/>
              </a:spcBef>
              <a:buClr>
                <a:srgbClr val="FF0000"/>
              </a:buClr>
              <a:buChar char="•"/>
              <a:tabLst>
                <a:tab pos="649288" algn="l"/>
                <a:tab pos="1298575" algn="l"/>
                <a:tab pos="1949450" algn="l"/>
                <a:tab pos="2598738" algn="l"/>
                <a:tab pos="3248025" algn="l"/>
                <a:tab pos="3897313" algn="l"/>
                <a:tab pos="4548188" algn="l"/>
              </a:tabLst>
              <a:defRPr sz="2800">
                <a:solidFill>
                  <a:schemeClr val="bg1"/>
                </a:solidFill>
                <a:latin typeface="Arial" charset="0"/>
                <a:ea typeface="MS PGothic" pitchFamily="34" charset="-128"/>
              </a:defRPr>
            </a:lvl1pPr>
            <a:lvl2pPr marL="742950" indent="-285750" algn="l" defTabSz="409575" eaLnBrk="0" hangingPunct="0">
              <a:spcBef>
                <a:spcPct val="20000"/>
              </a:spcBef>
              <a:buChar char="–"/>
              <a:tabLst>
                <a:tab pos="649288" algn="l"/>
                <a:tab pos="1298575" algn="l"/>
                <a:tab pos="1949450" algn="l"/>
                <a:tab pos="2598738" algn="l"/>
                <a:tab pos="3248025" algn="l"/>
                <a:tab pos="3897313" algn="l"/>
                <a:tab pos="4548188" algn="l"/>
              </a:tabLst>
              <a:defRPr sz="2400">
                <a:solidFill>
                  <a:schemeClr val="bg1"/>
                </a:solidFill>
                <a:latin typeface="Arial" charset="0"/>
                <a:ea typeface="MS PGothic" pitchFamily="34" charset="-128"/>
              </a:defRPr>
            </a:lvl2pPr>
            <a:lvl3pPr marL="11430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3pPr>
            <a:lvl4pPr marL="16002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4pPr>
            <a:lvl5pPr marL="20574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5pPr>
            <a:lvl6pPr marL="25146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6pPr>
            <a:lvl7pPr marL="29718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7pPr>
            <a:lvl8pPr marL="34290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8pPr>
            <a:lvl9pPr marL="38862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9pPr>
          </a:lstStyle>
          <a:p>
            <a:pPr eaLnBrk="1" hangingPunct="1">
              <a:spcBef>
                <a:spcPct val="0"/>
              </a:spcBef>
              <a:buClr>
                <a:srgbClr val="FFFFFF"/>
              </a:buClr>
              <a:buSzPct val="45000"/>
              <a:buFont typeface="Wingdings" pitchFamily="2" charset="2"/>
              <a:buNone/>
            </a:pPr>
            <a:r>
              <a:rPr lang="en-US" altLang="en-US" sz="1000" dirty="0" smtClean="0">
                <a:solidFill>
                  <a:schemeClr val="tx1"/>
                </a:solidFill>
                <a:ea typeface="Arial Unicode MS" pitchFamily="34" charset="-128"/>
                <a:cs typeface="Arial Unicode MS" pitchFamily="34" charset="-128"/>
              </a:rPr>
              <a:t>WAO</a:t>
            </a:r>
            <a:r>
              <a:rPr lang="en-US" altLang="en-US" sz="1000" dirty="0">
                <a:solidFill>
                  <a:schemeClr val="tx1"/>
                </a:solidFill>
                <a:ea typeface="Arial Unicode MS" pitchFamily="34" charset="-128"/>
                <a:cs typeface="Arial Unicode MS" pitchFamily="34" charset="-128"/>
              </a:rPr>
              <a:t>, World Allergy </a:t>
            </a:r>
            <a:r>
              <a:rPr lang="en-US" altLang="en-US" sz="1000" dirty="0" smtClean="0">
                <a:solidFill>
                  <a:schemeClr val="tx1"/>
                </a:solidFill>
                <a:ea typeface="Arial Unicode MS" pitchFamily="34" charset="-128"/>
                <a:cs typeface="Arial Unicode MS" pitchFamily="34" charset="-128"/>
              </a:rPr>
              <a:t>Organization; ICON, international consensus on.</a:t>
            </a:r>
            <a:endParaRPr lang="en-US" altLang="en-US" sz="1000" dirty="0">
              <a:solidFill>
                <a:schemeClr val="tx1"/>
              </a:solidFill>
              <a:ea typeface="Arial Unicode MS" pitchFamily="34" charset="-128"/>
              <a:cs typeface="Arial Unicode MS" pitchFamily="34" charset="-128"/>
            </a:endParaRPr>
          </a:p>
        </p:txBody>
      </p:sp>
    </p:spTree>
    <p:extLst>
      <p:ext uri="{BB962C8B-B14F-4D97-AF65-F5344CB8AC3E}">
        <p14:creationId xmlns="" xmlns:p14="http://schemas.microsoft.com/office/powerpoint/2010/main" val="1494485828"/>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title"/>
          </p:nvPr>
        </p:nvSpPr>
        <p:spPr>
          <a:xfrm>
            <a:off x="522514" y="274638"/>
            <a:ext cx="8164286" cy="1143000"/>
          </a:xfrm>
        </p:spPr>
        <p:txBody>
          <a:bodyPr>
            <a:noAutofit/>
          </a:bodyPr>
          <a:lstStyle/>
          <a:p>
            <a:pPr algn="ctr" eaLnBrk="1" hangingPunct="1"/>
            <a:r>
              <a:rPr lang="en-US" altLang="en-US" sz="3400" b="1" dirty="0" smtClean="0">
                <a:solidFill>
                  <a:srgbClr val="FF0000"/>
                </a:solidFill>
              </a:rPr>
              <a:t>Acute Management When Anaphylaxis Is Suspected</a:t>
            </a:r>
          </a:p>
        </p:txBody>
      </p:sp>
      <p:sp>
        <p:nvSpPr>
          <p:cNvPr id="51204" name="Slide Number Placeholder 15"/>
          <p:cNvSpPr>
            <a:spLocks noGrp="1"/>
          </p:cNvSpPr>
          <p:nvPr>
            <p:ph type="sldNum" sz="quarter" idx="12"/>
          </p:nvPr>
        </p:nvSpPr>
        <p:spPr>
          <a:xfrm>
            <a:off x="7010400" y="661035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61DC3403-BE4A-47C9-8DC7-452707EECB04}" type="slidenum">
              <a:rPr lang="en-US" altLang="en-US" sz="900" smtClean="0">
                <a:solidFill>
                  <a:srgbClr val="FFFFFF"/>
                </a:solidFill>
              </a:rPr>
              <a:pPr algn="r" eaLnBrk="1" hangingPunct="1">
                <a:spcBef>
                  <a:spcPct val="0"/>
                </a:spcBef>
                <a:buClrTx/>
                <a:buFontTx/>
                <a:buNone/>
              </a:pPr>
              <a:t>32</a:t>
            </a:fld>
            <a:endParaRPr lang="en-US" altLang="en-US" sz="900" smtClean="0">
              <a:solidFill>
                <a:srgbClr val="FFFFFF"/>
              </a:solidFill>
            </a:endParaRPr>
          </a:p>
        </p:txBody>
      </p:sp>
      <p:sp>
        <p:nvSpPr>
          <p:cNvPr id="111619" name="Rectangle 7"/>
          <p:cNvSpPr>
            <a:spLocks noGrp="1" noChangeArrowheads="1"/>
          </p:cNvSpPr>
          <p:nvPr>
            <p:ph sz="quarter" idx="1"/>
          </p:nvPr>
        </p:nvSpPr>
        <p:spPr/>
        <p:txBody>
          <a:bodyPr>
            <a:normAutofit/>
          </a:bodyPr>
          <a:lstStyle/>
          <a:p>
            <a:pPr eaLnBrk="1" hangingPunct="1">
              <a:spcBef>
                <a:spcPct val="0"/>
              </a:spcBef>
              <a:spcAft>
                <a:spcPts val="600"/>
              </a:spcAft>
              <a:defRPr/>
            </a:pPr>
            <a:r>
              <a:rPr lang="en-US" dirty="0" smtClean="0">
                <a:ea typeface="+mn-ea"/>
                <a:cs typeface="+mn-cs"/>
              </a:rPr>
              <a:t>Administer IM epinephrine quickly </a:t>
            </a:r>
          </a:p>
          <a:p>
            <a:pPr lvl="1" eaLnBrk="1" hangingPunct="1">
              <a:spcBef>
                <a:spcPct val="0"/>
              </a:spcBef>
              <a:spcAft>
                <a:spcPts val="600"/>
              </a:spcAft>
              <a:defRPr/>
            </a:pPr>
            <a:r>
              <a:rPr lang="en-US" sz="2200" dirty="0" smtClean="0">
                <a:ea typeface="ＭＳ Ｐゴシック" charset="0"/>
              </a:rPr>
              <a:t>Repeat every 5 to 10 minutes if necessary</a:t>
            </a:r>
          </a:p>
          <a:p>
            <a:pPr eaLnBrk="1" hangingPunct="1">
              <a:spcBef>
                <a:spcPct val="0"/>
              </a:spcBef>
              <a:spcAft>
                <a:spcPts val="600"/>
              </a:spcAft>
              <a:defRPr/>
            </a:pPr>
            <a:r>
              <a:rPr lang="en-US" dirty="0" smtClean="0">
                <a:ea typeface="+mn-ea"/>
                <a:cs typeface="+mn-cs"/>
              </a:rPr>
              <a:t>Place patient in supine position with legs elevated </a:t>
            </a:r>
          </a:p>
          <a:p>
            <a:pPr eaLnBrk="1" hangingPunct="1">
              <a:spcBef>
                <a:spcPct val="0"/>
              </a:spcBef>
              <a:spcAft>
                <a:spcPts val="600"/>
              </a:spcAft>
              <a:defRPr/>
            </a:pPr>
            <a:r>
              <a:rPr lang="en-US" dirty="0" smtClean="0">
                <a:ea typeface="+mn-ea"/>
                <a:cs typeface="+mn-cs"/>
              </a:rPr>
              <a:t>Consider oxygen for all patients</a:t>
            </a:r>
          </a:p>
          <a:p>
            <a:pPr eaLnBrk="1" hangingPunct="1">
              <a:defRPr/>
            </a:pPr>
            <a:r>
              <a:rPr lang="en-US" dirty="0" smtClean="0">
                <a:ea typeface="+mn-ea"/>
                <a:cs typeface="+mn-cs"/>
              </a:rPr>
              <a:t>Treatment in order of importance is: epinephrine, patient position, oxygen, IV fluids, nebulized therapy, vasopressors, antihistamines, corticosteroids, and other agents</a:t>
            </a:r>
          </a:p>
          <a:p>
            <a:pPr eaLnBrk="1" hangingPunct="1">
              <a:defRPr/>
            </a:pPr>
            <a:r>
              <a:rPr lang="en-US" dirty="0" smtClean="0">
                <a:ea typeface="+mn-ea"/>
                <a:cs typeface="+mn-cs"/>
              </a:rPr>
              <a:t>Evaluate hypotension and need for IV fluids</a:t>
            </a:r>
          </a:p>
          <a:p>
            <a:pPr eaLnBrk="1" hangingPunct="1">
              <a:defRPr/>
            </a:pPr>
            <a:r>
              <a:rPr lang="en-US" dirty="0" smtClean="0">
                <a:ea typeface="+mn-ea"/>
                <a:cs typeface="+mn-cs"/>
              </a:rPr>
              <a:t>Individualize observation</a:t>
            </a:r>
          </a:p>
          <a:p>
            <a:pPr lvl="1" eaLnBrk="1" hangingPunct="1">
              <a:defRPr/>
            </a:pPr>
            <a:endParaRPr lang="en-US" dirty="0" smtClean="0">
              <a:ea typeface="ＭＳ Ｐゴシック" charset="0"/>
            </a:endParaRPr>
          </a:p>
          <a:p>
            <a:pPr eaLnBrk="1" hangingPunct="1">
              <a:spcBef>
                <a:spcPct val="0"/>
              </a:spcBef>
              <a:spcAft>
                <a:spcPts val="600"/>
              </a:spcAft>
              <a:defRPr/>
            </a:pPr>
            <a:endParaRPr lang="en-US" dirty="0" smtClean="0">
              <a:ea typeface="+mn-ea"/>
              <a:cs typeface="+mn-cs"/>
            </a:endParaRPr>
          </a:p>
          <a:p>
            <a:pPr eaLnBrk="1" hangingPunct="1">
              <a:spcBef>
                <a:spcPct val="0"/>
              </a:spcBef>
              <a:spcAft>
                <a:spcPts val="600"/>
              </a:spcAft>
              <a:defRPr/>
            </a:pPr>
            <a:endParaRPr lang="en-US" dirty="0" smtClean="0">
              <a:ea typeface="+mn-ea"/>
              <a:cs typeface="+mn-cs"/>
            </a:endParaRPr>
          </a:p>
        </p:txBody>
      </p:sp>
      <p:sp>
        <p:nvSpPr>
          <p:cNvPr id="51205" name="Rectangle 4"/>
          <p:cNvSpPr>
            <a:spLocks noChangeArrowheads="1"/>
          </p:cNvSpPr>
          <p:nvPr/>
        </p:nvSpPr>
        <p:spPr bwMode="auto">
          <a:xfrm>
            <a:off x="43091" y="6433456"/>
            <a:ext cx="44418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91440" bIns="91440" anchor="b">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
                <a:srgbClr val="FFFFFF"/>
              </a:buClr>
              <a:buSzPct val="45000"/>
              <a:buFontTx/>
              <a:buNone/>
            </a:pPr>
            <a:r>
              <a:rPr lang="en-US" altLang="en-US" sz="1200">
                <a:solidFill>
                  <a:schemeClr val="tx1"/>
                </a:solidFill>
                <a:ea typeface="Arial Unicode MS" pitchFamily="34" charset="-128"/>
                <a:cs typeface="Arial Unicode MS" pitchFamily="34" charset="-128"/>
              </a:rPr>
              <a:t>Lieberman P, et al. </a:t>
            </a:r>
            <a:r>
              <a:rPr lang="en-US" altLang="en-US" sz="1200" i="1">
                <a:solidFill>
                  <a:schemeClr val="tx1"/>
                </a:solidFill>
                <a:ea typeface="Arial Unicode MS" pitchFamily="34" charset="-128"/>
                <a:cs typeface="Arial Unicode MS" pitchFamily="34" charset="-128"/>
              </a:rPr>
              <a:t>J Allergy Clin Immunol</a:t>
            </a:r>
            <a:r>
              <a:rPr lang="en-US" altLang="en-US" sz="1200">
                <a:solidFill>
                  <a:schemeClr val="tx1"/>
                </a:solidFill>
                <a:ea typeface="Arial Unicode MS" pitchFamily="34" charset="-128"/>
                <a:cs typeface="Arial Unicode MS" pitchFamily="34" charset="-128"/>
              </a:rPr>
              <a:t>. 2010;126:477-480.</a:t>
            </a:r>
          </a:p>
        </p:txBody>
      </p:sp>
      <p:sp>
        <p:nvSpPr>
          <p:cNvPr id="51206" name="TextBox 5"/>
          <p:cNvSpPr txBox="1">
            <a:spLocks noChangeArrowheads="1"/>
          </p:cNvSpPr>
          <p:nvPr/>
        </p:nvSpPr>
        <p:spPr bwMode="auto">
          <a:xfrm>
            <a:off x="789710" y="5973289"/>
            <a:ext cx="51816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dirty="0" smtClean="0">
                <a:solidFill>
                  <a:schemeClr val="tx1"/>
                </a:solidFill>
              </a:rPr>
              <a:t>IM, intramuscular; IV</a:t>
            </a:r>
            <a:r>
              <a:rPr lang="en-US" altLang="en-US" sz="1200" dirty="0">
                <a:solidFill>
                  <a:schemeClr val="tx1"/>
                </a:solidFill>
              </a:rPr>
              <a:t>, intravenous.</a:t>
            </a:r>
          </a:p>
        </p:txBody>
      </p:sp>
    </p:spTree>
    <p:custDataLst>
      <p:tags r:id="rId1"/>
    </p:custDataLst>
    <p:extLst>
      <p:ext uri="{BB962C8B-B14F-4D97-AF65-F5344CB8AC3E}">
        <p14:creationId xmlns="" xmlns:p14="http://schemas.microsoft.com/office/powerpoint/2010/main" val="4180634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8758" y="274638"/>
            <a:ext cx="8378042" cy="901019"/>
          </a:xfrm>
        </p:spPr>
        <p:txBody>
          <a:bodyPr>
            <a:normAutofit fontScale="90000"/>
          </a:bodyPr>
          <a:lstStyle/>
          <a:p>
            <a:pPr algn="ctr" eaLnBrk="1" hangingPunct="1"/>
            <a:r>
              <a:rPr lang="en-US" altLang="en-US" b="1" dirty="0" smtClean="0">
                <a:solidFill>
                  <a:srgbClr val="FF0000"/>
                </a:solidFill>
              </a:rPr>
              <a:t>Administer Epinephrine IMMEDIATELY!!!</a:t>
            </a:r>
          </a:p>
        </p:txBody>
      </p:sp>
      <p:sp>
        <p:nvSpPr>
          <p:cNvPr id="38916" name="Slide Number Placeholder 3"/>
          <p:cNvSpPr>
            <a:spLocks noGrp="1"/>
          </p:cNvSpPr>
          <p:nvPr>
            <p:ph type="sldNum" sz="quarter" idx="12"/>
          </p:nvPr>
        </p:nvSpPr>
        <p:spPr>
          <a:xfrm>
            <a:off x="7010400" y="661035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427C7CFC-21F7-4D72-B50D-171FAA5EED24}" type="slidenum">
              <a:rPr lang="en-US" altLang="en-US" sz="900" smtClean="0"/>
              <a:pPr algn="r" eaLnBrk="1" hangingPunct="1">
                <a:spcBef>
                  <a:spcPct val="0"/>
                </a:spcBef>
                <a:buClrTx/>
                <a:buFontTx/>
                <a:buNone/>
              </a:pPr>
              <a:t>33</a:t>
            </a:fld>
            <a:endParaRPr lang="en-US" altLang="en-US" sz="900" smtClean="0"/>
          </a:p>
        </p:txBody>
      </p:sp>
      <p:sp>
        <p:nvSpPr>
          <p:cNvPr id="38915" name="Rectangle 3"/>
          <p:cNvSpPr>
            <a:spLocks noGrp="1" noChangeArrowheads="1"/>
          </p:cNvSpPr>
          <p:nvPr>
            <p:ph sz="quarter" idx="1"/>
          </p:nvPr>
        </p:nvSpPr>
        <p:spPr>
          <a:xfrm>
            <a:off x="914400" y="1733797"/>
            <a:ext cx="7772400" cy="4286002"/>
          </a:xfrm>
        </p:spPr>
        <p:txBody>
          <a:bodyPr/>
          <a:lstStyle/>
          <a:p>
            <a:pPr eaLnBrk="1" hangingPunct="1">
              <a:spcBef>
                <a:spcPct val="0"/>
              </a:spcBef>
              <a:spcAft>
                <a:spcPts val="1200"/>
              </a:spcAft>
            </a:pPr>
            <a:r>
              <a:rPr lang="en-US" altLang="en-US" dirty="0" smtClean="0"/>
              <a:t>Failure to administer epinephrine promptly is the most important factor contributing to death in patients with anaphylaxis</a:t>
            </a:r>
          </a:p>
          <a:p>
            <a:pPr eaLnBrk="1" hangingPunct="1">
              <a:spcBef>
                <a:spcPct val="0"/>
              </a:spcBef>
              <a:spcAft>
                <a:spcPts val="1200"/>
              </a:spcAft>
            </a:pPr>
            <a:r>
              <a:rPr lang="en-US" altLang="en-US" dirty="0" smtClean="0"/>
              <a:t>The </a:t>
            </a:r>
            <a:r>
              <a:rPr lang="en-US" altLang="en-US" dirty="0" err="1" smtClean="0"/>
              <a:t>vasopressive</a:t>
            </a:r>
            <a:r>
              <a:rPr lang="en-US" altLang="en-US" dirty="0" smtClean="0"/>
              <a:t> effects of epinephrine, along with its effects in preventing and relieving laryngeal edema and bronchoconstriction, may be life saving</a:t>
            </a:r>
          </a:p>
        </p:txBody>
      </p:sp>
      <p:sp>
        <p:nvSpPr>
          <p:cNvPr id="38917" name="TextBox 5"/>
          <p:cNvSpPr txBox="1">
            <a:spLocks noChangeArrowheads="1"/>
          </p:cNvSpPr>
          <p:nvPr/>
        </p:nvSpPr>
        <p:spPr bwMode="auto">
          <a:xfrm>
            <a:off x="332508" y="6388925"/>
            <a:ext cx="635132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dirty="0">
                <a:solidFill>
                  <a:schemeClr val="tx1"/>
                </a:solidFill>
              </a:rPr>
              <a:t>Sampson HA, et al. </a:t>
            </a:r>
            <a:r>
              <a:rPr lang="en-US" altLang="en-US" sz="1200" i="1" dirty="0">
                <a:solidFill>
                  <a:schemeClr val="tx1"/>
                </a:solidFill>
              </a:rPr>
              <a:t>N </a:t>
            </a:r>
            <a:r>
              <a:rPr lang="en-US" altLang="en-US" sz="1200" i="1" dirty="0" err="1">
                <a:solidFill>
                  <a:schemeClr val="tx1"/>
                </a:solidFill>
              </a:rPr>
              <a:t>Engl</a:t>
            </a:r>
            <a:r>
              <a:rPr lang="en-US" altLang="en-US" sz="1200" i="1" dirty="0">
                <a:solidFill>
                  <a:schemeClr val="tx1"/>
                </a:solidFill>
              </a:rPr>
              <a:t> J Med</a:t>
            </a:r>
            <a:r>
              <a:rPr lang="en-US" altLang="en-US" sz="1200" dirty="0">
                <a:solidFill>
                  <a:schemeClr val="tx1"/>
                </a:solidFill>
              </a:rPr>
              <a:t>. 1992;327:380-384. </a:t>
            </a:r>
          </a:p>
        </p:txBody>
      </p:sp>
    </p:spTree>
    <p:custDataLst>
      <p:tags r:id="rId1"/>
    </p:custDataLst>
    <p:extLst>
      <p:ext uri="{BB962C8B-B14F-4D97-AF65-F5344CB8AC3E}">
        <p14:creationId xmlns="" xmlns:p14="http://schemas.microsoft.com/office/powerpoint/2010/main" val="564102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title"/>
          </p:nvPr>
        </p:nvSpPr>
        <p:spPr/>
        <p:txBody>
          <a:bodyPr/>
          <a:lstStyle/>
          <a:p>
            <a:pPr eaLnBrk="1" hangingPunct="1"/>
            <a:r>
              <a:rPr lang="en-US" altLang="en-US" dirty="0" smtClean="0">
                <a:solidFill>
                  <a:srgbClr val="FF0000"/>
                </a:solidFill>
              </a:rPr>
              <a:t>IM Epinephrine Dosing</a:t>
            </a:r>
          </a:p>
        </p:txBody>
      </p:sp>
      <p:sp>
        <p:nvSpPr>
          <p:cNvPr id="39940" name="Slide Number Placeholder 15"/>
          <p:cNvSpPr>
            <a:spLocks noGrp="1"/>
          </p:cNvSpPr>
          <p:nvPr>
            <p:ph type="sldNum" sz="quarter" idx="12"/>
          </p:nvPr>
        </p:nvSpPr>
        <p:spPr>
          <a:xfrm>
            <a:off x="7010400" y="661035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5BD83E67-0FE5-458C-81B9-5708F693D3DC}" type="slidenum">
              <a:rPr lang="en-US" altLang="en-US" sz="900" smtClean="0">
                <a:solidFill>
                  <a:srgbClr val="FFFFFF"/>
                </a:solidFill>
              </a:rPr>
              <a:pPr algn="r" eaLnBrk="1" hangingPunct="1">
                <a:spcBef>
                  <a:spcPct val="0"/>
                </a:spcBef>
                <a:buClrTx/>
                <a:buFontTx/>
                <a:buNone/>
              </a:pPr>
              <a:t>34</a:t>
            </a:fld>
            <a:endParaRPr lang="en-US" altLang="en-US" sz="900" smtClean="0">
              <a:solidFill>
                <a:srgbClr val="FFFFFF"/>
              </a:solidFill>
            </a:endParaRPr>
          </a:p>
        </p:txBody>
      </p:sp>
      <p:sp>
        <p:nvSpPr>
          <p:cNvPr id="39939" name="Rectangle 8"/>
          <p:cNvSpPr>
            <a:spLocks noGrp="1" noChangeArrowheads="1"/>
          </p:cNvSpPr>
          <p:nvPr>
            <p:ph sz="quarter" idx="1"/>
          </p:nvPr>
        </p:nvSpPr>
        <p:spPr>
          <a:xfrm>
            <a:off x="914400" y="1793174"/>
            <a:ext cx="7772400" cy="4226625"/>
          </a:xfrm>
        </p:spPr>
        <p:txBody>
          <a:bodyPr/>
          <a:lstStyle/>
          <a:p>
            <a:pPr eaLnBrk="1" hangingPunct="1"/>
            <a:r>
              <a:rPr lang="en-US" altLang="en-US" dirty="0" smtClean="0"/>
              <a:t>Epinephrine dosing:</a:t>
            </a:r>
          </a:p>
          <a:p>
            <a:pPr lvl="1" eaLnBrk="1" hangingPunct="1"/>
            <a:r>
              <a:rPr lang="en-US" altLang="en-US" dirty="0" smtClean="0"/>
              <a:t>IM epinephrine (to lateral aspect of thigh) from 1:1,000 dilution (1 mg/mL) injected as 0.2 to 0.5 mL (0.01 mg/kg in children, maximum dose 0.3 mg)</a:t>
            </a:r>
          </a:p>
          <a:p>
            <a:pPr eaLnBrk="1" hangingPunct="1">
              <a:spcBef>
                <a:spcPct val="0"/>
              </a:spcBef>
              <a:spcAft>
                <a:spcPts val="600"/>
              </a:spcAft>
            </a:pPr>
            <a:endParaRPr lang="en-US" altLang="en-US" sz="2200" dirty="0" smtClean="0"/>
          </a:p>
        </p:txBody>
      </p:sp>
      <p:sp>
        <p:nvSpPr>
          <p:cNvPr id="39941" name="Rectangle 4"/>
          <p:cNvSpPr>
            <a:spLocks noChangeArrowheads="1"/>
          </p:cNvSpPr>
          <p:nvPr/>
        </p:nvSpPr>
        <p:spPr bwMode="auto">
          <a:xfrm>
            <a:off x="273131" y="6245224"/>
            <a:ext cx="51301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91440" bIns="91440" anchor="b">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
                <a:srgbClr val="FFFFFF"/>
              </a:buClr>
              <a:buSzPct val="45000"/>
              <a:buFontTx/>
              <a:buNone/>
            </a:pPr>
            <a:r>
              <a:rPr lang="en-US" altLang="en-US" sz="1200" dirty="0">
                <a:solidFill>
                  <a:schemeClr val="tx1"/>
                </a:solidFill>
                <a:ea typeface="Arial Unicode MS" pitchFamily="34" charset="-128"/>
                <a:cs typeface="Arial Unicode MS" pitchFamily="34" charset="-128"/>
              </a:rPr>
              <a:t>Lieberman P, et al. </a:t>
            </a:r>
            <a:r>
              <a:rPr lang="en-US" altLang="en-US" sz="1200" i="1" dirty="0">
                <a:solidFill>
                  <a:schemeClr val="tx1"/>
                </a:solidFill>
                <a:ea typeface="Arial Unicode MS" pitchFamily="34" charset="-128"/>
                <a:cs typeface="Arial Unicode MS" pitchFamily="34" charset="-128"/>
              </a:rPr>
              <a:t>J Allergy Clin </a:t>
            </a:r>
            <a:r>
              <a:rPr lang="en-US" altLang="en-US" sz="1200" i="1" dirty="0" err="1">
                <a:solidFill>
                  <a:schemeClr val="tx1"/>
                </a:solidFill>
                <a:ea typeface="Arial Unicode MS" pitchFamily="34" charset="-128"/>
                <a:cs typeface="Arial Unicode MS" pitchFamily="34" charset="-128"/>
              </a:rPr>
              <a:t>Immunol</a:t>
            </a:r>
            <a:r>
              <a:rPr lang="en-US" altLang="en-US" sz="1200" dirty="0">
                <a:solidFill>
                  <a:schemeClr val="tx1"/>
                </a:solidFill>
                <a:ea typeface="Arial Unicode MS" pitchFamily="34" charset="-128"/>
                <a:cs typeface="Arial Unicode MS" pitchFamily="34" charset="-128"/>
              </a:rPr>
              <a:t>. 2010;126:477-480.</a:t>
            </a:r>
          </a:p>
        </p:txBody>
      </p:sp>
    </p:spTree>
    <p:custDataLst>
      <p:tags r:id="rId1"/>
    </p:custDataLst>
    <p:extLst>
      <p:ext uri="{BB962C8B-B14F-4D97-AF65-F5344CB8AC3E}">
        <p14:creationId xmlns="" xmlns:p14="http://schemas.microsoft.com/office/powerpoint/2010/main" val="89294883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1262" y="274638"/>
            <a:ext cx="8235538" cy="817892"/>
          </a:xfrm>
        </p:spPr>
        <p:txBody>
          <a:bodyPr>
            <a:normAutofit/>
          </a:bodyPr>
          <a:lstStyle/>
          <a:p>
            <a:pPr algn="ctr"/>
            <a:r>
              <a:rPr lang="en-US" sz="3600" b="1" dirty="0" smtClean="0">
                <a:solidFill>
                  <a:srgbClr val="FF0000"/>
                </a:solidFill>
              </a:rPr>
              <a:t>Epinephrine is Underutilized in EDs</a:t>
            </a:r>
            <a:endParaRPr lang="en-US" sz="3600" b="1" dirty="0">
              <a:solidFill>
                <a:srgbClr val="FF0000"/>
              </a:solidFill>
            </a:endParaRPr>
          </a:p>
        </p:txBody>
      </p:sp>
      <p:sp>
        <p:nvSpPr>
          <p:cNvPr id="121" name="Slide Number Placeholder 120"/>
          <p:cNvSpPr>
            <a:spLocks noGrp="1"/>
          </p:cNvSpPr>
          <p:nvPr>
            <p:ph type="sldNum" sz="quarter" idx="12"/>
          </p:nvPr>
        </p:nvSpPr>
        <p:spPr/>
        <p:txBody>
          <a:bodyPr/>
          <a:lstStyle/>
          <a:p>
            <a:fld id="{3613D34C-1C5B-4DE2-B9B5-30787A7B61A1}" type="slidenum">
              <a:rPr lang="en-US" smtClean="0"/>
              <a:pPr/>
              <a:t>35</a:t>
            </a:fld>
            <a:endParaRPr lang="en-US" dirty="0"/>
          </a:p>
        </p:txBody>
      </p:sp>
      <p:sp>
        <p:nvSpPr>
          <p:cNvPr id="7" name="TextBox 6"/>
          <p:cNvSpPr txBox="1"/>
          <p:nvPr/>
        </p:nvSpPr>
        <p:spPr>
          <a:xfrm>
            <a:off x="669337" y="6385349"/>
            <a:ext cx="4486967" cy="276999"/>
          </a:xfrm>
          <a:prstGeom prst="rect">
            <a:avLst/>
          </a:prstGeom>
          <a:noFill/>
        </p:spPr>
        <p:txBody>
          <a:bodyPr wrap="square" rtlCol="0">
            <a:spAutoFit/>
          </a:bodyPr>
          <a:lstStyle/>
          <a:p>
            <a:r>
              <a:rPr lang="de-DE" sz="1200" dirty="0" smtClean="0">
                <a:latin typeface="Arial" panose="020B0604020202020204" pitchFamily="34" charset="0"/>
              </a:rPr>
              <a:t>Grabenhenrich L, et al. </a:t>
            </a:r>
            <a:r>
              <a:rPr lang="en-US" sz="1200" i="1" dirty="0" err="1" smtClean="0">
                <a:latin typeface="Arial" panose="020B0604020202020204" pitchFamily="34" charset="0"/>
              </a:rPr>
              <a:t>PLoS</a:t>
            </a:r>
            <a:r>
              <a:rPr lang="en-US" sz="1200" i="1" dirty="0" smtClean="0">
                <a:latin typeface="Arial" panose="020B0604020202020204" pitchFamily="34" charset="0"/>
              </a:rPr>
              <a:t> </a:t>
            </a:r>
            <a:r>
              <a:rPr lang="en-US" sz="1200" i="1" dirty="0">
                <a:latin typeface="Arial" panose="020B0604020202020204" pitchFamily="34" charset="0"/>
              </a:rPr>
              <a:t>One</a:t>
            </a:r>
            <a:r>
              <a:rPr lang="en-US" sz="1200" dirty="0">
                <a:latin typeface="Arial" panose="020B0604020202020204" pitchFamily="34" charset="0"/>
              </a:rPr>
              <a:t>. 2012;7(5):e35778.</a:t>
            </a:r>
            <a:endParaRPr lang="de-DE" sz="1200" dirty="0">
              <a:solidFill>
                <a:schemeClr val="bg1">
                  <a:lumMod val="65000"/>
                </a:schemeClr>
              </a:solidFill>
              <a:latin typeface="Arial" panose="020B0604020202020204" pitchFamily="34" charset="0"/>
            </a:endParaRPr>
          </a:p>
        </p:txBody>
      </p:sp>
      <p:sp>
        <p:nvSpPr>
          <p:cNvPr id="2" name="TextBox 1"/>
          <p:cNvSpPr txBox="1"/>
          <p:nvPr/>
        </p:nvSpPr>
        <p:spPr>
          <a:xfrm>
            <a:off x="855583" y="1423607"/>
            <a:ext cx="7620000" cy="584775"/>
          </a:xfrm>
          <a:prstGeom prst="rect">
            <a:avLst/>
          </a:prstGeom>
          <a:noFill/>
        </p:spPr>
        <p:txBody>
          <a:bodyPr wrap="square" rtlCol="0">
            <a:spAutoFit/>
          </a:bodyPr>
          <a:lstStyle/>
          <a:p>
            <a:pPr algn="ctr"/>
            <a:r>
              <a:rPr lang="en-US" sz="1600" b="1" dirty="0" smtClean="0">
                <a:latin typeface="Arial" panose="020B0604020202020204" pitchFamily="34" charset="0"/>
              </a:rPr>
              <a:t>Emergency Treatment Used for Anaphylaxis by Cause </a:t>
            </a:r>
            <a:br>
              <a:rPr lang="en-US" sz="1600" b="1" dirty="0" smtClean="0">
                <a:latin typeface="Arial" panose="020B0604020202020204" pitchFamily="34" charset="0"/>
              </a:rPr>
            </a:br>
            <a:r>
              <a:rPr lang="en-US" sz="1600" b="1" dirty="0" smtClean="0">
                <a:latin typeface="Arial" panose="020B0604020202020204" pitchFamily="34" charset="0"/>
              </a:rPr>
              <a:t>(n=2114 severe anaphylaxis cases in Germany, Austria, and Switzerland)</a:t>
            </a:r>
            <a:endParaRPr lang="en-US" sz="1600" b="1" dirty="0">
              <a:latin typeface="Arial" panose="020B0604020202020204" pitchFamily="34" charset="0"/>
            </a:endParaRPr>
          </a:p>
        </p:txBody>
      </p:sp>
      <p:sp>
        <p:nvSpPr>
          <p:cNvPr id="8" name="Text Box 2"/>
          <p:cNvSpPr txBox="1">
            <a:spLocks noChangeArrowheads="1"/>
          </p:cNvSpPr>
          <p:nvPr/>
        </p:nvSpPr>
        <p:spPr bwMode="auto">
          <a:xfrm>
            <a:off x="769337" y="5735583"/>
            <a:ext cx="804922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CC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914400" algn="ctr"/>
                <a:tab pos="1885950" algn="ctr"/>
                <a:tab pos="2743200" algn="ctr"/>
                <a:tab pos="3657600" algn="ctr"/>
                <a:tab pos="4572000" algn="ctr"/>
                <a:tab pos="5429250" algn="ctr"/>
                <a:tab pos="6686550" algn="ctr"/>
              </a:tabLst>
              <a:defRPr sz="2400">
                <a:solidFill>
                  <a:schemeClr val="tx1"/>
                </a:solidFill>
                <a:latin typeface="Arial" charset="0"/>
              </a:defRPr>
            </a:lvl1pPr>
            <a:lvl2pPr marL="742950" indent="-285750" eaLnBrk="0" hangingPunct="0">
              <a:spcBef>
                <a:spcPct val="20000"/>
              </a:spcBef>
              <a:buChar char="–"/>
              <a:tabLst>
                <a:tab pos="914400" algn="ctr"/>
                <a:tab pos="1885950" algn="ctr"/>
                <a:tab pos="2743200" algn="ctr"/>
                <a:tab pos="3657600" algn="ctr"/>
                <a:tab pos="4572000" algn="ctr"/>
                <a:tab pos="5429250" algn="ctr"/>
                <a:tab pos="6686550" algn="ctr"/>
              </a:tabLst>
              <a:defRPr sz="2000">
                <a:solidFill>
                  <a:schemeClr val="tx1"/>
                </a:solidFill>
                <a:latin typeface="Arial" charset="0"/>
              </a:defRPr>
            </a:lvl2pPr>
            <a:lvl3pPr marL="1143000" indent="-228600" eaLnBrk="0" hangingPunct="0">
              <a:spcBef>
                <a:spcPct val="20000"/>
              </a:spcBef>
              <a:buChar char="•"/>
              <a:tabLst>
                <a:tab pos="914400" algn="ctr"/>
                <a:tab pos="1885950" algn="ctr"/>
                <a:tab pos="2743200" algn="ctr"/>
                <a:tab pos="3657600" algn="ctr"/>
                <a:tab pos="4572000" algn="ctr"/>
                <a:tab pos="5429250" algn="ctr"/>
                <a:tab pos="6686550" algn="ctr"/>
              </a:tabLst>
              <a:defRPr>
                <a:solidFill>
                  <a:schemeClr val="tx1"/>
                </a:solidFill>
                <a:latin typeface="Arial" charset="0"/>
              </a:defRPr>
            </a:lvl3pPr>
            <a:lvl4pPr marL="1600200" indent="-228600" eaLnBrk="0" hangingPunct="0">
              <a:spcBef>
                <a:spcPct val="20000"/>
              </a:spcBef>
              <a:buChar char="–"/>
              <a:tabLst>
                <a:tab pos="914400" algn="ctr"/>
                <a:tab pos="1885950" algn="ctr"/>
                <a:tab pos="2743200" algn="ctr"/>
                <a:tab pos="3657600" algn="ctr"/>
                <a:tab pos="4572000" algn="ctr"/>
                <a:tab pos="5429250" algn="ctr"/>
                <a:tab pos="6686550" algn="ctr"/>
              </a:tabLst>
              <a:defRPr sz="1600">
                <a:solidFill>
                  <a:schemeClr val="tx1"/>
                </a:solidFill>
                <a:latin typeface="Arial" charset="0"/>
              </a:defRPr>
            </a:lvl4pPr>
            <a:lvl5pPr marL="2057400" indent="-228600" eaLnBrk="0" hangingPunct="0">
              <a:spcBef>
                <a:spcPct val="20000"/>
              </a:spcBef>
              <a:buChar char="»"/>
              <a:tabLst>
                <a:tab pos="914400" algn="ctr"/>
                <a:tab pos="1885950" algn="ctr"/>
                <a:tab pos="2743200" algn="ctr"/>
                <a:tab pos="3657600" algn="ctr"/>
                <a:tab pos="4572000" algn="ctr"/>
                <a:tab pos="5429250" algn="ctr"/>
                <a:tab pos="6686550"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914400" algn="ctr"/>
                <a:tab pos="1885950" algn="ctr"/>
                <a:tab pos="2743200" algn="ctr"/>
                <a:tab pos="3657600" algn="ctr"/>
                <a:tab pos="4572000" algn="ctr"/>
                <a:tab pos="5429250" algn="ctr"/>
                <a:tab pos="6686550"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914400" algn="ctr"/>
                <a:tab pos="1885950" algn="ctr"/>
                <a:tab pos="2743200" algn="ctr"/>
                <a:tab pos="3657600" algn="ctr"/>
                <a:tab pos="4572000" algn="ctr"/>
                <a:tab pos="5429250" algn="ctr"/>
                <a:tab pos="6686550"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914400" algn="ctr"/>
                <a:tab pos="1885950" algn="ctr"/>
                <a:tab pos="2743200" algn="ctr"/>
                <a:tab pos="3657600" algn="ctr"/>
                <a:tab pos="4572000" algn="ctr"/>
                <a:tab pos="5429250" algn="ctr"/>
                <a:tab pos="6686550"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914400" algn="ctr"/>
                <a:tab pos="1885950" algn="ctr"/>
                <a:tab pos="2743200" algn="ctr"/>
                <a:tab pos="3657600" algn="ctr"/>
                <a:tab pos="4572000" algn="ctr"/>
                <a:tab pos="5429250" algn="ctr"/>
                <a:tab pos="6686550" algn="ctr"/>
              </a:tabLst>
              <a:defRPr sz="1600">
                <a:solidFill>
                  <a:schemeClr val="tx1"/>
                </a:solidFill>
                <a:latin typeface="Arial" charset="0"/>
              </a:defRPr>
            </a:lvl9pPr>
          </a:lstStyle>
          <a:p>
            <a:pPr eaLnBrk="1" hangingPunct="1">
              <a:buFontTx/>
              <a:buNone/>
              <a:tabLst>
                <a:tab pos="1087438" algn="ctr"/>
                <a:tab pos="2344738" algn="ctr"/>
                <a:tab pos="3598863" algn="ctr"/>
                <a:tab pos="4800600" algn="ctr"/>
                <a:tab pos="6113463" algn="ctr"/>
                <a:tab pos="7315200" algn="ctr"/>
              </a:tabLst>
            </a:pPr>
            <a:r>
              <a:rPr lang="en-US" altLang="en-US" sz="1400" b="1" dirty="0" smtClean="0">
                <a:latin typeface="Arial" panose="020B0604020202020204" pitchFamily="34" charset="0"/>
                <a:cs typeface="Tahoma" pitchFamily="34" charset="0"/>
              </a:rPr>
              <a:t>	Adrenaline	Antihistamine	Corticoid	Beta-2-Agonist	Oxygen	Fluid</a:t>
            </a:r>
            <a:endParaRPr lang="en-US" altLang="en-US" sz="1400" b="1" dirty="0">
              <a:latin typeface="Arial" panose="020B0604020202020204" pitchFamily="34" charset="0"/>
              <a:cs typeface="Tahoma" pitchFamily="34" charset="0"/>
            </a:endParaRPr>
          </a:p>
        </p:txBody>
      </p:sp>
      <p:sp>
        <p:nvSpPr>
          <p:cNvPr id="9" name="Text Box 3"/>
          <p:cNvSpPr txBox="1">
            <a:spLocks noChangeArrowheads="1"/>
          </p:cNvSpPr>
          <p:nvPr/>
        </p:nvSpPr>
        <p:spPr bwMode="auto">
          <a:xfrm rot="16200000">
            <a:off x="-916080" y="3780592"/>
            <a:ext cx="2878766"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lnSpc>
                <a:spcPct val="90000"/>
              </a:lnSpc>
              <a:spcBef>
                <a:spcPct val="0"/>
              </a:spcBef>
              <a:buFontTx/>
              <a:buNone/>
            </a:pPr>
            <a:r>
              <a:rPr lang="en-US" altLang="en-US" sz="1400" b="1" dirty="0" smtClean="0">
                <a:latin typeface="Arial" panose="020B0604020202020204" pitchFamily="34" charset="0"/>
                <a:cs typeface="Tahoma" pitchFamily="34" charset="0"/>
              </a:rPr>
              <a:t>Percentage of Patients </a:t>
            </a:r>
          </a:p>
          <a:p>
            <a:pPr algn="ctr" eaLnBrk="1" hangingPunct="1">
              <a:lnSpc>
                <a:spcPct val="90000"/>
              </a:lnSpc>
              <a:spcBef>
                <a:spcPct val="0"/>
              </a:spcBef>
              <a:buFontTx/>
              <a:buNone/>
            </a:pPr>
            <a:r>
              <a:rPr lang="en-US" altLang="en-US" sz="1400" b="1" dirty="0" smtClean="0">
                <a:latin typeface="Arial" panose="020B0604020202020204" pitchFamily="34" charset="0"/>
                <a:cs typeface="Tahoma" pitchFamily="34" charset="0"/>
              </a:rPr>
              <a:t>Receiving Treatment</a:t>
            </a:r>
            <a:endParaRPr lang="en-US" altLang="en-US" sz="1400" b="1" dirty="0">
              <a:latin typeface="Arial" panose="020B0604020202020204" pitchFamily="34" charset="0"/>
              <a:cs typeface="Tahoma" pitchFamily="34" charset="0"/>
            </a:endParaRPr>
          </a:p>
        </p:txBody>
      </p:sp>
      <p:sp>
        <p:nvSpPr>
          <p:cNvPr id="22" name="Text Box 20"/>
          <p:cNvSpPr txBox="1">
            <a:spLocks noChangeArrowheads="1"/>
          </p:cNvSpPr>
          <p:nvPr/>
        </p:nvSpPr>
        <p:spPr bwMode="auto">
          <a:xfrm>
            <a:off x="792362" y="2146563"/>
            <a:ext cx="543739" cy="3737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eaLnBrk="1" hangingPunct="1">
              <a:lnSpc>
                <a:spcPct val="188000"/>
              </a:lnSpc>
              <a:spcBef>
                <a:spcPct val="0"/>
              </a:spcBef>
              <a:buFontTx/>
              <a:buNone/>
            </a:pPr>
            <a:r>
              <a:rPr lang="en-US" altLang="en-US" sz="1400" b="1" dirty="0" smtClean="0">
                <a:latin typeface="Arial" panose="020B0604020202020204" pitchFamily="34" charset="0"/>
                <a:cs typeface="Tahoma" pitchFamily="34" charset="0"/>
              </a:rPr>
              <a:t>80%</a:t>
            </a:r>
          </a:p>
          <a:p>
            <a:pPr algn="r" eaLnBrk="1" hangingPunct="1">
              <a:lnSpc>
                <a:spcPct val="188000"/>
              </a:lnSpc>
              <a:spcBef>
                <a:spcPct val="0"/>
              </a:spcBef>
              <a:buFontTx/>
              <a:buNone/>
            </a:pPr>
            <a:r>
              <a:rPr lang="en-US" altLang="en-US" sz="1400" b="1" dirty="0" smtClean="0">
                <a:latin typeface="Arial" panose="020B0604020202020204" pitchFamily="34" charset="0"/>
                <a:cs typeface="Tahoma" pitchFamily="34" charset="0"/>
              </a:rPr>
              <a:t>70%</a:t>
            </a:r>
          </a:p>
          <a:p>
            <a:pPr algn="r" eaLnBrk="1" hangingPunct="1">
              <a:lnSpc>
                <a:spcPct val="188000"/>
              </a:lnSpc>
              <a:spcBef>
                <a:spcPct val="0"/>
              </a:spcBef>
              <a:buFontTx/>
              <a:buNone/>
            </a:pPr>
            <a:r>
              <a:rPr lang="en-US" altLang="en-US" sz="1400" b="1" dirty="0" smtClean="0">
                <a:latin typeface="Arial" panose="020B0604020202020204" pitchFamily="34" charset="0"/>
                <a:cs typeface="Tahoma" pitchFamily="34" charset="0"/>
              </a:rPr>
              <a:t>60%</a:t>
            </a:r>
          </a:p>
          <a:p>
            <a:pPr algn="r" eaLnBrk="1" hangingPunct="1">
              <a:lnSpc>
                <a:spcPct val="188000"/>
              </a:lnSpc>
              <a:spcBef>
                <a:spcPct val="0"/>
              </a:spcBef>
              <a:buFontTx/>
              <a:buNone/>
            </a:pPr>
            <a:r>
              <a:rPr lang="en-US" altLang="en-US" sz="1400" b="1" dirty="0" smtClean="0">
                <a:latin typeface="Arial" panose="020B0604020202020204" pitchFamily="34" charset="0"/>
                <a:cs typeface="Tahoma" pitchFamily="34" charset="0"/>
              </a:rPr>
              <a:t>50%</a:t>
            </a:r>
          </a:p>
          <a:p>
            <a:pPr algn="r" eaLnBrk="1" hangingPunct="1">
              <a:lnSpc>
                <a:spcPct val="188000"/>
              </a:lnSpc>
              <a:spcBef>
                <a:spcPct val="0"/>
              </a:spcBef>
              <a:buFontTx/>
              <a:buNone/>
            </a:pPr>
            <a:r>
              <a:rPr lang="en-US" altLang="en-US" sz="1400" b="1" dirty="0" smtClean="0">
                <a:latin typeface="Arial" panose="020B0604020202020204" pitchFamily="34" charset="0"/>
                <a:cs typeface="Tahoma" pitchFamily="34" charset="0"/>
              </a:rPr>
              <a:t>40%</a:t>
            </a:r>
          </a:p>
          <a:p>
            <a:pPr algn="r" eaLnBrk="1" hangingPunct="1">
              <a:lnSpc>
                <a:spcPct val="188000"/>
              </a:lnSpc>
              <a:spcBef>
                <a:spcPct val="0"/>
              </a:spcBef>
              <a:buFontTx/>
              <a:buNone/>
            </a:pPr>
            <a:r>
              <a:rPr lang="en-US" altLang="en-US" sz="1400" b="1" dirty="0" smtClean="0">
                <a:latin typeface="Arial" panose="020B0604020202020204" pitchFamily="34" charset="0"/>
                <a:cs typeface="Tahoma" pitchFamily="34" charset="0"/>
              </a:rPr>
              <a:t>30%</a:t>
            </a:r>
          </a:p>
          <a:p>
            <a:pPr algn="r" eaLnBrk="1" hangingPunct="1">
              <a:lnSpc>
                <a:spcPct val="188000"/>
              </a:lnSpc>
              <a:spcBef>
                <a:spcPct val="0"/>
              </a:spcBef>
              <a:buFontTx/>
              <a:buNone/>
            </a:pPr>
            <a:r>
              <a:rPr lang="en-US" altLang="en-US" sz="1400" b="1" dirty="0" smtClean="0">
                <a:latin typeface="Arial" panose="020B0604020202020204" pitchFamily="34" charset="0"/>
                <a:cs typeface="Tahoma" pitchFamily="34" charset="0"/>
              </a:rPr>
              <a:t>20%</a:t>
            </a:r>
          </a:p>
          <a:p>
            <a:pPr algn="r" eaLnBrk="1" hangingPunct="1">
              <a:lnSpc>
                <a:spcPct val="188000"/>
              </a:lnSpc>
              <a:spcBef>
                <a:spcPct val="0"/>
              </a:spcBef>
              <a:buFontTx/>
              <a:buNone/>
            </a:pPr>
            <a:r>
              <a:rPr lang="en-US" altLang="en-US" sz="1400" b="1" dirty="0" smtClean="0">
                <a:latin typeface="Arial" panose="020B0604020202020204" pitchFamily="34" charset="0"/>
                <a:cs typeface="Tahoma" pitchFamily="34" charset="0"/>
              </a:rPr>
              <a:t>10%</a:t>
            </a:r>
          </a:p>
          <a:p>
            <a:pPr algn="r" eaLnBrk="1" hangingPunct="1">
              <a:lnSpc>
                <a:spcPct val="188000"/>
              </a:lnSpc>
              <a:spcBef>
                <a:spcPct val="0"/>
              </a:spcBef>
              <a:buFontTx/>
              <a:buNone/>
            </a:pPr>
            <a:r>
              <a:rPr lang="en-US" altLang="en-US" sz="1400" b="1" dirty="0" smtClean="0">
                <a:latin typeface="Arial" panose="020B0604020202020204" pitchFamily="34" charset="0"/>
                <a:cs typeface="Tahoma" pitchFamily="34" charset="0"/>
              </a:rPr>
              <a:t>0%</a:t>
            </a:r>
            <a:endParaRPr lang="en-US" altLang="en-US" sz="1400" b="1" dirty="0">
              <a:latin typeface="Arial" panose="020B0604020202020204" pitchFamily="34" charset="0"/>
              <a:cs typeface="Tahoma" pitchFamily="34" charset="0"/>
            </a:endParaRPr>
          </a:p>
        </p:txBody>
      </p:sp>
      <p:sp>
        <p:nvSpPr>
          <p:cNvPr id="117" name="Rectangle 116"/>
          <p:cNvSpPr/>
          <p:nvPr/>
        </p:nvSpPr>
        <p:spPr bwMode="auto">
          <a:xfrm>
            <a:off x="5924035" y="2489466"/>
            <a:ext cx="137160" cy="13716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dirty="0" smtClean="0">
              <a:latin typeface="Arial" panose="020B0604020202020204" pitchFamily="34" charset="0"/>
              <a:cs typeface="Arial" panose="020B0604020202020204" pitchFamily="34" charset="0"/>
            </a:endParaRPr>
          </a:p>
        </p:txBody>
      </p:sp>
      <p:sp>
        <p:nvSpPr>
          <p:cNvPr id="118" name="Rectangle 117"/>
          <p:cNvSpPr/>
          <p:nvPr/>
        </p:nvSpPr>
        <p:spPr bwMode="auto">
          <a:xfrm>
            <a:off x="5924608" y="2277789"/>
            <a:ext cx="137160" cy="13716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dirty="0" smtClean="0">
              <a:latin typeface="Arial" panose="020B0604020202020204" pitchFamily="34" charset="0"/>
              <a:cs typeface="Arial" panose="020B0604020202020204" pitchFamily="34" charset="0"/>
            </a:endParaRPr>
          </a:p>
        </p:txBody>
      </p:sp>
      <p:sp>
        <p:nvSpPr>
          <p:cNvPr id="119" name="Rectangle 118"/>
          <p:cNvSpPr/>
          <p:nvPr/>
        </p:nvSpPr>
        <p:spPr bwMode="auto">
          <a:xfrm>
            <a:off x="5924811" y="2701143"/>
            <a:ext cx="137160" cy="1371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dirty="0" smtClean="0">
              <a:latin typeface="Arial" panose="020B0604020202020204" pitchFamily="34" charset="0"/>
              <a:cs typeface="Arial" panose="020B0604020202020204" pitchFamily="34" charset="0"/>
            </a:endParaRPr>
          </a:p>
        </p:txBody>
      </p:sp>
      <p:sp>
        <p:nvSpPr>
          <p:cNvPr id="3" name="TextBox 2"/>
          <p:cNvSpPr txBox="1"/>
          <p:nvPr/>
        </p:nvSpPr>
        <p:spPr>
          <a:xfrm>
            <a:off x="6029311" y="2177139"/>
            <a:ext cx="1090363" cy="738664"/>
          </a:xfrm>
          <a:prstGeom prst="rect">
            <a:avLst/>
          </a:prstGeom>
          <a:noFill/>
        </p:spPr>
        <p:txBody>
          <a:bodyPr wrap="none" rtlCol="0">
            <a:spAutoFit/>
          </a:bodyPr>
          <a:lstStyle/>
          <a:p>
            <a:r>
              <a:rPr lang="en-US" sz="1400" dirty="0" smtClean="0">
                <a:latin typeface="Arial" panose="020B0604020202020204" pitchFamily="34" charset="0"/>
              </a:rPr>
              <a:t>Insect sting</a:t>
            </a:r>
          </a:p>
          <a:p>
            <a:r>
              <a:rPr lang="en-US" sz="1400" dirty="0" smtClean="0">
                <a:latin typeface="Arial" panose="020B0604020202020204" pitchFamily="34" charset="0"/>
              </a:rPr>
              <a:t>Food</a:t>
            </a:r>
          </a:p>
          <a:p>
            <a:r>
              <a:rPr lang="en-US" sz="1400" dirty="0" smtClean="0">
                <a:latin typeface="Arial" panose="020B0604020202020204" pitchFamily="34" charset="0"/>
              </a:rPr>
              <a:t>Drugs</a:t>
            </a:r>
            <a:endParaRPr lang="en-US" sz="1400" dirty="0">
              <a:latin typeface="Arial" panose="020B0604020202020204" pitchFamily="34" charset="0"/>
            </a:endParaRPr>
          </a:p>
        </p:txBody>
      </p:sp>
      <p:sp>
        <p:nvSpPr>
          <p:cNvPr id="105" name="Rectangle 104"/>
          <p:cNvSpPr/>
          <p:nvPr/>
        </p:nvSpPr>
        <p:spPr bwMode="auto">
          <a:xfrm>
            <a:off x="4577643" y="3248706"/>
            <a:ext cx="274320" cy="24128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b="0" dirty="0">
              <a:ln>
                <a:solidFill>
                  <a:sysClr val="windowText" lastClr="000000"/>
                </a:solidFill>
              </a:ln>
              <a:latin typeface="Verdana" panose="020B0604030504040204" pitchFamily="34" charset="0"/>
              <a:ea typeface="Verdana" panose="020B0604030504040204" pitchFamily="34" charset="0"/>
              <a:cs typeface="Verdana" panose="020B0604030504040204" pitchFamily="34" charset="0"/>
            </a:endParaRPr>
          </a:p>
        </p:txBody>
      </p:sp>
      <p:sp>
        <p:nvSpPr>
          <p:cNvPr id="106" name="Rectangle 105"/>
          <p:cNvSpPr/>
          <p:nvPr/>
        </p:nvSpPr>
        <p:spPr bwMode="auto">
          <a:xfrm>
            <a:off x="4029125" y="3863068"/>
            <a:ext cx="274320" cy="179952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07" name="Rectangle 106"/>
          <p:cNvSpPr/>
          <p:nvPr/>
        </p:nvSpPr>
        <p:spPr bwMode="auto">
          <a:xfrm>
            <a:off x="4303384" y="3415393"/>
            <a:ext cx="274320" cy="224618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grpSp>
        <p:nvGrpSpPr>
          <p:cNvPr id="30" name="Group 481"/>
          <p:cNvGrpSpPr>
            <a:grpSpLocks/>
          </p:cNvGrpSpPr>
          <p:nvPr/>
        </p:nvGrpSpPr>
        <p:grpSpPr bwMode="auto">
          <a:xfrm>
            <a:off x="4668203" y="2958466"/>
            <a:ext cx="82296" cy="576072"/>
            <a:chOff x="3359" y="1043"/>
            <a:chExt cx="133" cy="685"/>
          </a:xfrm>
        </p:grpSpPr>
        <p:sp>
          <p:nvSpPr>
            <p:cNvPr id="31"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32"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33"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grpSp>
        <p:nvGrpSpPr>
          <p:cNvPr id="34" name="Group 481"/>
          <p:cNvGrpSpPr>
            <a:grpSpLocks/>
          </p:cNvGrpSpPr>
          <p:nvPr/>
        </p:nvGrpSpPr>
        <p:grpSpPr bwMode="auto">
          <a:xfrm>
            <a:off x="4407098" y="3192509"/>
            <a:ext cx="82296" cy="438912"/>
            <a:chOff x="3359" y="1043"/>
            <a:chExt cx="133" cy="685"/>
          </a:xfrm>
        </p:grpSpPr>
        <p:sp>
          <p:nvSpPr>
            <p:cNvPr id="35"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36"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37"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grpSp>
        <p:nvGrpSpPr>
          <p:cNvPr id="38" name="Group 481"/>
          <p:cNvGrpSpPr>
            <a:grpSpLocks/>
          </p:cNvGrpSpPr>
          <p:nvPr/>
        </p:nvGrpSpPr>
        <p:grpSpPr bwMode="auto">
          <a:xfrm>
            <a:off x="4130605" y="3725909"/>
            <a:ext cx="82296" cy="256032"/>
            <a:chOff x="3359" y="1043"/>
            <a:chExt cx="133" cy="685"/>
          </a:xfrm>
        </p:grpSpPr>
        <p:sp>
          <p:nvSpPr>
            <p:cNvPr id="39"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40"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41"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sp>
        <p:nvSpPr>
          <p:cNvPr id="102" name="Rectangle 101"/>
          <p:cNvSpPr/>
          <p:nvPr/>
        </p:nvSpPr>
        <p:spPr bwMode="auto">
          <a:xfrm>
            <a:off x="2076237" y="5125812"/>
            <a:ext cx="274320" cy="5364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b="0" dirty="0">
              <a:ln>
                <a:solidFill>
                  <a:sysClr val="windowText" lastClr="000000"/>
                </a:solidFill>
              </a:ln>
              <a:latin typeface="Verdana" panose="020B0604030504040204" pitchFamily="34" charset="0"/>
              <a:ea typeface="Verdana" panose="020B0604030504040204" pitchFamily="34" charset="0"/>
              <a:cs typeface="Verdana" panose="020B0604030504040204" pitchFamily="34" charset="0"/>
            </a:endParaRPr>
          </a:p>
        </p:txBody>
      </p:sp>
      <p:sp>
        <p:nvSpPr>
          <p:cNvPr id="103" name="Rectangle 102"/>
          <p:cNvSpPr/>
          <p:nvPr/>
        </p:nvSpPr>
        <p:spPr bwMode="auto">
          <a:xfrm>
            <a:off x="1527719" y="5235349"/>
            <a:ext cx="274320" cy="42792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04" name="Rectangle 103"/>
          <p:cNvSpPr/>
          <p:nvPr/>
        </p:nvSpPr>
        <p:spPr bwMode="auto">
          <a:xfrm>
            <a:off x="1801978" y="5278212"/>
            <a:ext cx="274320" cy="384042"/>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grpSp>
        <p:nvGrpSpPr>
          <p:cNvPr id="42" name="Group 481"/>
          <p:cNvGrpSpPr>
            <a:grpSpLocks/>
          </p:cNvGrpSpPr>
          <p:nvPr/>
        </p:nvGrpSpPr>
        <p:grpSpPr bwMode="auto">
          <a:xfrm>
            <a:off x="1619615" y="5145815"/>
            <a:ext cx="82296" cy="155448"/>
            <a:chOff x="3359" y="1043"/>
            <a:chExt cx="133" cy="685"/>
          </a:xfrm>
        </p:grpSpPr>
        <p:sp>
          <p:nvSpPr>
            <p:cNvPr id="43"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44"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45"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grpSp>
        <p:nvGrpSpPr>
          <p:cNvPr id="46" name="Group 481"/>
          <p:cNvGrpSpPr>
            <a:grpSpLocks/>
          </p:cNvGrpSpPr>
          <p:nvPr/>
        </p:nvGrpSpPr>
        <p:grpSpPr bwMode="auto">
          <a:xfrm>
            <a:off x="1899248" y="5112477"/>
            <a:ext cx="82296" cy="274320"/>
            <a:chOff x="3359" y="1043"/>
            <a:chExt cx="133" cy="685"/>
          </a:xfrm>
        </p:grpSpPr>
        <p:sp>
          <p:nvSpPr>
            <p:cNvPr id="47"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48"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49"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grpSp>
        <p:nvGrpSpPr>
          <p:cNvPr id="50" name="Group 481"/>
          <p:cNvGrpSpPr>
            <a:grpSpLocks/>
          </p:cNvGrpSpPr>
          <p:nvPr/>
        </p:nvGrpSpPr>
        <p:grpSpPr bwMode="auto">
          <a:xfrm>
            <a:off x="2179560" y="4893400"/>
            <a:ext cx="82296" cy="402336"/>
            <a:chOff x="3359" y="1043"/>
            <a:chExt cx="133" cy="685"/>
          </a:xfrm>
        </p:grpSpPr>
        <p:sp>
          <p:nvSpPr>
            <p:cNvPr id="51"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52"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53"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sp>
        <p:nvSpPr>
          <p:cNvPr id="27" name="Rectangle 26"/>
          <p:cNvSpPr/>
          <p:nvPr/>
        </p:nvSpPr>
        <p:spPr bwMode="auto">
          <a:xfrm>
            <a:off x="3326940" y="3162981"/>
            <a:ext cx="274320" cy="24985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p:nvSpPr>
        <p:spPr bwMode="auto">
          <a:xfrm>
            <a:off x="2778422" y="3977368"/>
            <a:ext cx="274320" cy="168522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bwMode="auto">
          <a:xfrm>
            <a:off x="3052681" y="3101069"/>
            <a:ext cx="274320" cy="256050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grpSp>
        <p:nvGrpSpPr>
          <p:cNvPr id="54" name="Group 481"/>
          <p:cNvGrpSpPr>
            <a:grpSpLocks/>
          </p:cNvGrpSpPr>
          <p:nvPr/>
        </p:nvGrpSpPr>
        <p:grpSpPr bwMode="auto">
          <a:xfrm>
            <a:off x="2877410" y="3855177"/>
            <a:ext cx="82296" cy="246888"/>
            <a:chOff x="3359" y="1043"/>
            <a:chExt cx="133" cy="685"/>
          </a:xfrm>
        </p:grpSpPr>
        <p:sp>
          <p:nvSpPr>
            <p:cNvPr id="55"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56"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57"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grpSp>
        <p:nvGrpSpPr>
          <p:cNvPr id="58" name="Group 481"/>
          <p:cNvGrpSpPr>
            <a:grpSpLocks/>
          </p:cNvGrpSpPr>
          <p:nvPr/>
        </p:nvGrpSpPr>
        <p:grpSpPr bwMode="auto">
          <a:xfrm>
            <a:off x="3145999" y="2888389"/>
            <a:ext cx="82296" cy="420624"/>
            <a:chOff x="3359" y="1043"/>
            <a:chExt cx="133" cy="685"/>
          </a:xfrm>
        </p:grpSpPr>
        <p:sp>
          <p:nvSpPr>
            <p:cNvPr id="59"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60"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61"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grpSp>
        <p:nvGrpSpPr>
          <p:cNvPr id="62" name="Group 481"/>
          <p:cNvGrpSpPr>
            <a:grpSpLocks/>
          </p:cNvGrpSpPr>
          <p:nvPr/>
        </p:nvGrpSpPr>
        <p:grpSpPr bwMode="auto">
          <a:xfrm>
            <a:off x="3420869" y="2888389"/>
            <a:ext cx="82296" cy="557784"/>
            <a:chOff x="3359" y="1043"/>
            <a:chExt cx="133" cy="685"/>
          </a:xfrm>
        </p:grpSpPr>
        <p:sp>
          <p:nvSpPr>
            <p:cNvPr id="63"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64"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65"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sp>
        <p:nvSpPr>
          <p:cNvPr id="111" name="Rectangle 110"/>
          <p:cNvSpPr/>
          <p:nvPr/>
        </p:nvSpPr>
        <p:spPr bwMode="auto">
          <a:xfrm>
            <a:off x="7073187" y="5101318"/>
            <a:ext cx="274320" cy="5602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b="0" dirty="0">
              <a:ln>
                <a:solidFill>
                  <a:sysClr val="windowText" lastClr="000000"/>
                </a:solidFill>
              </a:ln>
              <a:latin typeface="Verdana" panose="020B0604030504040204" pitchFamily="34" charset="0"/>
              <a:ea typeface="Verdana" panose="020B0604030504040204" pitchFamily="34" charset="0"/>
              <a:cs typeface="Verdana" panose="020B0604030504040204" pitchFamily="34" charset="0"/>
            </a:endParaRPr>
          </a:p>
        </p:txBody>
      </p:sp>
      <p:sp>
        <p:nvSpPr>
          <p:cNvPr id="112" name="Rectangle 111"/>
          <p:cNvSpPr/>
          <p:nvPr/>
        </p:nvSpPr>
        <p:spPr bwMode="auto">
          <a:xfrm>
            <a:off x="6524669" y="5487081"/>
            <a:ext cx="274320" cy="17589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13" name="Rectangle 112"/>
          <p:cNvSpPr/>
          <p:nvPr/>
        </p:nvSpPr>
        <p:spPr bwMode="auto">
          <a:xfrm>
            <a:off x="6798928" y="5358493"/>
            <a:ext cx="274320" cy="30308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grpSp>
        <p:nvGrpSpPr>
          <p:cNvPr id="78" name="Group 481"/>
          <p:cNvGrpSpPr>
            <a:grpSpLocks/>
          </p:cNvGrpSpPr>
          <p:nvPr/>
        </p:nvGrpSpPr>
        <p:grpSpPr bwMode="auto">
          <a:xfrm>
            <a:off x="6617687" y="5421360"/>
            <a:ext cx="82296" cy="109728"/>
            <a:chOff x="3359" y="1043"/>
            <a:chExt cx="133" cy="685"/>
          </a:xfrm>
        </p:grpSpPr>
        <p:sp>
          <p:nvSpPr>
            <p:cNvPr id="79"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80"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81"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grpSp>
        <p:nvGrpSpPr>
          <p:cNvPr id="82" name="Group 481"/>
          <p:cNvGrpSpPr>
            <a:grpSpLocks/>
          </p:cNvGrpSpPr>
          <p:nvPr/>
        </p:nvGrpSpPr>
        <p:grpSpPr bwMode="auto">
          <a:xfrm>
            <a:off x="6902499" y="5221335"/>
            <a:ext cx="82296" cy="246888"/>
            <a:chOff x="3359" y="1043"/>
            <a:chExt cx="133" cy="685"/>
          </a:xfrm>
        </p:grpSpPr>
        <p:sp>
          <p:nvSpPr>
            <p:cNvPr id="83"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84"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85"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grpSp>
        <p:nvGrpSpPr>
          <p:cNvPr id="86" name="Group 481"/>
          <p:cNvGrpSpPr>
            <a:grpSpLocks/>
          </p:cNvGrpSpPr>
          <p:nvPr/>
        </p:nvGrpSpPr>
        <p:grpSpPr bwMode="auto">
          <a:xfrm>
            <a:off x="7167427" y="4868906"/>
            <a:ext cx="82296" cy="411480"/>
            <a:chOff x="3359" y="1043"/>
            <a:chExt cx="133" cy="685"/>
          </a:xfrm>
        </p:grpSpPr>
        <p:sp>
          <p:nvSpPr>
            <p:cNvPr id="87"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88"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89"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sp>
        <p:nvSpPr>
          <p:cNvPr id="114" name="Rectangle 113"/>
          <p:cNvSpPr/>
          <p:nvPr/>
        </p:nvSpPr>
        <p:spPr bwMode="auto">
          <a:xfrm>
            <a:off x="8323888" y="4739368"/>
            <a:ext cx="274320" cy="92220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b="0" dirty="0">
              <a:ln>
                <a:solidFill>
                  <a:sysClr val="windowText" lastClr="000000"/>
                </a:solidFill>
              </a:ln>
              <a:latin typeface="Verdana" panose="020B0604030504040204" pitchFamily="34" charset="0"/>
              <a:ea typeface="Verdana" panose="020B0604030504040204" pitchFamily="34" charset="0"/>
              <a:cs typeface="Verdana" panose="020B0604030504040204" pitchFamily="34" charset="0"/>
            </a:endParaRPr>
          </a:p>
        </p:txBody>
      </p:sp>
      <p:sp>
        <p:nvSpPr>
          <p:cNvPr id="115" name="Rectangle 114"/>
          <p:cNvSpPr/>
          <p:nvPr/>
        </p:nvSpPr>
        <p:spPr bwMode="auto">
          <a:xfrm>
            <a:off x="7775372" y="5206094"/>
            <a:ext cx="274320" cy="45688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16" name="Rectangle 115"/>
          <p:cNvSpPr/>
          <p:nvPr/>
        </p:nvSpPr>
        <p:spPr bwMode="auto">
          <a:xfrm>
            <a:off x="8049631" y="5087031"/>
            <a:ext cx="274320" cy="57454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grpSp>
        <p:nvGrpSpPr>
          <p:cNvPr id="90" name="Group 481"/>
          <p:cNvGrpSpPr>
            <a:grpSpLocks/>
          </p:cNvGrpSpPr>
          <p:nvPr/>
        </p:nvGrpSpPr>
        <p:grpSpPr bwMode="auto">
          <a:xfrm>
            <a:off x="7877358" y="5111798"/>
            <a:ext cx="82296" cy="164592"/>
            <a:chOff x="3359" y="1043"/>
            <a:chExt cx="133" cy="685"/>
          </a:xfrm>
        </p:grpSpPr>
        <p:sp>
          <p:nvSpPr>
            <p:cNvPr id="91"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92"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93"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grpSp>
        <p:nvGrpSpPr>
          <p:cNvPr id="94" name="Group 481"/>
          <p:cNvGrpSpPr>
            <a:grpSpLocks/>
          </p:cNvGrpSpPr>
          <p:nvPr/>
        </p:nvGrpSpPr>
        <p:grpSpPr bwMode="auto">
          <a:xfrm>
            <a:off x="8156993" y="4916535"/>
            <a:ext cx="82296" cy="310896"/>
            <a:chOff x="3359" y="1043"/>
            <a:chExt cx="133" cy="685"/>
          </a:xfrm>
        </p:grpSpPr>
        <p:sp>
          <p:nvSpPr>
            <p:cNvPr id="95"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96"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97"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grpSp>
        <p:nvGrpSpPr>
          <p:cNvPr id="98" name="Group 481"/>
          <p:cNvGrpSpPr>
            <a:grpSpLocks/>
          </p:cNvGrpSpPr>
          <p:nvPr/>
        </p:nvGrpSpPr>
        <p:grpSpPr bwMode="auto">
          <a:xfrm>
            <a:off x="8414277" y="4468859"/>
            <a:ext cx="82296" cy="493776"/>
            <a:chOff x="3359" y="1043"/>
            <a:chExt cx="133" cy="685"/>
          </a:xfrm>
        </p:grpSpPr>
        <p:sp>
          <p:nvSpPr>
            <p:cNvPr id="99"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100"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101"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sp>
        <p:nvSpPr>
          <p:cNvPr id="108" name="Rectangle 107"/>
          <p:cNvSpPr/>
          <p:nvPr/>
        </p:nvSpPr>
        <p:spPr bwMode="auto">
          <a:xfrm>
            <a:off x="5822484" y="5444218"/>
            <a:ext cx="274320" cy="21735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b="0" dirty="0">
              <a:ln>
                <a:solidFill>
                  <a:sysClr val="windowText" lastClr="000000"/>
                </a:solidFill>
              </a:ln>
              <a:latin typeface="Verdana" panose="020B0604030504040204" pitchFamily="34" charset="0"/>
              <a:ea typeface="Verdana" panose="020B0604030504040204" pitchFamily="34" charset="0"/>
              <a:cs typeface="Verdana" panose="020B0604030504040204" pitchFamily="34" charset="0"/>
            </a:endParaRPr>
          </a:p>
        </p:txBody>
      </p:sp>
      <p:sp>
        <p:nvSpPr>
          <p:cNvPr id="109" name="Rectangle 108"/>
          <p:cNvSpPr/>
          <p:nvPr/>
        </p:nvSpPr>
        <p:spPr bwMode="auto">
          <a:xfrm>
            <a:off x="5279828" y="5626403"/>
            <a:ext cx="274320" cy="365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10" name="Rectangle 109"/>
          <p:cNvSpPr/>
          <p:nvPr/>
        </p:nvSpPr>
        <p:spPr bwMode="auto">
          <a:xfrm>
            <a:off x="5548225" y="5010831"/>
            <a:ext cx="274320" cy="65074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grpSp>
        <p:nvGrpSpPr>
          <p:cNvPr id="66" name="Group 481"/>
          <p:cNvGrpSpPr>
            <a:grpSpLocks/>
          </p:cNvGrpSpPr>
          <p:nvPr/>
        </p:nvGrpSpPr>
        <p:grpSpPr bwMode="auto">
          <a:xfrm>
            <a:off x="5640397" y="4821283"/>
            <a:ext cx="82296" cy="338328"/>
            <a:chOff x="3359" y="1043"/>
            <a:chExt cx="133" cy="685"/>
          </a:xfrm>
        </p:grpSpPr>
        <p:sp>
          <p:nvSpPr>
            <p:cNvPr id="67"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68"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69"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grpSp>
        <p:nvGrpSpPr>
          <p:cNvPr id="74" name="Group 481"/>
          <p:cNvGrpSpPr>
            <a:grpSpLocks/>
          </p:cNvGrpSpPr>
          <p:nvPr/>
        </p:nvGrpSpPr>
        <p:grpSpPr bwMode="auto">
          <a:xfrm>
            <a:off x="5909406" y="5278484"/>
            <a:ext cx="82296" cy="274320"/>
            <a:chOff x="3359" y="1043"/>
            <a:chExt cx="133" cy="685"/>
          </a:xfrm>
        </p:grpSpPr>
        <p:sp>
          <p:nvSpPr>
            <p:cNvPr id="75"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76"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77"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grpSp>
        <p:nvGrpSpPr>
          <p:cNvPr id="70" name="Group 481"/>
          <p:cNvGrpSpPr>
            <a:grpSpLocks/>
          </p:cNvGrpSpPr>
          <p:nvPr/>
        </p:nvGrpSpPr>
        <p:grpSpPr bwMode="auto">
          <a:xfrm>
            <a:off x="5376991" y="5586562"/>
            <a:ext cx="82296" cy="54864"/>
            <a:chOff x="3359" y="1043"/>
            <a:chExt cx="133" cy="685"/>
          </a:xfrm>
        </p:grpSpPr>
        <p:sp>
          <p:nvSpPr>
            <p:cNvPr id="71" name="Line 482"/>
            <p:cNvSpPr>
              <a:spLocks noChangeShapeType="1"/>
            </p:cNvSpPr>
            <p:nvPr/>
          </p:nvSpPr>
          <p:spPr bwMode="auto">
            <a:xfrm>
              <a:off x="3426" y="1043"/>
              <a:ext cx="0" cy="68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72" name="Line 483"/>
            <p:cNvSpPr>
              <a:spLocks noChangeShapeType="1"/>
            </p:cNvSpPr>
            <p:nvPr/>
          </p:nvSpPr>
          <p:spPr bwMode="auto">
            <a:xfrm>
              <a:off x="3359" y="1043"/>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sp>
          <p:nvSpPr>
            <p:cNvPr id="73" name="Line 484"/>
            <p:cNvSpPr>
              <a:spLocks noChangeShapeType="1"/>
            </p:cNvSpPr>
            <p:nvPr/>
          </p:nvSpPr>
          <p:spPr bwMode="auto">
            <a:xfrm>
              <a:off x="3360" y="1728"/>
              <a:ext cx="1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grpSp>
      <p:sp>
        <p:nvSpPr>
          <p:cNvPr id="17" name="Line 12"/>
          <p:cNvSpPr>
            <a:spLocks noChangeShapeType="1"/>
          </p:cNvSpPr>
          <p:nvPr/>
        </p:nvSpPr>
        <p:spPr bwMode="auto">
          <a:xfrm>
            <a:off x="1383726" y="2439092"/>
            <a:ext cx="0" cy="3230881"/>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b="1" dirty="0">
              <a:latin typeface="Arial" panose="020B0604020202020204" pitchFamily="34" charset="0"/>
            </a:endParaRPr>
          </a:p>
        </p:txBody>
      </p:sp>
      <p:sp>
        <p:nvSpPr>
          <p:cNvPr id="18" name="Line 15"/>
          <p:cNvSpPr>
            <a:spLocks noChangeShapeType="1"/>
          </p:cNvSpPr>
          <p:nvPr/>
        </p:nvSpPr>
        <p:spPr bwMode="auto">
          <a:xfrm>
            <a:off x="1288476" y="4851981"/>
            <a:ext cx="8890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b="1" dirty="0">
              <a:latin typeface="Arial" panose="020B0604020202020204" pitchFamily="34" charset="0"/>
            </a:endParaRPr>
          </a:p>
        </p:txBody>
      </p:sp>
      <p:sp>
        <p:nvSpPr>
          <p:cNvPr id="19" name="Line 16"/>
          <p:cNvSpPr>
            <a:spLocks noChangeShapeType="1"/>
          </p:cNvSpPr>
          <p:nvPr/>
        </p:nvSpPr>
        <p:spPr bwMode="auto">
          <a:xfrm>
            <a:off x="1288476" y="4453201"/>
            <a:ext cx="8890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b="1" dirty="0">
              <a:latin typeface="Arial" panose="020B0604020202020204" pitchFamily="34" charset="0"/>
            </a:endParaRPr>
          </a:p>
        </p:txBody>
      </p:sp>
      <p:sp>
        <p:nvSpPr>
          <p:cNvPr id="20" name="Line 17"/>
          <p:cNvSpPr>
            <a:spLocks noChangeShapeType="1"/>
          </p:cNvSpPr>
          <p:nvPr/>
        </p:nvSpPr>
        <p:spPr bwMode="auto">
          <a:xfrm>
            <a:off x="1288476" y="4040451"/>
            <a:ext cx="8890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b="1" dirty="0">
              <a:latin typeface="Arial" panose="020B0604020202020204" pitchFamily="34" charset="0"/>
            </a:endParaRPr>
          </a:p>
        </p:txBody>
      </p:sp>
      <p:sp>
        <p:nvSpPr>
          <p:cNvPr id="21" name="Line 18"/>
          <p:cNvSpPr>
            <a:spLocks noChangeShapeType="1"/>
          </p:cNvSpPr>
          <p:nvPr/>
        </p:nvSpPr>
        <p:spPr bwMode="auto">
          <a:xfrm>
            <a:off x="1280538" y="3645481"/>
            <a:ext cx="10318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b="1" dirty="0">
              <a:latin typeface="Arial" panose="020B0604020202020204" pitchFamily="34" charset="0"/>
            </a:endParaRPr>
          </a:p>
        </p:txBody>
      </p:sp>
      <p:sp>
        <p:nvSpPr>
          <p:cNvPr id="23" name="Line 23"/>
          <p:cNvSpPr>
            <a:spLocks noChangeShapeType="1"/>
          </p:cNvSpPr>
          <p:nvPr/>
        </p:nvSpPr>
        <p:spPr bwMode="auto">
          <a:xfrm>
            <a:off x="1290063" y="2832681"/>
            <a:ext cx="8890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b="1" dirty="0">
              <a:latin typeface="Arial" panose="020B0604020202020204" pitchFamily="34" charset="0"/>
            </a:endParaRPr>
          </a:p>
        </p:txBody>
      </p:sp>
      <p:sp>
        <p:nvSpPr>
          <p:cNvPr id="24" name="Line 24"/>
          <p:cNvSpPr>
            <a:spLocks noChangeShapeType="1"/>
          </p:cNvSpPr>
          <p:nvPr/>
        </p:nvSpPr>
        <p:spPr bwMode="auto">
          <a:xfrm>
            <a:off x="1295506" y="2432631"/>
            <a:ext cx="9144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b="1" dirty="0">
              <a:latin typeface="Arial" panose="020B0604020202020204" pitchFamily="34" charset="0"/>
            </a:endParaRPr>
          </a:p>
        </p:txBody>
      </p:sp>
      <p:sp>
        <p:nvSpPr>
          <p:cNvPr id="25" name="Line 26"/>
          <p:cNvSpPr>
            <a:spLocks noChangeShapeType="1"/>
          </p:cNvSpPr>
          <p:nvPr/>
        </p:nvSpPr>
        <p:spPr bwMode="auto">
          <a:xfrm>
            <a:off x="1290063" y="3240351"/>
            <a:ext cx="8890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b="1" dirty="0">
              <a:latin typeface="Arial" panose="020B0604020202020204" pitchFamily="34" charset="0"/>
            </a:endParaRPr>
          </a:p>
        </p:txBody>
      </p:sp>
      <p:sp>
        <p:nvSpPr>
          <p:cNvPr id="26" name="Line 27"/>
          <p:cNvSpPr>
            <a:spLocks noChangeShapeType="1"/>
          </p:cNvSpPr>
          <p:nvPr/>
        </p:nvSpPr>
        <p:spPr bwMode="auto">
          <a:xfrm>
            <a:off x="1290063" y="5257428"/>
            <a:ext cx="8890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b="1" dirty="0">
              <a:latin typeface="Arial" panose="020B0604020202020204" pitchFamily="34" charset="0"/>
            </a:endParaRPr>
          </a:p>
        </p:txBody>
      </p:sp>
      <p:sp>
        <p:nvSpPr>
          <p:cNvPr id="10" name="Line 4"/>
          <p:cNvSpPr>
            <a:spLocks noChangeShapeType="1"/>
          </p:cNvSpPr>
          <p:nvPr/>
        </p:nvSpPr>
        <p:spPr bwMode="auto">
          <a:xfrm>
            <a:off x="1286888" y="5664147"/>
            <a:ext cx="746145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b="1" dirty="0">
              <a:latin typeface="Arial" panose="020B0604020202020204" pitchFamily="34" charset="0"/>
            </a:endParaRPr>
          </a:p>
        </p:txBody>
      </p:sp>
    </p:spTree>
    <p:extLst>
      <p:ext uri="{BB962C8B-B14F-4D97-AF65-F5344CB8AC3E}">
        <p14:creationId xmlns="" xmlns:p14="http://schemas.microsoft.com/office/powerpoint/2010/main" val="2132602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a:spcBef>
                <a:spcPct val="0"/>
              </a:spcBef>
              <a:buClrTx/>
              <a:buFontTx/>
              <a:buNone/>
            </a:pPr>
            <a:fld id="{F6C5905D-068B-4B13-B946-24413573B24A}" type="slidenum">
              <a:rPr lang="en-US" altLang="en-US" sz="900" smtClean="0">
                <a:solidFill>
                  <a:schemeClr val="tx1"/>
                </a:solidFill>
              </a:rPr>
              <a:pPr algn="r">
                <a:spcBef>
                  <a:spcPct val="0"/>
                </a:spcBef>
                <a:buClrTx/>
                <a:buFontTx/>
                <a:buNone/>
              </a:pPr>
              <a:t>36</a:t>
            </a:fld>
            <a:endParaRPr lang="en-US" altLang="en-US" sz="900" smtClean="0">
              <a:solidFill>
                <a:schemeClr val="tx1"/>
              </a:solidFill>
            </a:endParaRPr>
          </a:p>
        </p:txBody>
      </p:sp>
      <p:sp>
        <p:nvSpPr>
          <p:cNvPr id="12290" name="Rectangle 16"/>
          <p:cNvSpPr>
            <a:spLocks noGrp="1" noChangeArrowheads="1"/>
          </p:cNvSpPr>
          <p:nvPr>
            <p:ph type="ctrTitle"/>
          </p:nvPr>
        </p:nvSpPr>
        <p:spPr>
          <a:xfrm>
            <a:off x="685800" y="1531918"/>
            <a:ext cx="7772400" cy="1496290"/>
          </a:xfrm>
        </p:spPr>
        <p:txBody>
          <a:bodyPr/>
          <a:lstStyle/>
          <a:p>
            <a:r>
              <a:rPr lang="en-US" altLang="en-US" b="1" dirty="0" smtClean="0">
                <a:solidFill>
                  <a:srgbClr val="FFFF00"/>
                </a:solidFill>
              </a:rPr>
              <a:t>Why Epinephrine?</a:t>
            </a:r>
            <a:endParaRPr lang="en-US" altLang="en-US" b="1" dirty="0">
              <a:solidFill>
                <a:srgbClr val="FFFF00"/>
              </a:solidFill>
            </a:endParaRPr>
          </a:p>
        </p:txBody>
      </p:sp>
    </p:spTree>
    <p:custDataLst>
      <p:tags r:id="rId1"/>
    </p:custDataLst>
    <p:extLst>
      <p:ext uri="{BB962C8B-B14F-4D97-AF65-F5344CB8AC3E}">
        <p14:creationId xmlns="" xmlns:p14="http://schemas.microsoft.com/office/powerpoint/2010/main" val="785270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605642" y="274638"/>
            <a:ext cx="8081158" cy="984146"/>
          </a:xfrm>
        </p:spPr>
        <p:txBody>
          <a:bodyPr>
            <a:normAutofit/>
          </a:bodyPr>
          <a:lstStyle/>
          <a:p>
            <a:pPr algn="ctr"/>
            <a:r>
              <a:rPr lang="en-US" altLang="en-US" b="1" dirty="0" smtClean="0">
                <a:solidFill>
                  <a:srgbClr val="FF0000"/>
                </a:solidFill>
              </a:rPr>
              <a:t>Fatal Events Can Rapidly Progress</a:t>
            </a:r>
          </a:p>
        </p:txBody>
      </p:sp>
      <p:sp>
        <p:nvSpPr>
          <p:cNvPr id="2" name="Slide Number Placeholder 1"/>
          <p:cNvSpPr>
            <a:spLocks noGrp="1"/>
          </p:cNvSpPr>
          <p:nvPr>
            <p:ph type="sldNum" sz="quarter" idx="12"/>
          </p:nvPr>
        </p:nvSpPr>
        <p:spPr/>
        <p:txBody>
          <a:bodyPr/>
          <a:lstStyle/>
          <a:p>
            <a:fld id="{3613D34C-1C5B-4DE2-B9B5-30787A7B61A1}" type="slidenum">
              <a:rPr lang="en-US" smtClean="0"/>
              <a:pPr/>
              <a:t>37</a:t>
            </a:fld>
            <a:endParaRPr lang="en-US" dirty="0"/>
          </a:p>
        </p:txBody>
      </p:sp>
      <p:sp>
        <p:nvSpPr>
          <p:cNvPr id="34820" name="Rectangle 3"/>
          <p:cNvSpPr>
            <a:spLocks noGrp="1" noChangeArrowheads="1"/>
          </p:cNvSpPr>
          <p:nvPr>
            <p:ph sz="quarter" idx="1"/>
          </p:nvPr>
        </p:nvSpPr>
        <p:spPr>
          <a:xfrm>
            <a:off x="653143" y="1567542"/>
            <a:ext cx="8033657" cy="4452257"/>
          </a:xfrm>
        </p:spPr>
        <p:txBody>
          <a:bodyPr>
            <a:normAutofit/>
          </a:bodyPr>
          <a:lstStyle/>
          <a:p>
            <a:r>
              <a:rPr lang="en-US" altLang="en-US" dirty="0" smtClean="0"/>
              <a:t>Failure to administer epinephrine promptly is the most important factor contributing to death in children and adolescents with anaphylaxis</a:t>
            </a:r>
            <a:r>
              <a:rPr lang="en-US" altLang="en-US" baseline="30000" dirty="0" smtClean="0"/>
              <a:t>1</a:t>
            </a:r>
            <a:r>
              <a:rPr lang="en-US" altLang="en-US" dirty="0" smtClean="0"/>
              <a:t> </a:t>
            </a:r>
          </a:p>
          <a:p>
            <a:r>
              <a:rPr lang="en-US" altLang="en-US" dirty="0" smtClean="0"/>
              <a:t>Median time to respiratory or cardiac arrest was</a:t>
            </a:r>
            <a:r>
              <a:rPr lang="en-US" altLang="en-US" baseline="30000" dirty="0" smtClean="0"/>
              <a:t>2</a:t>
            </a:r>
            <a:r>
              <a:rPr lang="en-US" altLang="en-US" dirty="0" smtClean="0"/>
              <a:t>:</a:t>
            </a:r>
          </a:p>
          <a:p>
            <a:pPr lvl="1"/>
            <a:r>
              <a:rPr lang="en-US" altLang="en-US" dirty="0" smtClean="0"/>
              <a:t>5 minutes for iatrogenic reactions</a:t>
            </a:r>
          </a:p>
          <a:p>
            <a:pPr lvl="1"/>
            <a:r>
              <a:rPr lang="en-US" altLang="en-US" dirty="0" smtClean="0"/>
              <a:t>15 minutes for venom</a:t>
            </a:r>
          </a:p>
          <a:p>
            <a:pPr lvl="1"/>
            <a:r>
              <a:rPr lang="en-US" altLang="en-US" dirty="0" smtClean="0"/>
              <a:t>30 minutes for foods</a:t>
            </a:r>
          </a:p>
        </p:txBody>
      </p:sp>
      <p:sp>
        <p:nvSpPr>
          <p:cNvPr id="34821" name="TextBox 5"/>
          <p:cNvSpPr txBox="1">
            <a:spLocks noChangeArrowheads="1"/>
          </p:cNvSpPr>
          <p:nvPr/>
        </p:nvSpPr>
        <p:spPr bwMode="auto">
          <a:xfrm>
            <a:off x="783771" y="6187044"/>
            <a:ext cx="661455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dirty="0">
                <a:solidFill>
                  <a:schemeClr val="tx1"/>
                </a:solidFill>
              </a:rPr>
              <a:t>1. Sampson HA, et al. </a:t>
            </a:r>
            <a:r>
              <a:rPr lang="en-US" altLang="en-US" sz="1200" i="1" dirty="0">
                <a:solidFill>
                  <a:schemeClr val="tx1"/>
                </a:solidFill>
              </a:rPr>
              <a:t>N </a:t>
            </a:r>
            <a:r>
              <a:rPr lang="en-US" altLang="en-US" sz="1200" i="1" dirty="0" err="1">
                <a:solidFill>
                  <a:schemeClr val="tx1"/>
                </a:solidFill>
              </a:rPr>
              <a:t>Engl</a:t>
            </a:r>
            <a:r>
              <a:rPr lang="en-US" altLang="en-US" sz="1200" i="1" dirty="0">
                <a:solidFill>
                  <a:schemeClr val="tx1"/>
                </a:solidFill>
              </a:rPr>
              <a:t> J Med</a:t>
            </a:r>
            <a:r>
              <a:rPr lang="en-US" altLang="en-US" sz="1200" dirty="0">
                <a:solidFill>
                  <a:schemeClr val="tx1"/>
                </a:solidFill>
              </a:rPr>
              <a:t>. 1992;327:380-384. </a:t>
            </a:r>
          </a:p>
          <a:p>
            <a:pPr eaLnBrk="1" hangingPunct="1">
              <a:spcBef>
                <a:spcPct val="0"/>
              </a:spcBef>
              <a:buClrTx/>
              <a:buFontTx/>
              <a:buNone/>
            </a:pPr>
            <a:r>
              <a:rPr lang="en-US" altLang="en-US" sz="1200" dirty="0">
                <a:solidFill>
                  <a:schemeClr val="tx1"/>
                </a:solidFill>
              </a:rPr>
              <a:t>2. </a:t>
            </a:r>
            <a:r>
              <a:rPr lang="en-US" altLang="en-US" sz="1200" dirty="0" err="1">
                <a:solidFill>
                  <a:schemeClr val="tx1"/>
                </a:solidFill>
              </a:rPr>
              <a:t>Pumphrey</a:t>
            </a:r>
            <a:r>
              <a:rPr lang="en-US" altLang="en-US" sz="1200" dirty="0">
                <a:solidFill>
                  <a:schemeClr val="tx1"/>
                </a:solidFill>
              </a:rPr>
              <a:t> RS. </a:t>
            </a:r>
            <a:r>
              <a:rPr lang="en-US" altLang="en-US" sz="1200" i="1" dirty="0" err="1">
                <a:solidFill>
                  <a:schemeClr val="tx1"/>
                </a:solidFill>
              </a:rPr>
              <a:t>Clin</a:t>
            </a:r>
            <a:r>
              <a:rPr lang="en-US" altLang="en-US" sz="1200" i="1" dirty="0">
                <a:solidFill>
                  <a:schemeClr val="tx1"/>
                </a:solidFill>
              </a:rPr>
              <a:t> </a:t>
            </a:r>
            <a:r>
              <a:rPr lang="en-US" altLang="en-US" sz="1200" i="1" dirty="0" err="1">
                <a:solidFill>
                  <a:schemeClr val="tx1"/>
                </a:solidFill>
              </a:rPr>
              <a:t>Exp</a:t>
            </a:r>
            <a:r>
              <a:rPr lang="en-US" altLang="en-US" sz="1200" i="1" dirty="0">
                <a:solidFill>
                  <a:schemeClr val="tx1"/>
                </a:solidFill>
              </a:rPr>
              <a:t> Allergy.</a:t>
            </a:r>
            <a:r>
              <a:rPr lang="en-US" altLang="en-US" sz="1200" dirty="0">
                <a:solidFill>
                  <a:schemeClr val="tx1"/>
                </a:solidFill>
              </a:rPr>
              <a:t> 2000;30(8):1144-1150.</a:t>
            </a:r>
          </a:p>
        </p:txBody>
      </p:sp>
    </p:spTree>
    <p:custDataLst>
      <p:tags r:id="rId1"/>
    </p:custDataLst>
    <p:extLst>
      <p:ext uri="{BB962C8B-B14F-4D97-AF65-F5344CB8AC3E}">
        <p14:creationId xmlns="" xmlns:p14="http://schemas.microsoft.com/office/powerpoint/2010/main" val="7700938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8C9FB3FF-D5CD-4EE1-BAF6-6758979EA7F5}" type="slidenum">
              <a:rPr lang="en-US" altLang="en-US" sz="900" smtClean="0"/>
              <a:pPr algn="r" eaLnBrk="1" hangingPunct="1">
                <a:spcBef>
                  <a:spcPct val="0"/>
                </a:spcBef>
                <a:buClrTx/>
                <a:buFontTx/>
                <a:buNone/>
              </a:pPr>
              <a:t>38</a:t>
            </a:fld>
            <a:endParaRPr lang="en-US" altLang="en-US" sz="900" smtClean="0"/>
          </a:p>
        </p:txBody>
      </p:sp>
      <p:sp>
        <p:nvSpPr>
          <p:cNvPr id="36869" name="Rectangle 31"/>
          <p:cNvSpPr>
            <a:spLocks noGrp="1" noChangeArrowheads="1"/>
          </p:cNvSpPr>
          <p:nvPr>
            <p:ph type="title" idx="4294967295"/>
          </p:nvPr>
        </p:nvSpPr>
        <p:spPr>
          <a:xfrm>
            <a:off x="0" y="274638"/>
            <a:ext cx="8930244" cy="817892"/>
          </a:xfrm>
        </p:spPr>
        <p:txBody>
          <a:bodyPr>
            <a:normAutofit/>
          </a:bodyPr>
          <a:lstStyle/>
          <a:p>
            <a:pPr algn="ctr"/>
            <a:r>
              <a:rPr lang="en-US" altLang="en-US" sz="3600" b="1" dirty="0" smtClean="0">
                <a:solidFill>
                  <a:srgbClr val="FF0000"/>
                </a:solidFill>
              </a:rPr>
              <a:t>Action of Epinephrine</a:t>
            </a:r>
          </a:p>
        </p:txBody>
      </p:sp>
      <p:grpSp>
        <p:nvGrpSpPr>
          <p:cNvPr id="36867" name="Group 2"/>
          <p:cNvGrpSpPr>
            <a:grpSpLocks/>
          </p:cNvGrpSpPr>
          <p:nvPr/>
        </p:nvGrpSpPr>
        <p:grpSpPr bwMode="auto">
          <a:xfrm>
            <a:off x="427038" y="3451225"/>
            <a:ext cx="8382000" cy="812800"/>
            <a:chOff x="269" y="2174"/>
            <a:chExt cx="5280" cy="512"/>
          </a:xfrm>
        </p:grpSpPr>
        <p:sp>
          <p:nvSpPr>
            <p:cNvPr id="36889" name="Oval 11"/>
            <p:cNvSpPr>
              <a:spLocks noChangeArrowheads="1"/>
            </p:cNvSpPr>
            <p:nvPr/>
          </p:nvSpPr>
          <p:spPr bwMode="auto">
            <a:xfrm>
              <a:off x="269" y="2174"/>
              <a:ext cx="1008" cy="512"/>
            </a:xfrm>
            <a:prstGeom prst="ellipse">
              <a:avLst/>
            </a:prstGeom>
            <a:solidFill>
              <a:srgbClr val="0066CC"/>
            </a:solidFill>
            <a:ln w="1270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2000">
                <a:solidFill>
                  <a:schemeClr val="tx1"/>
                </a:solidFill>
                <a:cs typeface="Arial" charset="0"/>
              </a:endParaRPr>
            </a:p>
          </p:txBody>
        </p:sp>
        <p:sp>
          <p:nvSpPr>
            <p:cNvPr id="36890" name="Oval 16"/>
            <p:cNvSpPr>
              <a:spLocks noChangeArrowheads="1"/>
            </p:cNvSpPr>
            <p:nvPr/>
          </p:nvSpPr>
          <p:spPr bwMode="auto">
            <a:xfrm>
              <a:off x="1693" y="2174"/>
              <a:ext cx="1008" cy="512"/>
            </a:xfrm>
            <a:prstGeom prst="ellipse">
              <a:avLst/>
            </a:prstGeom>
            <a:solidFill>
              <a:srgbClr val="0066CC"/>
            </a:solidFill>
            <a:ln w="1270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2000">
                <a:solidFill>
                  <a:schemeClr val="tx1"/>
                </a:solidFill>
                <a:cs typeface="Arial" charset="0"/>
              </a:endParaRPr>
            </a:p>
          </p:txBody>
        </p:sp>
        <p:sp>
          <p:nvSpPr>
            <p:cNvPr id="36891" name="Oval 20"/>
            <p:cNvSpPr>
              <a:spLocks noChangeArrowheads="1"/>
            </p:cNvSpPr>
            <p:nvPr/>
          </p:nvSpPr>
          <p:spPr bwMode="auto">
            <a:xfrm>
              <a:off x="3117" y="2174"/>
              <a:ext cx="1008" cy="512"/>
            </a:xfrm>
            <a:prstGeom prst="ellipse">
              <a:avLst/>
            </a:prstGeom>
            <a:solidFill>
              <a:srgbClr val="0066CC"/>
            </a:solidFill>
            <a:ln w="1270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2000">
                <a:solidFill>
                  <a:schemeClr val="tx1"/>
                </a:solidFill>
                <a:cs typeface="Arial" charset="0"/>
              </a:endParaRPr>
            </a:p>
          </p:txBody>
        </p:sp>
        <p:sp>
          <p:nvSpPr>
            <p:cNvPr id="36892" name="Oval 25"/>
            <p:cNvSpPr>
              <a:spLocks noChangeArrowheads="1"/>
            </p:cNvSpPr>
            <p:nvPr/>
          </p:nvSpPr>
          <p:spPr bwMode="auto">
            <a:xfrm>
              <a:off x="4541" y="2174"/>
              <a:ext cx="1008" cy="512"/>
            </a:xfrm>
            <a:prstGeom prst="ellipse">
              <a:avLst/>
            </a:prstGeom>
            <a:solidFill>
              <a:srgbClr val="0066CC"/>
            </a:solidFill>
            <a:ln w="1270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2000">
                <a:solidFill>
                  <a:schemeClr val="tx1"/>
                </a:solidFill>
                <a:cs typeface="Arial" charset="0"/>
              </a:endParaRPr>
            </a:p>
          </p:txBody>
        </p:sp>
      </p:grpSp>
      <p:sp>
        <p:nvSpPr>
          <p:cNvPr id="36868" name="Text Box 2"/>
          <p:cNvSpPr txBox="1">
            <a:spLocks noChangeArrowheads="1"/>
          </p:cNvSpPr>
          <p:nvPr/>
        </p:nvSpPr>
        <p:spPr bwMode="auto">
          <a:xfrm>
            <a:off x="249382" y="6365174"/>
            <a:ext cx="5770418" cy="445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nchor="ctr"/>
          <a:lstStyle>
            <a:lvl1pPr algn="l" defTabSz="409575" eaLnBrk="0" hangingPunct="0">
              <a:spcBef>
                <a:spcPct val="20000"/>
              </a:spcBef>
              <a:buClr>
                <a:srgbClr val="FF0000"/>
              </a:buClr>
              <a:buChar char="•"/>
              <a:tabLst>
                <a:tab pos="649288" algn="l"/>
                <a:tab pos="1298575" algn="l"/>
                <a:tab pos="1949450" algn="l"/>
                <a:tab pos="2598738" algn="l"/>
                <a:tab pos="3248025" algn="l"/>
                <a:tab pos="3897313" algn="l"/>
                <a:tab pos="4548188" algn="l"/>
              </a:tabLst>
              <a:defRPr sz="2800">
                <a:solidFill>
                  <a:schemeClr val="bg1"/>
                </a:solidFill>
                <a:latin typeface="Arial" charset="0"/>
                <a:ea typeface="MS PGothic" pitchFamily="34" charset="-128"/>
              </a:defRPr>
            </a:lvl1pPr>
            <a:lvl2pPr marL="742950" indent="-285750" algn="l" defTabSz="409575" eaLnBrk="0" hangingPunct="0">
              <a:spcBef>
                <a:spcPct val="20000"/>
              </a:spcBef>
              <a:buChar char="–"/>
              <a:tabLst>
                <a:tab pos="649288" algn="l"/>
                <a:tab pos="1298575" algn="l"/>
                <a:tab pos="1949450" algn="l"/>
                <a:tab pos="2598738" algn="l"/>
                <a:tab pos="3248025" algn="l"/>
                <a:tab pos="3897313" algn="l"/>
                <a:tab pos="4548188" algn="l"/>
              </a:tabLst>
              <a:defRPr sz="2400">
                <a:solidFill>
                  <a:schemeClr val="bg1"/>
                </a:solidFill>
                <a:latin typeface="Arial" charset="0"/>
                <a:ea typeface="MS PGothic" pitchFamily="34" charset="-128"/>
              </a:defRPr>
            </a:lvl2pPr>
            <a:lvl3pPr marL="11430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3pPr>
            <a:lvl4pPr marL="16002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4pPr>
            <a:lvl5pPr marL="20574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5pPr>
            <a:lvl6pPr marL="25146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6pPr>
            <a:lvl7pPr marL="29718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7pPr>
            <a:lvl8pPr marL="34290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8pPr>
            <a:lvl9pPr marL="38862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9pPr>
          </a:lstStyle>
          <a:p>
            <a:pPr eaLnBrk="1" hangingPunct="1">
              <a:lnSpc>
                <a:spcPct val="93000"/>
              </a:lnSpc>
              <a:spcBef>
                <a:spcPct val="0"/>
              </a:spcBef>
              <a:buClr>
                <a:srgbClr val="FFFFFF"/>
              </a:buClr>
              <a:buSzPct val="45000"/>
              <a:buFont typeface="Wingdings" pitchFamily="2" charset="2"/>
              <a:buNone/>
            </a:pPr>
            <a:r>
              <a:rPr lang="en-US" altLang="en-US" sz="1200" dirty="0">
                <a:solidFill>
                  <a:schemeClr val="tx1"/>
                </a:solidFill>
                <a:ea typeface="Arial Unicode MS" pitchFamily="34" charset="-128"/>
                <a:cs typeface="Arial Unicode MS" pitchFamily="34" charset="-128"/>
              </a:rPr>
              <a:t>Simons KJ, Simons FER. </a:t>
            </a:r>
            <a:r>
              <a:rPr lang="en-US" altLang="en-US" sz="1200" i="1" dirty="0" err="1">
                <a:solidFill>
                  <a:schemeClr val="tx1"/>
                </a:solidFill>
                <a:ea typeface="Arial Unicode MS" pitchFamily="34" charset="-128"/>
                <a:cs typeface="Arial Unicode MS" pitchFamily="34" charset="-128"/>
              </a:rPr>
              <a:t>Curr</a:t>
            </a:r>
            <a:r>
              <a:rPr lang="en-US" altLang="en-US" sz="1200" i="1" dirty="0">
                <a:solidFill>
                  <a:schemeClr val="tx1"/>
                </a:solidFill>
                <a:ea typeface="Arial Unicode MS" pitchFamily="34" charset="-128"/>
                <a:cs typeface="Arial Unicode MS" pitchFamily="34" charset="-128"/>
              </a:rPr>
              <a:t> </a:t>
            </a:r>
            <a:r>
              <a:rPr lang="en-US" altLang="en-US" sz="1200" i="1" dirty="0" err="1">
                <a:solidFill>
                  <a:schemeClr val="tx1"/>
                </a:solidFill>
                <a:ea typeface="Arial Unicode MS" pitchFamily="34" charset="-128"/>
                <a:cs typeface="Arial Unicode MS" pitchFamily="34" charset="-128"/>
              </a:rPr>
              <a:t>Opin</a:t>
            </a:r>
            <a:r>
              <a:rPr lang="en-US" altLang="en-US" sz="1200" i="1" dirty="0">
                <a:solidFill>
                  <a:schemeClr val="tx1"/>
                </a:solidFill>
                <a:ea typeface="Arial Unicode MS" pitchFamily="34" charset="-128"/>
                <a:cs typeface="Arial Unicode MS" pitchFamily="34" charset="-128"/>
              </a:rPr>
              <a:t> Allergy </a:t>
            </a:r>
            <a:r>
              <a:rPr lang="en-US" altLang="en-US" sz="1200" i="1" dirty="0" err="1">
                <a:solidFill>
                  <a:schemeClr val="tx1"/>
                </a:solidFill>
                <a:ea typeface="Arial Unicode MS" pitchFamily="34" charset="-128"/>
                <a:cs typeface="Arial Unicode MS" pitchFamily="34" charset="-128"/>
              </a:rPr>
              <a:t>Clin</a:t>
            </a:r>
            <a:r>
              <a:rPr lang="en-US" altLang="en-US" sz="1200" i="1" dirty="0">
                <a:solidFill>
                  <a:schemeClr val="tx1"/>
                </a:solidFill>
                <a:ea typeface="Arial Unicode MS" pitchFamily="34" charset="-128"/>
                <a:cs typeface="Arial Unicode MS" pitchFamily="34" charset="-128"/>
              </a:rPr>
              <a:t> </a:t>
            </a:r>
            <a:r>
              <a:rPr lang="en-US" altLang="en-US" sz="1200" i="1" dirty="0" err="1">
                <a:solidFill>
                  <a:schemeClr val="tx1"/>
                </a:solidFill>
                <a:ea typeface="Arial Unicode MS" pitchFamily="34" charset="-128"/>
                <a:cs typeface="Arial Unicode MS" pitchFamily="34" charset="-128"/>
              </a:rPr>
              <a:t>Immunol</a:t>
            </a:r>
            <a:r>
              <a:rPr lang="en-US" altLang="en-US" sz="1200" dirty="0">
                <a:solidFill>
                  <a:schemeClr val="tx1"/>
                </a:solidFill>
                <a:ea typeface="Arial Unicode MS" pitchFamily="34" charset="-128"/>
                <a:cs typeface="Arial Unicode MS" pitchFamily="34" charset="-128"/>
              </a:rPr>
              <a:t>. 2010;10:354-361.</a:t>
            </a:r>
          </a:p>
        </p:txBody>
      </p:sp>
      <p:sp>
        <p:nvSpPr>
          <p:cNvPr id="36870" name="Text Box 4"/>
          <p:cNvSpPr txBox="1">
            <a:spLocks noChangeArrowheads="1"/>
          </p:cNvSpPr>
          <p:nvPr/>
        </p:nvSpPr>
        <p:spPr bwMode="auto">
          <a:xfrm>
            <a:off x="228600" y="4695825"/>
            <a:ext cx="2027238"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400" b="1" dirty="0">
                <a:solidFill>
                  <a:schemeClr val="tx1"/>
                </a:solidFill>
                <a:cs typeface="Arial" charset="0"/>
                <a:sym typeface="Symbol" pitchFamily="18" charset="2"/>
              </a:rPr>
              <a:t> </a:t>
            </a:r>
            <a:r>
              <a:rPr lang="en-US" altLang="en-US" sz="1400" b="1" dirty="0">
                <a:solidFill>
                  <a:schemeClr val="tx1"/>
                </a:solidFill>
                <a:cs typeface="Arial" charset="0"/>
              </a:rPr>
              <a:t>Vasoconstriction</a:t>
            </a:r>
          </a:p>
          <a:p>
            <a:pPr algn="ctr" eaLnBrk="1" hangingPunct="1">
              <a:spcBef>
                <a:spcPct val="0"/>
              </a:spcBef>
              <a:buClrTx/>
              <a:buFont typeface="Symbol" pitchFamily="18" charset="2"/>
              <a:buNone/>
            </a:pPr>
            <a:r>
              <a:rPr lang="en-US" altLang="en-US" sz="1400" b="1" dirty="0">
                <a:solidFill>
                  <a:schemeClr val="tx1"/>
                </a:solidFill>
                <a:cs typeface="Arial" charset="0"/>
                <a:sym typeface="Symbol" pitchFamily="18" charset="2"/>
              </a:rPr>
              <a:t></a:t>
            </a:r>
            <a:r>
              <a:rPr lang="en-US" altLang="en-US" sz="1400" b="1" dirty="0">
                <a:solidFill>
                  <a:schemeClr val="tx1"/>
                </a:solidFill>
                <a:cs typeface="Arial" charset="0"/>
              </a:rPr>
              <a:t> Peripheral vascular </a:t>
            </a:r>
            <a:br>
              <a:rPr lang="en-US" altLang="en-US" sz="1400" b="1" dirty="0">
                <a:solidFill>
                  <a:schemeClr val="tx1"/>
                </a:solidFill>
                <a:cs typeface="Arial" charset="0"/>
              </a:rPr>
            </a:br>
            <a:r>
              <a:rPr lang="en-US" altLang="en-US" sz="1400" b="1" dirty="0">
                <a:solidFill>
                  <a:schemeClr val="tx1"/>
                </a:solidFill>
                <a:cs typeface="Arial" charset="0"/>
              </a:rPr>
              <a:t>resistance</a:t>
            </a:r>
          </a:p>
          <a:p>
            <a:pPr algn="ctr" eaLnBrk="1" hangingPunct="1">
              <a:spcBef>
                <a:spcPct val="0"/>
              </a:spcBef>
              <a:buClrTx/>
              <a:buFont typeface="Symbol" pitchFamily="18" charset="2"/>
              <a:buNone/>
            </a:pPr>
            <a:r>
              <a:rPr lang="en-US" altLang="en-US" sz="1400" b="1" dirty="0">
                <a:solidFill>
                  <a:schemeClr val="tx1"/>
                </a:solidFill>
                <a:cs typeface="Arial" charset="0"/>
                <a:sym typeface="Symbol" pitchFamily="18" charset="2"/>
              </a:rPr>
              <a:t></a:t>
            </a:r>
            <a:r>
              <a:rPr lang="en-US" altLang="en-US" sz="1400" b="1" dirty="0">
                <a:solidFill>
                  <a:schemeClr val="tx1"/>
                </a:solidFill>
                <a:cs typeface="Arial" charset="0"/>
              </a:rPr>
              <a:t> Heart rate</a:t>
            </a:r>
          </a:p>
          <a:p>
            <a:pPr algn="ctr" eaLnBrk="1" hangingPunct="1">
              <a:spcBef>
                <a:spcPct val="0"/>
              </a:spcBef>
              <a:buClrTx/>
              <a:buFontTx/>
              <a:buNone/>
            </a:pPr>
            <a:r>
              <a:rPr lang="en-US" altLang="en-US" sz="1400" b="1" dirty="0">
                <a:solidFill>
                  <a:schemeClr val="tx1"/>
                </a:solidFill>
                <a:cs typeface="Arial" charset="0"/>
                <a:sym typeface="Symbol" pitchFamily="18" charset="2"/>
              </a:rPr>
              <a:t> </a:t>
            </a:r>
            <a:r>
              <a:rPr lang="en-US" altLang="en-US" sz="1400" b="1" dirty="0">
                <a:solidFill>
                  <a:schemeClr val="tx1"/>
                </a:solidFill>
                <a:cs typeface="Arial" charset="0"/>
              </a:rPr>
              <a:t>Mucosal edema</a:t>
            </a:r>
          </a:p>
        </p:txBody>
      </p:sp>
      <p:sp>
        <p:nvSpPr>
          <p:cNvPr id="36871" name="Text Box 5"/>
          <p:cNvSpPr txBox="1">
            <a:spLocks noChangeArrowheads="1"/>
          </p:cNvSpPr>
          <p:nvPr/>
        </p:nvSpPr>
        <p:spPr bwMode="auto">
          <a:xfrm>
            <a:off x="2747963" y="4695825"/>
            <a:ext cx="15843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400" b="1">
                <a:solidFill>
                  <a:schemeClr val="tx1"/>
                </a:solidFill>
                <a:cs typeface="Arial" charset="0"/>
                <a:sym typeface="Symbol" pitchFamily="18" charset="2"/>
              </a:rPr>
              <a:t> Insulin release</a:t>
            </a:r>
          </a:p>
          <a:p>
            <a:pPr algn="ctr" eaLnBrk="1" hangingPunct="1">
              <a:spcBef>
                <a:spcPct val="0"/>
              </a:spcBef>
              <a:buClrTx/>
              <a:buFontTx/>
              <a:buNone/>
            </a:pPr>
            <a:endParaRPr lang="en-US" altLang="en-US" sz="1400" b="1">
              <a:solidFill>
                <a:schemeClr val="tx1"/>
              </a:solidFill>
              <a:cs typeface="Arial" charset="0"/>
            </a:endParaRPr>
          </a:p>
        </p:txBody>
      </p:sp>
      <p:sp>
        <p:nvSpPr>
          <p:cNvPr id="36872" name="Text Box 6"/>
          <p:cNvSpPr txBox="1">
            <a:spLocks noChangeArrowheads="1"/>
          </p:cNvSpPr>
          <p:nvPr/>
        </p:nvSpPr>
        <p:spPr bwMode="auto">
          <a:xfrm>
            <a:off x="5037222" y="4695825"/>
            <a:ext cx="142699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400" b="1">
                <a:solidFill>
                  <a:schemeClr val="tx1"/>
                </a:solidFill>
                <a:cs typeface="Arial" charset="0"/>
                <a:sym typeface="Symbol" pitchFamily="18" charset="2"/>
              </a:rPr>
              <a:t> </a:t>
            </a:r>
            <a:r>
              <a:rPr lang="en-US" altLang="en-US" sz="1400" b="1">
                <a:solidFill>
                  <a:schemeClr val="tx1"/>
                </a:solidFill>
                <a:cs typeface="Arial" charset="0"/>
              </a:rPr>
              <a:t>Inotropy</a:t>
            </a:r>
          </a:p>
          <a:p>
            <a:pPr algn="ctr" eaLnBrk="1" hangingPunct="1">
              <a:spcBef>
                <a:spcPct val="0"/>
              </a:spcBef>
              <a:buClrTx/>
              <a:buFontTx/>
              <a:buNone/>
            </a:pPr>
            <a:r>
              <a:rPr lang="en-US" altLang="en-US" sz="1400" b="1">
                <a:solidFill>
                  <a:schemeClr val="tx1"/>
                </a:solidFill>
                <a:cs typeface="Arial" charset="0"/>
                <a:sym typeface="Symbol" pitchFamily="18" charset="2"/>
              </a:rPr>
              <a:t> </a:t>
            </a:r>
            <a:r>
              <a:rPr lang="en-US" altLang="en-US" sz="1400" b="1">
                <a:solidFill>
                  <a:schemeClr val="tx1"/>
                </a:solidFill>
                <a:cs typeface="Arial" charset="0"/>
              </a:rPr>
              <a:t>Chronotropy</a:t>
            </a:r>
          </a:p>
        </p:txBody>
      </p:sp>
      <p:sp>
        <p:nvSpPr>
          <p:cNvPr id="36873" name="Text Box 7"/>
          <p:cNvSpPr txBox="1">
            <a:spLocks noChangeArrowheads="1"/>
          </p:cNvSpPr>
          <p:nvPr/>
        </p:nvSpPr>
        <p:spPr bwMode="auto">
          <a:xfrm>
            <a:off x="7140659" y="4695825"/>
            <a:ext cx="175560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400" b="1">
                <a:solidFill>
                  <a:schemeClr val="tx1"/>
                </a:solidFill>
                <a:cs typeface="Arial" charset="0"/>
                <a:sym typeface="Symbol" pitchFamily="18" charset="2"/>
              </a:rPr>
              <a:t> </a:t>
            </a:r>
            <a:r>
              <a:rPr lang="en-US" altLang="en-US" sz="1400" b="1">
                <a:solidFill>
                  <a:schemeClr val="tx1"/>
                </a:solidFill>
                <a:cs typeface="Arial" charset="0"/>
              </a:rPr>
              <a:t>Bronchodilation</a:t>
            </a:r>
          </a:p>
          <a:p>
            <a:pPr algn="ctr" eaLnBrk="1" hangingPunct="1">
              <a:spcBef>
                <a:spcPct val="0"/>
              </a:spcBef>
              <a:buClrTx/>
              <a:buFontTx/>
              <a:buNone/>
            </a:pPr>
            <a:r>
              <a:rPr lang="en-US" altLang="en-US" sz="1400" b="1">
                <a:solidFill>
                  <a:schemeClr val="tx1"/>
                </a:solidFill>
                <a:cs typeface="Arial" charset="0"/>
                <a:sym typeface="Symbol" pitchFamily="18" charset="2"/>
              </a:rPr>
              <a:t> V</a:t>
            </a:r>
            <a:r>
              <a:rPr lang="en-US" altLang="en-US" sz="1400" b="1">
                <a:solidFill>
                  <a:schemeClr val="tx1"/>
                </a:solidFill>
                <a:cs typeface="Arial" charset="0"/>
              </a:rPr>
              <a:t>asodilation</a:t>
            </a:r>
          </a:p>
          <a:p>
            <a:pPr algn="ctr" eaLnBrk="1" hangingPunct="1">
              <a:spcBef>
                <a:spcPct val="0"/>
              </a:spcBef>
              <a:buClrTx/>
              <a:buFontTx/>
              <a:buNone/>
            </a:pPr>
            <a:r>
              <a:rPr lang="en-US" altLang="en-US" sz="1400" b="1">
                <a:solidFill>
                  <a:schemeClr val="tx1"/>
                </a:solidFill>
                <a:cs typeface="Arial" charset="0"/>
                <a:sym typeface="Symbol" pitchFamily="18" charset="2"/>
              </a:rPr>
              <a:t> </a:t>
            </a:r>
            <a:r>
              <a:rPr lang="en-US" altLang="en-US" sz="1400" b="1">
                <a:solidFill>
                  <a:schemeClr val="tx1"/>
                </a:solidFill>
                <a:cs typeface="Arial" charset="0"/>
              </a:rPr>
              <a:t>Glycogenolysis</a:t>
            </a:r>
          </a:p>
          <a:p>
            <a:pPr algn="ctr" eaLnBrk="1" hangingPunct="1">
              <a:spcBef>
                <a:spcPct val="0"/>
              </a:spcBef>
              <a:buClrTx/>
              <a:buFontTx/>
              <a:buNone/>
            </a:pPr>
            <a:r>
              <a:rPr lang="en-US" altLang="en-US" sz="1400" b="1">
                <a:solidFill>
                  <a:schemeClr val="tx1"/>
                </a:solidFill>
                <a:cs typeface="Arial" charset="0"/>
                <a:sym typeface="Symbol" pitchFamily="18" charset="2"/>
              </a:rPr>
              <a:t> M</a:t>
            </a:r>
            <a:r>
              <a:rPr lang="en-US" altLang="en-US" sz="1400" b="1">
                <a:solidFill>
                  <a:schemeClr val="tx1"/>
                </a:solidFill>
                <a:cs typeface="Arial" charset="0"/>
              </a:rPr>
              <a:t>ediator release</a:t>
            </a:r>
          </a:p>
        </p:txBody>
      </p:sp>
      <p:sp>
        <p:nvSpPr>
          <p:cNvPr id="36874" name="Text Box 12"/>
          <p:cNvSpPr txBox="1">
            <a:spLocks noChangeArrowheads="1"/>
          </p:cNvSpPr>
          <p:nvPr/>
        </p:nvSpPr>
        <p:spPr bwMode="auto">
          <a:xfrm>
            <a:off x="391012" y="3606800"/>
            <a:ext cx="1672253"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lnSpc>
                <a:spcPct val="80000"/>
              </a:lnSpc>
              <a:spcBef>
                <a:spcPct val="0"/>
              </a:spcBef>
              <a:buClrTx/>
              <a:buFontTx/>
              <a:buNone/>
            </a:pPr>
            <a:r>
              <a:rPr lang="en-US" altLang="en-US" sz="1800" b="1" dirty="0">
                <a:solidFill>
                  <a:srgbClr val="FFFF00"/>
                </a:solidFill>
                <a:cs typeface="Arial" charset="0"/>
                <a:sym typeface="Symbol" pitchFamily="18" charset="2"/>
              </a:rPr>
              <a:t></a:t>
            </a:r>
            <a:r>
              <a:rPr lang="en-US" altLang="en-US" sz="1800" b="1" baseline="-25000" dirty="0">
                <a:solidFill>
                  <a:srgbClr val="FFFF00"/>
                </a:solidFill>
                <a:cs typeface="Arial" charset="0"/>
                <a:sym typeface="Symbol" pitchFamily="18" charset="2"/>
              </a:rPr>
              <a:t>1</a:t>
            </a:r>
            <a:r>
              <a:rPr lang="en-US" altLang="en-US" sz="1800" b="1" dirty="0">
                <a:solidFill>
                  <a:srgbClr val="FFFF00"/>
                </a:solidFill>
                <a:cs typeface="Arial" charset="0"/>
                <a:sym typeface="Symbol" pitchFamily="18" charset="2"/>
              </a:rPr>
              <a:t>-adrenergic</a:t>
            </a:r>
          </a:p>
          <a:p>
            <a:pPr algn="ctr" eaLnBrk="1" hangingPunct="1">
              <a:lnSpc>
                <a:spcPct val="80000"/>
              </a:lnSpc>
              <a:spcBef>
                <a:spcPct val="0"/>
              </a:spcBef>
              <a:buClrTx/>
              <a:buFontTx/>
              <a:buNone/>
            </a:pPr>
            <a:r>
              <a:rPr lang="en-US" altLang="en-US" sz="1800" b="1" dirty="0">
                <a:solidFill>
                  <a:srgbClr val="FFFF00"/>
                </a:solidFill>
                <a:cs typeface="Arial" charset="0"/>
                <a:sym typeface="Symbol" pitchFamily="18" charset="2"/>
              </a:rPr>
              <a:t>receptor</a:t>
            </a:r>
          </a:p>
        </p:txBody>
      </p:sp>
      <p:sp>
        <p:nvSpPr>
          <p:cNvPr id="36875" name="Text Box 17"/>
          <p:cNvSpPr txBox="1">
            <a:spLocks noChangeArrowheads="1"/>
          </p:cNvSpPr>
          <p:nvPr/>
        </p:nvSpPr>
        <p:spPr bwMode="auto">
          <a:xfrm>
            <a:off x="2651612" y="3606800"/>
            <a:ext cx="1672253"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lnSpc>
                <a:spcPct val="80000"/>
              </a:lnSpc>
              <a:spcBef>
                <a:spcPct val="0"/>
              </a:spcBef>
              <a:buClrTx/>
              <a:buFontTx/>
              <a:buNone/>
            </a:pPr>
            <a:r>
              <a:rPr lang="en-US" altLang="en-US" sz="1800" b="1" dirty="0">
                <a:solidFill>
                  <a:srgbClr val="FFFF00"/>
                </a:solidFill>
                <a:cs typeface="Arial" charset="0"/>
                <a:sym typeface="Symbol" pitchFamily="18" charset="2"/>
              </a:rPr>
              <a:t></a:t>
            </a:r>
            <a:r>
              <a:rPr lang="en-US" altLang="en-US" sz="1800" b="1" baseline="-25000" dirty="0">
                <a:solidFill>
                  <a:srgbClr val="FFFF00"/>
                </a:solidFill>
                <a:cs typeface="Arial" charset="0"/>
                <a:sym typeface="Symbol" pitchFamily="18" charset="2"/>
              </a:rPr>
              <a:t>2</a:t>
            </a:r>
            <a:r>
              <a:rPr lang="en-US" altLang="en-US" sz="1800" b="1" dirty="0">
                <a:solidFill>
                  <a:srgbClr val="FFFF00"/>
                </a:solidFill>
                <a:cs typeface="Arial" charset="0"/>
                <a:sym typeface="Symbol" pitchFamily="18" charset="2"/>
              </a:rPr>
              <a:t>-adrenergic</a:t>
            </a:r>
          </a:p>
          <a:p>
            <a:pPr algn="ctr" eaLnBrk="1" hangingPunct="1">
              <a:lnSpc>
                <a:spcPct val="80000"/>
              </a:lnSpc>
              <a:spcBef>
                <a:spcPct val="0"/>
              </a:spcBef>
              <a:buClrTx/>
              <a:buFontTx/>
              <a:buNone/>
            </a:pPr>
            <a:r>
              <a:rPr lang="en-US" altLang="en-US" sz="1800" b="1" dirty="0">
                <a:solidFill>
                  <a:srgbClr val="FFFF00"/>
                </a:solidFill>
                <a:cs typeface="Arial" charset="0"/>
                <a:sym typeface="Symbol" pitchFamily="18" charset="2"/>
              </a:rPr>
              <a:t>receptor</a:t>
            </a:r>
          </a:p>
        </p:txBody>
      </p:sp>
      <p:sp>
        <p:nvSpPr>
          <p:cNvPr id="36876" name="Text Box 21"/>
          <p:cNvSpPr txBox="1">
            <a:spLocks noChangeArrowheads="1"/>
          </p:cNvSpPr>
          <p:nvPr/>
        </p:nvSpPr>
        <p:spPr bwMode="auto">
          <a:xfrm>
            <a:off x="4921830" y="3652838"/>
            <a:ext cx="1653017"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lnSpc>
                <a:spcPct val="80000"/>
              </a:lnSpc>
              <a:spcBef>
                <a:spcPct val="0"/>
              </a:spcBef>
              <a:buClrTx/>
              <a:buFontTx/>
              <a:buNone/>
            </a:pPr>
            <a:r>
              <a:rPr lang="en-US" altLang="en-US" sz="1800" b="1" dirty="0">
                <a:solidFill>
                  <a:srgbClr val="FFFF00"/>
                </a:solidFill>
                <a:cs typeface="Arial" charset="0"/>
                <a:sym typeface="Symbol" pitchFamily="18" charset="2"/>
              </a:rPr>
              <a:t></a:t>
            </a:r>
            <a:r>
              <a:rPr lang="en-US" altLang="en-US" sz="1800" b="1" baseline="-25000" dirty="0">
                <a:solidFill>
                  <a:srgbClr val="FFFF00"/>
                </a:solidFill>
                <a:cs typeface="Arial" charset="0"/>
                <a:sym typeface="Symbol" pitchFamily="18" charset="2"/>
              </a:rPr>
              <a:t>1</a:t>
            </a:r>
            <a:r>
              <a:rPr lang="en-US" altLang="en-US" sz="1800" b="1" dirty="0">
                <a:solidFill>
                  <a:srgbClr val="FFFF00"/>
                </a:solidFill>
                <a:cs typeface="Arial" charset="0"/>
                <a:sym typeface="Symbol" pitchFamily="18" charset="2"/>
              </a:rPr>
              <a:t>-adrenergic</a:t>
            </a:r>
          </a:p>
          <a:p>
            <a:pPr algn="ctr" eaLnBrk="1" hangingPunct="1">
              <a:lnSpc>
                <a:spcPct val="80000"/>
              </a:lnSpc>
              <a:spcBef>
                <a:spcPct val="0"/>
              </a:spcBef>
              <a:buClrTx/>
              <a:buFontTx/>
              <a:buNone/>
            </a:pPr>
            <a:r>
              <a:rPr lang="en-US" altLang="en-US" sz="1800" b="1" dirty="0">
                <a:solidFill>
                  <a:srgbClr val="FFFF00"/>
                </a:solidFill>
                <a:cs typeface="Arial" charset="0"/>
                <a:sym typeface="Symbol" pitchFamily="18" charset="2"/>
              </a:rPr>
              <a:t>receptor</a:t>
            </a:r>
          </a:p>
        </p:txBody>
      </p:sp>
      <p:sp>
        <p:nvSpPr>
          <p:cNvPr id="36877" name="Text Box 26"/>
          <p:cNvSpPr txBox="1">
            <a:spLocks noChangeArrowheads="1"/>
          </p:cNvSpPr>
          <p:nvPr/>
        </p:nvSpPr>
        <p:spPr bwMode="auto">
          <a:xfrm>
            <a:off x="7182430" y="3652838"/>
            <a:ext cx="1653017"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lnSpc>
                <a:spcPct val="80000"/>
              </a:lnSpc>
              <a:spcBef>
                <a:spcPct val="0"/>
              </a:spcBef>
              <a:buClrTx/>
              <a:buFontTx/>
              <a:buNone/>
            </a:pPr>
            <a:r>
              <a:rPr lang="en-US" altLang="en-US" sz="1800" b="1" dirty="0">
                <a:solidFill>
                  <a:srgbClr val="FFFF00"/>
                </a:solidFill>
                <a:cs typeface="Arial" charset="0"/>
                <a:sym typeface="Symbol" pitchFamily="18" charset="2"/>
              </a:rPr>
              <a:t></a:t>
            </a:r>
            <a:r>
              <a:rPr lang="en-US" altLang="en-US" sz="1800" b="1" baseline="-25000" dirty="0">
                <a:solidFill>
                  <a:srgbClr val="FFFF00"/>
                </a:solidFill>
                <a:cs typeface="Arial" charset="0"/>
                <a:sym typeface="Symbol" pitchFamily="18" charset="2"/>
              </a:rPr>
              <a:t>2</a:t>
            </a:r>
            <a:r>
              <a:rPr lang="en-US" altLang="en-US" sz="1800" b="1" dirty="0">
                <a:solidFill>
                  <a:srgbClr val="FFFF00"/>
                </a:solidFill>
                <a:cs typeface="Arial" charset="0"/>
                <a:sym typeface="Symbol" pitchFamily="18" charset="2"/>
              </a:rPr>
              <a:t>-adrenergic</a:t>
            </a:r>
          </a:p>
          <a:p>
            <a:pPr algn="ctr" eaLnBrk="1" hangingPunct="1">
              <a:lnSpc>
                <a:spcPct val="80000"/>
              </a:lnSpc>
              <a:spcBef>
                <a:spcPct val="0"/>
              </a:spcBef>
              <a:buClrTx/>
              <a:buFontTx/>
              <a:buNone/>
            </a:pPr>
            <a:r>
              <a:rPr lang="en-US" altLang="en-US" sz="1800" b="1" dirty="0">
                <a:solidFill>
                  <a:srgbClr val="FFFF00"/>
                </a:solidFill>
                <a:cs typeface="Arial" charset="0"/>
                <a:sym typeface="Symbol" pitchFamily="18" charset="2"/>
              </a:rPr>
              <a:t>receptor</a:t>
            </a:r>
          </a:p>
        </p:txBody>
      </p:sp>
      <p:grpSp>
        <p:nvGrpSpPr>
          <p:cNvPr id="36878" name="Group 17"/>
          <p:cNvGrpSpPr>
            <a:grpSpLocks/>
          </p:cNvGrpSpPr>
          <p:nvPr/>
        </p:nvGrpSpPr>
        <p:grpSpPr bwMode="auto">
          <a:xfrm>
            <a:off x="1239838" y="4276725"/>
            <a:ext cx="6756400" cy="381000"/>
            <a:chOff x="781" y="2694"/>
            <a:chExt cx="4256" cy="240"/>
          </a:xfrm>
        </p:grpSpPr>
        <p:sp>
          <p:nvSpPr>
            <p:cNvPr id="36885" name="Line 13"/>
            <p:cNvSpPr>
              <a:spLocks noChangeShapeType="1"/>
            </p:cNvSpPr>
            <p:nvPr/>
          </p:nvSpPr>
          <p:spPr bwMode="auto">
            <a:xfrm>
              <a:off x="781" y="2694"/>
              <a:ext cx="0" cy="24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6886" name="Line 18"/>
            <p:cNvSpPr>
              <a:spLocks noChangeShapeType="1"/>
            </p:cNvSpPr>
            <p:nvPr/>
          </p:nvSpPr>
          <p:spPr bwMode="auto">
            <a:xfrm>
              <a:off x="2197" y="2694"/>
              <a:ext cx="0" cy="24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6887" name="Line 22"/>
            <p:cNvSpPr>
              <a:spLocks noChangeShapeType="1"/>
            </p:cNvSpPr>
            <p:nvPr/>
          </p:nvSpPr>
          <p:spPr bwMode="auto">
            <a:xfrm>
              <a:off x="3621" y="2694"/>
              <a:ext cx="0" cy="24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6888" name="Line 27"/>
            <p:cNvSpPr>
              <a:spLocks noChangeShapeType="1"/>
            </p:cNvSpPr>
            <p:nvPr/>
          </p:nvSpPr>
          <p:spPr bwMode="auto">
            <a:xfrm>
              <a:off x="5037" y="2694"/>
              <a:ext cx="0" cy="24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36879" name="Group 22"/>
          <p:cNvGrpSpPr>
            <a:grpSpLocks/>
          </p:cNvGrpSpPr>
          <p:nvPr/>
        </p:nvGrpSpPr>
        <p:grpSpPr bwMode="auto">
          <a:xfrm>
            <a:off x="1341438" y="2079625"/>
            <a:ext cx="6400800" cy="1295400"/>
            <a:chOff x="845" y="1310"/>
            <a:chExt cx="4032" cy="816"/>
          </a:xfrm>
        </p:grpSpPr>
        <p:sp>
          <p:nvSpPr>
            <p:cNvPr id="36881" name="Line 28"/>
            <p:cNvSpPr>
              <a:spLocks noChangeShapeType="1"/>
            </p:cNvSpPr>
            <p:nvPr/>
          </p:nvSpPr>
          <p:spPr bwMode="auto">
            <a:xfrm flipH="1">
              <a:off x="845" y="1310"/>
              <a:ext cx="2064" cy="768"/>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6882" name="Line 29"/>
            <p:cNvSpPr>
              <a:spLocks noChangeShapeType="1"/>
            </p:cNvSpPr>
            <p:nvPr/>
          </p:nvSpPr>
          <p:spPr bwMode="auto">
            <a:xfrm flipH="1">
              <a:off x="2093" y="1310"/>
              <a:ext cx="768" cy="816"/>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6883" name="Line 30"/>
            <p:cNvSpPr>
              <a:spLocks noChangeShapeType="1"/>
            </p:cNvSpPr>
            <p:nvPr/>
          </p:nvSpPr>
          <p:spPr bwMode="auto">
            <a:xfrm>
              <a:off x="2909" y="1310"/>
              <a:ext cx="432" cy="816"/>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6884" name="Line 31"/>
            <p:cNvSpPr>
              <a:spLocks noChangeShapeType="1"/>
            </p:cNvSpPr>
            <p:nvPr/>
          </p:nvSpPr>
          <p:spPr bwMode="auto">
            <a:xfrm>
              <a:off x="2861" y="1310"/>
              <a:ext cx="2016" cy="768"/>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6880" name="Text Box 8"/>
          <p:cNvSpPr txBox="1">
            <a:spLocks noChangeArrowheads="1"/>
          </p:cNvSpPr>
          <p:nvPr/>
        </p:nvSpPr>
        <p:spPr bwMode="auto">
          <a:xfrm>
            <a:off x="3421879" y="1636713"/>
            <a:ext cx="2260554" cy="523220"/>
          </a:xfrm>
          <a:prstGeom prst="rect">
            <a:avLst/>
          </a:prstGeom>
          <a:solidFill>
            <a:schemeClr val="folHlink"/>
          </a:solidFill>
          <a:ln w="28575">
            <a:solidFill>
              <a:schemeClr val="tx1"/>
            </a:solidFill>
            <a:miter lim="800000"/>
            <a:headEnd/>
            <a:tailEnd/>
          </a:ln>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b="1" dirty="0">
                <a:solidFill>
                  <a:srgbClr val="FFFF00"/>
                </a:solidFill>
                <a:cs typeface="Arial" charset="0"/>
                <a:sym typeface="Symbol" pitchFamily="18" charset="2"/>
              </a:rPr>
              <a:t>Epinephrine</a:t>
            </a:r>
          </a:p>
        </p:txBody>
      </p:sp>
    </p:spTree>
    <p:custDataLst>
      <p:tags r:id="rId1"/>
    </p:custDataLst>
    <p:extLst>
      <p:ext uri="{BB962C8B-B14F-4D97-AF65-F5344CB8AC3E}">
        <p14:creationId xmlns="" xmlns:p14="http://schemas.microsoft.com/office/powerpoint/2010/main" val="304130295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10"/>
          <p:cNvSpPr>
            <a:spLocks noGrp="1" noChangeArrowheads="1"/>
          </p:cNvSpPr>
          <p:nvPr>
            <p:ph type="title"/>
          </p:nvPr>
        </p:nvSpPr>
        <p:spPr>
          <a:xfrm>
            <a:off x="914400" y="274638"/>
            <a:ext cx="7772400" cy="817892"/>
          </a:xfrm>
        </p:spPr>
        <p:txBody>
          <a:bodyPr>
            <a:normAutofit/>
          </a:bodyPr>
          <a:lstStyle/>
          <a:p>
            <a:pPr algn="ctr"/>
            <a:r>
              <a:rPr lang="en-US" altLang="en-US" sz="3600" dirty="0" smtClean="0">
                <a:solidFill>
                  <a:srgbClr val="FF0000"/>
                </a:solidFill>
              </a:rPr>
              <a:t>IM Epinephrine: Onset of Effect</a:t>
            </a:r>
          </a:p>
        </p:txBody>
      </p:sp>
      <p:sp>
        <p:nvSpPr>
          <p:cNvPr id="37890"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4DA128BD-59D8-44DB-B79E-AB5B11697D05}" type="slidenum">
              <a:rPr lang="en-US" altLang="en-US" sz="900" smtClean="0">
                <a:solidFill>
                  <a:schemeClr val="tx1"/>
                </a:solidFill>
              </a:rPr>
              <a:pPr algn="r" eaLnBrk="1" hangingPunct="1">
                <a:spcBef>
                  <a:spcPct val="0"/>
                </a:spcBef>
                <a:buClrTx/>
                <a:buFontTx/>
                <a:buNone/>
              </a:pPr>
              <a:t>39</a:t>
            </a:fld>
            <a:endParaRPr lang="en-US" altLang="en-US" sz="900" smtClean="0">
              <a:solidFill>
                <a:schemeClr val="tx1"/>
              </a:solidFill>
            </a:endParaRPr>
          </a:p>
        </p:txBody>
      </p:sp>
      <p:sp>
        <p:nvSpPr>
          <p:cNvPr id="37893" name="Rectangle 11"/>
          <p:cNvSpPr>
            <a:spLocks noGrp="1" noChangeArrowheads="1"/>
          </p:cNvSpPr>
          <p:nvPr>
            <p:ph type="body" sz="half" idx="4294967295"/>
          </p:nvPr>
        </p:nvSpPr>
        <p:spPr>
          <a:xfrm>
            <a:off x="4916384" y="1493838"/>
            <a:ext cx="4025735" cy="4525962"/>
          </a:xfrm>
        </p:spPr>
        <p:txBody>
          <a:bodyPr/>
          <a:lstStyle/>
          <a:p>
            <a:pPr marL="63500" indent="0">
              <a:buNone/>
            </a:pPr>
            <a:r>
              <a:rPr lang="en-US" altLang="en-US" dirty="0" smtClean="0"/>
              <a:t>Maximum </a:t>
            </a:r>
            <a:r>
              <a:rPr lang="en-US" sz="2800" dirty="0" err="1" smtClean="0"/>
              <a:t>pharmacodynamic</a:t>
            </a:r>
            <a:r>
              <a:rPr lang="en-US" altLang="en-US" dirty="0" smtClean="0"/>
              <a:t> effect occurs before 10 minutes</a:t>
            </a:r>
          </a:p>
          <a:p>
            <a:pPr marL="628650" lvl="1" eaLnBrk="1" hangingPunct="1"/>
            <a:r>
              <a:rPr lang="en-US" altLang="en-US" dirty="0" smtClean="0"/>
              <a:t>Systolic pressure</a:t>
            </a:r>
          </a:p>
          <a:p>
            <a:pPr marL="628650" lvl="1" eaLnBrk="1" hangingPunct="1"/>
            <a:r>
              <a:rPr lang="en-US" altLang="en-US" dirty="0" smtClean="0"/>
              <a:t>Diastolic pressure</a:t>
            </a:r>
          </a:p>
          <a:p>
            <a:pPr marL="628650" lvl="1" eaLnBrk="1" hangingPunct="1"/>
            <a:r>
              <a:rPr lang="en-US" altLang="en-US" dirty="0" smtClean="0"/>
              <a:t>Heart rate</a:t>
            </a:r>
          </a:p>
        </p:txBody>
      </p:sp>
      <p:grpSp>
        <p:nvGrpSpPr>
          <p:cNvPr id="37891" name="Group 2"/>
          <p:cNvGrpSpPr>
            <a:grpSpLocks/>
          </p:cNvGrpSpPr>
          <p:nvPr/>
        </p:nvGrpSpPr>
        <p:grpSpPr bwMode="auto">
          <a:xfrm>
            <a:off x="1670050" y="2179638"/>
            <a:ext cx="152400" cy="3016250"/>
            <a:chOff x="992" y="1516"/>
            <a:chExt cx="96" cy="1900"/>
          </a:xfrm>
        </p:grpSpPr>
        <p:sp>
          <p:nvSpPr>
            <p:cNvPr id="37941" name="Line 3"/>
            <p:cNvSpPr>
              <a:spLocks noChangeShapeType="1"/>
            </p:cNvSpPr>
            <p:nvPr/>
          </p:nvSpPr>
          <p:spPr bwMode="auto">
            <a:xfrm>
              <a:off x="992" y="1516"/>
              <a:ext cx="96"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42" name="Line 4"/>
            <p:cNvSpPr>
              <a:spLocks noChangeShapeType="1"/>
            </p:cNvSpPr>
            <p:nvPr/>
          </p:nvSpPr>
          <p:spPr bwMode="auto">
            <a:xfrm>
              <a:off x="992" y="1836"/>
              <a:ext cx="96"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43" name="Line 5"/>
            <p:cNvSpPr>
              <a:spLocks noChangeShapeType="1"/>
            </p:cNvSpPr>
            <p:nvPr/>
          </p:nvSpPr>
          <p:spPr bwMode="auto">
            <a:xfrm>
              <a:off x="992" y="2160"/>
              <a:ext cx="96"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44" name="Line 6"/>
            <p:cNvSpPr>
              <a:spLocks noChangeShapeType="1"/>
            </p:cNvSpPr>
            <p:nvPr/>
          </p:nvSpPr>
          <p:spPr bwMode="auto">
            <a:xfrm>
              <a:off x="992" y="2468"/>
              <a:ext cx="96"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45" name="Line 7"/>
            <p:cNvSpPr>
              <a:spLocks noChangeShapeType="1"/>
            </p:cNvSpPr>
            <p:nvPr/>
          </p:nvSpPr>
          <p:spPr bwMode="auto">
            <a:xfrm>
              <a:off x="992" y="2784"/>
              <a:ext cx="96"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46" name="Line 8"/>
            <p:cNvSpPr>
              <a:spLocks noChangeShapeType="1"/>
            </p:cNvSpPr>
            <p:nvPr/>
          </p:nvSpPr>
          <p:spPr bwMode="auto">
            <a:xfrm>
              <a:off x="992" y="3100"/>
              <a:ext cx="96"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47" name="Line 9"/>
            <p:cNvSpPr>
              <a:spLocks noChangeShapeType="1"/>
            </p:cNvSpPr>
            <p:nvPr/>
          </p:nvSpPr>
          <p:spPr bwMode="auto">
            <a:xfrm>
              <a:off x="992" y="3416"/>
              <a:ext cx="96"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37894" name="TextBox 8"/>
          <p:cNvSpPr txBox="1">
            <a:spLocks noChangeArrowheads="1"/>
          </p:cNvSpPr>
          <p:nvPr/>
        </p:nvSpPr>
        <p:spPr bwMode="auto">
          <a:xfrm>
            <a:off x="488661" y="6424551"/>
            <a:ext cx="51546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r>
              <a:rPr lang="en-US" altLang="en-US" sz="1200" dirty="0">
                <a:solidFill>
                  <a:schemeClr val="tx1"/>
                </a:solidFill>
                <a:sym typeface="Symbol" pitchFamily="18" charset="2"/>
              </a:rPr>
              <a:t>Adapted from Simons FER, et al. </a:t>
            </a:r>
            <a:r>
              <a:rPr lang="en-US" altLang="en-US" sz="1200" i="1" dirty="0">
                <a:solidFill>
                  <a:schemeClr val="tx1"/>
                </a:solidFill>
                <a:sym typeface="Symbol" pitchFamily="18" charset="2"/>
              </a:rPr>
              <a:t>J Allergy </a:t>
            </a:r>
            <a:r>
              <a:rPr lang="en-US" altLang="en-US" sz="1200" i="1" dirty="0" err="1">
                <a:solidFill>
                  <a:schemeClr val="tx1"/>
                </a:solidFill>
                <a:sym typeface="Symbol" pitchFamily="18" charset="2"/>
              </a:rPr>
              <a:t>Clin</a:t>
            </a:r>
            <a:r>
              <a:rPr lang="en-US" altLang="en-US" sz="1200" i="1" dirty="0">
                <a:solidFill>
                  <a:schemeClr val="tx1"/>
                </a:solidFill>
                <a:sym typeface="Symbol" pitchFamily="18" charset="2"/>
              </a:rPr>
              <a:t> </a:t>
            </a:r>
            <a:r>
              <a:rPr lang="en-US" altLang="en-US" sz="1200" i="1" dirty="0" err="1">
                <a:solidFill>
                  <a:schemeClr val="tx1"/>
                </a:solidFill>
                <a:sym typeface="Symbol" pitchFamily="18" charset="2"/>
              </a:rPr>
              <a:t>Immunol</a:t>
            </a:r>
            <a:r>
              <a:rPr lang="en-US" altLang="en-US" sz="1200" dirty="0">
                <a:solidFill>
                  <a:schemeClr val="tx1"/>
                </a:solidFill>
                <a:sym typeface="Symbol" pitchFamily="18" charset="2"/>
              </a:rPr>
              <a:t>. 1998;101:33-37.</a:t>
            </a:r>
            <a:endParaRPr lang="en-US" altLang="en-US" sz="1200" dirty="0">
              <a:solidFill>
                <a:schemeClr val="tx1"/>
              </a:solidFill>
            </a:endParaRPr>
          </a:p>
        </p:txBody>
      </p:sp>
      <p:sp>
        <p:nvSpPr>
          <p:cNvPr id="37895" name="Text Box 13"/>
          <p:cNvSpPr txBox="1">
            <a:spLocks noChangeArrowheads="1"/>
          </p:cNvSpPr>
          <p:nvPr/>
        </p:nvSpPr>
        <p:spPr bwMode="auto">
          <a:xfrm rot="-5400000">
            <a:off x="-615950" y="3459163"/>
            <a:ext cx="278765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dirty="0">
                <a:solidFill>
                  <a:schemeClr val="tx1"/>
                </a:solidFill>
              </a:rPr>
              <a:t>Blood Pressure (mm Hg)/</a:t>
            </a:r>
          </a:p>
          <a:p>
            <a:pPr algn="ctr" eaLnBrk="1" hangingPunct="1">
              <a:spcBef>
                <a:spcPct val="0"/>
              </a:spcBef>
              <a:buClrTx/>
              <a:buFontTx/>
              <a:buNone/>
            </a:pPr>
            <a:r>
              <a:rPr lang="en-US" altLang="en-US" sz="1800" dirty="0">
                <a:solidFill>
                  <a:schemeClr val="tx1"/>
                </a:solidFill>
              </a:rPr>
              <a:t>Heart Rate (bpm)</a:t>
            </a:r>
          </a:p>
        </p:txBody>
      </p:sp>
      <p:sp>
        <p:nvSpPr>
          <p:cNvPr id="37896" name="Text Box 14"/>
          <p:cNvSpPr txBox="1">
            <a:spLocks noChangeArrowheads="1"/>
          </p:cNvSpPr>
          <p:nvPr/>
        </p:nvSpPr>
        <p:spPr bwMode="auto">
          <a:xfrm>
            <a:off x="2405356" y="5957888"/>
            <a:ext cx="1278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dirty="0">
                <a:solidFill>
                  <a:schemeClr val="tx1"/>
                </a:solidFill>
              </a:rPr>
              <a:t>Time (</a:t>
            </a:r>
            <a:r>
              <a:rPr lang="en-US" altLang="en-US" sz="1800" dirty="0" smtClean="0">
                <a:solidFill>
                  <a:schemeClr val="tx1"/>
                </a:solidFill>
              </a:rPr>
              <a:t>min)</a:t>
            </a:r>
            <a:endParaRPr lang="en-US" altLang="en-US" sz="1800" dirty="0">
              <a:solidFill>
                <a:schemeClr val="tx1"/>
              </a:solidFill>
            </a:endParaRPr>
          </a:p>
        </p:txBody>
      </p:sp>
      <p:sp>
        <p:nvSpPr>
          <p:cNvPr id="37897" name="Text Box 15"/>
          <p:cNvSpPr txBox="1">
            <a:spLocks noChangeArrowheads="1"/>
          </p:cNvSpPr>
          <p:nvPr/>
        </p:nvSpPr>
        <p:spPr bwMode="auto">
          <a:xfrm>
            <a:off x="1125538" y="1296988"/>
            <a:ext cx="565150" cy="466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lnSpc>
                <a:spcPct val="185000"/>
              </a:lnSpc>
              <a:spcBef>
                <a:spcPct val="0"/>
              </a:spcBef>
              <a:buClrTx/>
              <a:buFontTx/>
              <a:buNone/>
            </a:pPr>
            <a:r>
              <a:rPr lang="en-US" altLang="en-US" sz="1800">
                <a:solidFill>
                  <a:schemeClr val="tx1"/>
                </a:solidFill>
              </a:rPr>
              <a:t>160</a:t>
            </a:r>
          </a:p>
          <a:p>
            <a:pPr algn="r" eaLnBrk="1" hangingPunct="1">
              <a:lnSpc>
                <a:spcPct val="185000"/>
              </a:lnSpc>
              <a:spcBef>
                <a:spcPct val="0"/>
              </a:spcBef>
              <a:buClrTx/>
              <a:buFontTx/>
              <a:buNone/>
            </a:pPr>
            <a:r>
              <a:rPr lang="en-US" altLang="en-US" sz="1800">
                <a:solidFill>
                  <a:schemeClr val="tx1"/>
                </a:solidFill>
              </a:rPr>
              <a:t>140</a:t>
            </a:r>
          </a:p>
          <a:p>
            <a:pPr algn="r" eaLnBrk="1" hangingPunct="1">
              <a:lnSpc>
                <a:spcPct val="185000"/>
              </a:lnSpc>
              <a:spcBef>
                <a:spcPct val="0"/>
              </a:spcBef>
              <a:buClrTx/>
              <a:buFontTx/>
              <a:buNone/>
            </a:pPr>
            <a:r>
              <a:rPr lang="en-US" altLang="en-US" sz="1800">
                <a:solidFill>
                  <a:schemeClr val="tx1"/>
                </a:solidFill>
              </a:rPr>
              <a:t>120</a:t>
            </a:r>
          </a:p>
          <a:p>
            <a:pPr algn="r" eaLnBrk="1" hangingPunct="1">
              <a:lnSpc>
                <a:spcPct val="185000"/>
              </a:lnSpc>
              <a:spcBef>
                <a:spcPct val="0"/>
              </a:spcBef>
              <a:buClrTx/>
              <a:buFontTx/>
              <a:buNone/>
            </a:pPr>
            <a:r>
              <a:rPr lang="en-US" altLang="en-US" sz="1800">
                <a:solidFill>
                  <a:schemeClr val="tx1"/>
                </a:solidFill>
              </a:rPr>
              <a:t>100</a:t>
            </a:r>
          </a:p>
          <a:p>
            <a:pPr algn="r" eaLnBrk="1" hangingPunct="1">
              <a:lnSpc>
                <a:spcPct val="185000"/>
              </a:lnSpc>
              <a:spcBef>
                <a:spcPct val="0"/>
              </a:spcBef>
              <a:buClrTx/>
              <a:buFontTx/>
              <a:buNone/>
            </a:pPr>
            <a:r>
              <a:rPr lang="en-US" altLang="en-US" sz="1800">
                <a:solidFill>
                  <a:schemeClr val="tx1"/>
                </a:solidFill>
              </a:rPr>
              <a:t>80</a:t>
            </a:r>
          </a:p>
          <a:p>
            <a:pPr algn="r" eaLnBrk="1" hangingPunct="1">
              <a:lnSpc>
                <a:spcPct val="185000"/>
              </a:lnSpc>
              <a:spcBef>
                <a:spcPct val="0"/>
              </a:spcBef>
              <a:buClrTx/>
              <a:buFontTx/>
              <a:buNone/>
            </a:pPr>
            <a:r>
              <a:rPr lang="en-US" altLang="en-US" sz="1800">
                <a:solidFill>
                  <a:schemeClr val="tx1"/>
                </a:solidFill>
              </a:rPr>
              <a:t>60</a:t>
            </a:r>
          </a:p>
          <a:p>
            <a:pPr algn="r" eaLnBrk="1" hangingPunct="1">
              <a:lnSpc>
                <a:spcPct val="185000"/>
              </a:lnSpc>
              <a:spcBef>
                <a:spcPct val="0"/>
              </a:spcBef>
              <a:buClrTx/>
              <a:buFontTx/>
              <a:buNone/>
            </a:pPr>
            <a:r>
              <a:rPr lang="en-US" altLang="en-US" sz="1800">
                <a:solidFill>
                  <a:schemeClr val="tx1"/>
                </a:solidFill>
              </a:rPr>
              <a:t>40</a:t>
            </a:r>
          </a:p>
          <a:p>
            <a:pPr algn="r" eaLnBrk="1" hangingPunct="1">
              <a:lnSpc>
                <a:spcPct val="185000"/>
              </a:lnSpc>
              <a:spcBef>
                <a:spcPct val="0"/>
              </a:spcBef>
              <a:buClrTx/>
              <a:buFontTx/>
              <a:buNone/>
            </a:pPr>
            <a:r>
              <a:rPr lang="en-US" altLang="en-US" sz="1800">
                <a:solidFill>
                  <a:schemeClr val="tx1"/>
                </a:solidFill>
              </a:rPr>
              <a:t>20</a:t>
            </a:r>
          </a:p>
          <a:p>
            <a:pPr algn="r" eaLnBrk="1" hangingPunct="1">
              <a:lnSpc>
                <a:spcPct val="185000"/>
              </a:lnSpc>
              <a:spcBef>
                <a:spcPct val="0"/>
              </a:spcBef>
              <a:buClrTx/>
              <a:buFontTx/>
              <a:buNone/>
            </a:pPr>
            <a:r>
              <a:rPr lang="en-US" altLang="en-US" sz="1800">
                <a:solidFill>
                  <a:schemeClr val="tx1"/>
                </a:solidFill>
              </a:rPr>
              <a:t>0</a:t>
            </a:r>
          </a:p>
        </p:txBody>
      </p:sp>
      <p:grpSp>
        <p:nvGrpSpPr>
          <p:cNvPr id="37898" name="Group 16"/>
          <p:cNvGrpSpPr>
            <a:grpSpLocks/>
          </p:cNvGrpSpPr>
          <p:nvPr/>
        </p:nvGrpSpPr>
        <p:grpSpPr bwMode="auto">
          <a:xfrm>
            <a:off x="1619250" y="5640388"/>
            <a:ext cx="2952750" cy="366712"/>
            <a:chOff x="952" y="3696"/>
            <a:chExt cx="1860" cy="231"/>
          </a:xfrm>
        </p:grpSpPr>
        <p:sp>
          <p:nvSpPr>
            <p:cNvPr id="37934" name="Text Box 17"/>
            <p:cNvSpPr txBox="1">
              <a:spLocks noChangeArrowheads="1"/>
            </p:cNvSpPr>
            <p:nvPr/>
          </p:nvSpPr>
          <p:spPr bwMode="auto">
            <a:xfrm>
              <a:off x="952" y="3696"/>
              <a:ext cx="11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7935" name="Text Box 18"/>
            <p:cNvSpPr txBox="1">
              <a:spLocks noChangeArrowheads="1"/>
            </p:cNvSpPr>
            <p:nvPr/>
          </p:nvSpPr>
          <p:spPr bwMode="auto">
            <a:xfrm>
              <a:off x="1140" y="369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a:solidFill>
                    <a:schemeClr val="tx1"/>
                  </a:solidFill>
                </a:rPr>
                <a:t>10</a:t>
              </a:r>
            </a:p>
          </p:txBody>
        </p:sp>
        <p:sp>
          <p:nvSpPr>
            <p:cNvPr id="37936" name="Text Box 19"/>
            <p:cNvSpPr txBox="1">
              <a:spLocks noChangeArrowheads="1"/>
            </p:cNvSpPr>
            <p:nvPr/>
          </p:nvSpPr>
          <p:spPr bwMode="auto">
            <a:xfrm>
              <a:off x="1416" y="369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a:solidFill>
                    <a:schemeClr val="tx1"/>
                  </a:solidFill>
                </a:rPr>
                <a:t>20</a:t>
              </a:r>
            </a:p>
          </p:txBody>
        </p:sp>
        <p:sp>
          <p:nvSpPr>
            <p:cNvPr id="37937" name="Text Box 20"/>
            <p:cNvSpPr txBox="1">
              <a:spLocks noChangeArrowheads="1"/>
            </p:cNvSpPr>
            <p:nvPr/>
          </p:nvSpPr>
          <p:spPr bwMode="auto">
            <a:xfrm>
              <a:off x="1716" y="369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a:solidFill>
                    <a:schemeClr val="tx1"/>
                  </a:solidFill>
                </a:rPr>
                <a:t>30</a:t>
              </a:r>
            </a:p>
          </p:txBody>
        </p:sp>
        <p:sp>
          <p:nvSpPr>
            <p:cNvPr id="37938" name="Text Box 21"/>
            <p:cNvSpPr txBox="1">
              <a:spLocks noChangeArrowheads="1"/>
            </p:cNvSpPr>
            <p:nvPr/>
          </p:nvSpPr>
          <p:spPr bwMode="auto">
            <a:xfrm>
              <a:off x="1988" y="369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a:solidFill>
                    <a:schemeClr val="tx1"/>
                  </a:solidFill>
                </a:rPr>
                <a:t>40</a:t>
              </a:r>
            </a:p>
          </p:txBody>
        </p:sp>
        <p:sp>
          <p:nvSpPr>
            <p:cNvPr id="37939" name="Text Box 22"/>
            <p:cNvSpPr txBox="1">
              <a:spLocks noChangeArrowheads="1"/>
            </p:cNvSpPr>
            <p:nvPr/>
          </p:nvSpPr>
          <p:spPr bwMode="auto">
            <a:xfrm>
              <a:off x="2266" y="369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a:solidFill>
                    <a:schemeClr val="tx1"/>
                  </a:solidFill>
                </a:rPr>
                <a:t>50</a:t>
              </a:r>
            </a:p>
          </p:txBody>
        </p:sp>
        <p:sp>
          <p:nvSpPr>
            <p:cNvPr id="37940" name="Text Box 23"/>
            <p:cNvSpPr txBox="1">
              <a:spLocks noChangeArrowheads="1"/>
            </p:cNvSpPr>
            <p:nvPr/>
          </p:nvSpPr>
          <p:spPr bwMode="auto">
            <a:xfrm>
              <a:off x="2536" y="369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a:solidFill>
                    <a:schemeClr val="tx1"/>
                  </a:solidFill>
                </a:rPr>
                <a:t>60</a:t>
              </a:r>
            </a:p>
          </p:txBody>
        </p:sp>
      </p:grpSp>
      <p:sp>
        <p:nvSpPr>
          <p:cNvPr id="37899" name="Rectangle 24"/>
          <p:cNvSpPr>
            <a:spLocks noChangeArrowheads="1"/>
          </p:cNvSpPr>
          <p:nvPr/>
        </p:nvSpPr>
        <p:spPr bwMode="auto">
          <a:xfrm>
            <a:off x="1663700" y="1652588"/>
            <a:ext cx="2692400" cy="4038600"/>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7900" name="Freeform 25"/>
          <p:cNvSpPr>
            <a:spLocks/>
          </p:cNvSpPr>
          <p:nvPr/>
        </p:nvSpPr>
        <p:spPr bwMode="auto">
          <a:xfrm>
            <a:off x="1695450" y="1704975"/>
            <a:ext cx="2667000" cy="1643063"/>
          </a:xfrm>
          <a:custGeom>
            <a:avLst/>
            <a:gdLst>
              <a:gd name="T0" fmla="*/ 0 w 1680"/>
              <a:gd name="T1" fmla="*/ 2147483647 h 1035"/>
              <a:gd name="T2" fmla="*/ 2147483647 w 1680"/>
              <a:gd name="T3" fmla="*/ 2147483647 h 1035"/>
              <a:gd name="T4" fmla="*/ 2147483647 w 1680"/>
              <a:gd name="T5" fmla="*/ 2147483647 h 1035"/>
              <a:gd name="T6" fmla="*/ 2147483647 w 1680"/>
              <a:gd name="T7" fmla="*/ 2147483647 h 1035"/>
              <a:gd name="T8" fmla="*/ 2147483647 w 1680"/>
              <a:gd name="T9" fmla="*/ 2147483647 h 1035"/>
              <a:gd name="T10" fmla="*/ 2147483647 w 1680"/>
              <a:gd name="T11" fmla="*/ 2147483647 h 1035"/>
              <a:gd name="T12" fmla="*/ 0 60000 65536"/>
              <a:gd name="T13" fmla="*/ 0 60000 65536"/>
              <a:gd name="T14" fmla="*/ 0 60000 65536"/>
              <a:gd name="T15" fmla="*/ 0 60000 65536"/>
              <a:gd name="T16" fmla="*/ 0 60000 65536"/>
              <a:gd name="T17" fmla="*/ 0 60000 65536"/>
              <a:gd name="T18" fmla="*/ 0 w 1680"/>
              <a:gd name="T19" fmla="*/ 0 h 1035"/>
              <a:gd name="T20" fmla="*/ 1680 w 1680"/>
              <a:gd name="T21" fmla="*/ 1035 h 1035"/>
            </a:gdLst>
            <a:ahLst/>
            <a:cxnLst>
              <a:cxn ang="T12">
                <a:pos x="T0" y="T1"/>
              </a:cxn>
              <a:cxn ang="T13">
                <a:pos x="T2" y="T3"/>
              </a:cxn>
              <a:cxn ang="T14">
                <a:pos x="T4" y="T5"/>
              </a:cxn>
              <a:cxn ang="T15">
                <a:pos x="T6" y="T7"/>
              </a:cxn>
              <a:cxn ang="T16">
                <a:pos x="T8" y="T9"/>
              </a:cxn>
              <a:cxn ang="T17">
                <a:pos x="T10" y="T11"/>
              </a:cxn>
            </a:cxnLst>
            <a:rect l="T18" t="T19" r="T20" b="T21"/>
            <a:pathLst>
              <a:path w="1680" h="1035">
                <a:moveTo>
                  <a:pt x="0" y="895"/>
                </a:moveTo>
                <a:cubicBezTo>
                  <a:pt x="21" y="748"/>
                  <a:pt x="64" y="31"/>
                  <a:pt x="128" y="15"/>
                </a:cubicBezTo>
                <a:cubicBezTo>
                  <a:pt x="172" y="0"/>
                  <a:pt x="196" y="671"/>
                  <a:pt x="264" y="803"/>
                </a:cubicBezTo>
                <a:cubicBezTo>
                  <a:pt x="360" y="883"/>
                  <a:pt x="421" y="876"/>
                  <a:pt x="512" y="915"/>
                </a:cubicBezTo>
                <a:cubicBezTo>
                  <a:pt x="512" y="915"/>
                  <a:pt x="584" y="975"/>
                  <a:pt x="812" y="1035"/>
                </a:cubicBezTo>
                <a:cubicBezTo>
                  <a:pt x="1176" y="1035"/>
                  <a:pt x="1499" y="1000"/>
                  <a:pt x="1680" y="991"/>
                </a:cubicBezTo>
              </a:path>
            </a:pathLst>
          </a:custGeom>
          <a:noFill/>
          <a:ln w="38100">
            <a:solidFill>
              <a:srgbClr val="0066CC"/>
            </a:solidFill>
            <a:prstDash val="sysDot"/>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7901" name="Freeform 26"/>
          <p:cNvSpPr>
            <a:spLocks/>
          </p:cNvSpPr>
          <p:nvPr/>
        </p:nvSpPr>
        <p:spPr bwMode="auto">
          <a:xfrm>
            <a:off x="1708150" y="3043238"/>
            <a:ext cx="2667000" cy="560387"/>
          </a:xfrm>
          <a:custGeom>
            <a:avLst/>
            <a:gdLst>
              <a:gd name="T0" fmla="*/ 0 w 1680"/>
              <a:gd name="T1" fmla="*/ 2147483647 h 353"/>
              <a:gd name="T2" fmla="*/ 2147483647 w 1680"/>
              <a:gd name="T3" fmla="*/ 2147483647 h 353"/>
              <a:gd name="T4" fmla="*/ 2147483647 w 1680"/>
              <a:gd name="T5" fmla="*/ 2147483647 h 353"/>
              <a:gd name="T6" fmla="*/ 2147483647 w 1680"/>
              <a:gd name="T7" fmla="*/ 2147483647 h 353"/>
              <a:gd name="T8" fmla="*/ 2147483647 w 1680"/>
              <a:gd name="T9" fmla="*/ 2147483647 h 353"/>
              <a:gd name="T10" fmla="*/ 0 60000 65536"/>
              <a:gd name="T11" fmla="*/ 0 60000 65536"/>
              <a:gd name="T12" fmla="*/ 0 60000 65536"/>
              <a:gd name="T13" fmla="*/ 0 60000 65536"/>
              <a:gd name="T14" fmla="*/ 0 60000 65536"/>
              <a:gd name="T15" fmla="*/ 0 w 1680"/>
              <a:gd name="T16" fmla="*/ 0 h 353"/>
              <a:gd name="T17" fmla="*/ 1680 w 1680"/>
              <a:gd name="T18" fmla="*/ 353 h 353"/>
            </a:gdLst>
            <a:ahLst/>
            <a:cxnLst>
              <a:cxn ang="T10">
                <a:pos x="T0" y="T1"/>
              </a:cxn>
              <a:cxn ang="T11">
                <a:pos x="T2" y="T3"/>
              </a:cxn>
              <a:cxn ang="T12">
                <a:pos x="T4" y="T5"/>
              </a:cxn>
              <a:cxn ang="T13">
                <a:pos x="T6" y="T7"/>
              </a:cxn>
              <a:cxn ang="T14">
                <a:pos x="T8" y="T9"/>
              </a:cxn>
            </a:cxnLst>
            <a:rect l="T15" t="T16" r="T17" b="T18"/>
            <a:pathLst>
              <a:path w="1680" h="353">
                <a:moveTo>
                  <a:pt x="0" y="353"/>
                </a:moveTo>
                <a:cubicBezTo>
                  <a:pt x="20" y="294"/>
                  <a:pt x="71" y="2"/>
                  <a:pt x="120" y="1"/>
                </a:cubicBezTo>
                <a:cubicBezTo>
                  <a:pt x="169" y="0"/>
                  <a:pt x="208" y="350"/>
                  <a:pt x="292" y="349"/>
                </a:cubicBezTo>
                <a:cubicBezTo>
                  <a:pt x="376" y="348"/>
                  <a:pt x="553" y="152"/>
                  <a:pt x="784" y="137"/>
                </a:cubicBezTo>
                <a:cubicBezTo>
                  <a:pt x="1015" y="122"/>
                  <a:pt x="1493" y="232"/>
                  <a:pt x="1680" y="257"/>
                </a:cubicBezTo>
              </a:path>
            </a:pathLst>
          </a:custGeom>
          <a:noFill/>
          <a:ln w="2857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7902" name="Freeform 27"/>
          <p:cNvSpPr>
            <a:spLocks/>
          </p:cNvSpPr>
          <p:nvPr/>
        </p:nvSpPr>
        <p:spPr bwMode="auto">
          <a:xfrm>
            <a:off x="1676400" y="3656013"/>
            <a:ext cx="2590800" cy="860425"/>
          </a:xfrm>
          <a:custGeom>
            <a:avLst/>
            <a:gdLst>
              <a:gd name="T0" fmla="*/ 0 w 1632"/>
              <a:gd name="T1" fmla="*/ 2147483647 h 542"/>
              <a:gd name="T2" fmla="*/ 2147483647 w 1632"/>
              <a:gd name="T3" fmla="*/ 2147483647 h 542"/>
              <a:gd name="T4" fmla="*/ 2147483647 w 1632"/>
              <a:gd name="T5" fmla="*/ 2147483647 h 542"/>
              <a:gd name="T6" fmla="*/ 2147483647 w 1632"/>
              <a:gd name="T7" fmla="*/ 2147483647 h 542"/>
              <a:gd name="T8" fmla="*/ 2147483647 w 1632"/>
              <a:gd name="T9" fmla="*/ 2147483647 h 542"/>
              <a:gd name="T10" fmla="*/ 2147483647 w 1632"/>
              <a:gd name="T11" fmla="*/ 2147483647 h 542"/>
              <a:gd name="T12" fmla="*/ 0 60000 65536"/>
              <a:gd name="T13" fmla="*/ 0 60000 65536"/>
              <a:gd name="T14" fmla="*/ 0 60000 65536"/>
              <a:gd name="T15" fmla="*/ 0 60000 65536"/>
              <a:gd name="T16" fmla="*/ 0 60000 65536"/>
              <a:gd name="T17" fmla="*/ 0 60000 65536"/>
              <a:gd name="T18" fmla="*/ 0 w 1632"/>
              <a:gd name="T19" fmla="*/ 0 h 542"/>
              <a:gd name="T20" fmla="*/ 1632 w 1632"/>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1632" h="542">
                <a:moveTo>
                  <a:pt x="0" y="455"/>
                </a:moveTo>
                <a:cubicBezTo>
                  <a:pt x="27" y="380"/>
                  <a:pt x="113" y="0"/>
                  <a:pt x="160" y="3"/>
                </a:cubicBezTo>
                <a:cubicBezTo>
                  <a:pt x="207" y="6"/>
                  <a:pt x="240" y="452"/>
                  <a:pt x="284" y="471"/>
                </a:cubicBezTo>
                <a:cubicBezTo>
                  <a:pt x="341" y="542"/>
                  <a:pt x="404" y="425"/>
                  <a:pt x="500" y="427"/>
                </a:cubicBezTo>
                <a:cubicBezTo>
                  <a:pt x="596" y="429"/>
                  <a:pt x="648" y="492"/>
                  <a:pt x="860" y="483"/>
                </a:cubicBezTo>
                <a:cubicBezTo>
                  <a:pt x="1072" y="474"/>
                  <a:pt x="1471" y="448"/>
                  <a:pt x="1632" y="439"/>
                </a:cubicBezTo>
              </a:path>
            </a:pathLst>
          </a:custGeom>
          <a:noFill/>
          <a:ln w="28575">
            <a:solidFill>
              <a:srgbClr val="FF6600"/>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7903" name="Oval 28"/>
          <p:cNvSpPr>
            <a:spLocks noChangeAspect="1" noChangeArrowheads="1"/>
          </p:cNvSpPr>
          <p:nvPr/>
        </p:nvSpPr>
        <p:spPr bwMode="auto">
          <a:xfrm>
            <a:off x="1663700" y="3544888"/>
            <a:ext cx="88900" cy="88900"/>
          </a:xfrm>
          <a:prstGeom prst="ellipse">
            <a:avLst/>
          </a:prstGeom>
          <a:solidFill>
            <a:srgbClr val="99CC00"/>
          </a:solidFill>
          <a:ln w="1905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7904" name="Oval 29"/>
          <p:cNvSpPr>
            <a:spLocks noChangeAspect="1" noChangeArrowheads="1"/>
          </p:cNvSpPr>
          <p:nvPr/>
        </p:nvSpPr>
        <p:spPr bwMode="auto">
          <a:xfrm>
            <a:off x="1739900" y="3265488"/>
            <a:ext cx="88900" cy="88900"/>
          </a:xfrm>
          <a:prstGeom prst="ellipse">
            <a:avLst/>
          </a:prstGeom>
          <a:solidFill>
            <a:srgbClr val="99CC00"/>
          </a:solidFill>
          <a:ln w="1905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7905" name="Oval 30"/>
          <p:cNvSpPr>
            <a:spLocks noChangeAspect="1" noChangeArrowheads="1"/>
          </p:cNvSpPr>
          <p:nvPr/>
        </p:nvSpPr>
        <p:spPr bwMode="auto">
          <a:xfrm>
            <a:off x="1822450" y="3024188"/>
            <a:ext cx="88900" cy="88900"/>
          </a:xfrm>
          <a:prstGeom prst="ellipse">
            <a:avLst/>
          </a:prstGeom>
          <a:solidFill>
            <a:srgbClr val="99CC00"/>
          </a:solidFill>
          <a:ln w="1905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7906" name="Oval 31"/>
          <p:cNvSpPr>
            <a:spLocks noChangeAspect="1" noChangeArrowheads="1"/>
          </p:cNvSpPr>
          <p:nvPr/>
        </p:nvSpPr>
        <p:spPr bwMode="auto">
          <a:xfrm>
            <a:off x="1955800" y="3182938"/>
            <a:ext cx="88900" cy="88900"/>
          </a:xfrm>
          <a:prstGeom prst="ellipse">
            <a:avLst/>
          </a:prstGeom>
          <a:solidFill>
            <a:srgbClr val="99CC00"/>
          </a:solidFill>
          <a:ln w="1905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7907" name="Oval 32"/>
          <p:cNvSpPr>
            <a:spLocks noChangeAspect="1" noChangeArrowheads="1"/>
          </p:cNvSpPr>
          <p:nvPr/>
        </p:nvSpPr>
        <p:spPr bwMode="auto">
          <a:xfrm>
            <a:off x="2292350" y="3462338"/>
            <a:ext cx="88900" cy="88900"/>
          </a:xfrm>
          <a:prstGeom prst="ellipse">
            <a:avLst/>
          </a:prstGeom>
          <a:solidFill>
            <a:srgbClr val="99CC00"/>
          </a:solidFill>
          <a:ln w="1905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7908" name="Oval 33"/>
          <p:cNvSpPr>
            <a:spLocks noChangeAspect="1" noChangeArrowheads="1"/>
          </p:cNvSpPr>
          <p:nvPr/>
        </p:nvSpPr>
        <p:spPr bwMode="auto">
          <a:xfrm>
            <a:off x="2571750" y="3290888"/>
            <a:ext cx="88900" cy="88900"/>
          </a:xfrm>
          <a:prstGeom prst="ellipse">
            <a:avLst/>
          </a:prstGeom>
          <a:solidFill>
            <a:srgbClr val="99CC00"/>
          </a:solidFill>
          <a:ln w="1905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7909" name="Oval 34"/>
          <p:cNvSpPr>
            <a:spLocks noChangeAspect="1" noChangeArrowheads="1"/>
          </p:cNvSpPr>
          <p:nvPr/>
        </p:nvSpPr>
        <p:spPr bwMode="auto">
          <a:xfrm>
            <a:off x="2914650" y="3201988"/>
            <a:ext cx="88900" cy="88900"/>
          </a:xfrm>
          <a:prstGeom prst="ellipse">
            <a:avLst/>
          </a:prstGeom>
          <a:solidFill>
            <a:srgbClr val="99CC00"/>
          </a:solidFill>
          <a:ln w="1905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7910" name="Oval 35"/>
          <p:cNvSpPr>
            <a:spLocks noChangeAspect="1" noChangeArrowheads="1"/>
          </p:cNvSpPr>
          <p:nvPr/>
        </p:nvSpPr>
        <p:spPr bwMode="auto">
          <a:xfrm>
            <a:off x="3263900" y="3221038"/>
            <a:ext cx="88900" cy="88900"/>
          </a:xfrm>
          <a:prstGeom prst="ellipse">
            <a:avLst/>
          </a:prstGeom>
          <a:solidFill>
            <a:srgbClr val="99CC00"/>
          </a:solidFill>
          <a:ln w="1905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7911" name="Oval 36"/>
          <p:cNvSpPr>
            <a:spLocks noChangeAspect="1" noChangeArrowheads="1"/>
          </p:cNvSpPr>
          <p:nvPr/>
        </p:nvSpPr>
        <p:spPr bwMode="auto">
          <a:xfrm>
            <a:off x="3600450" y="3278188"/>
            <a:ext cx="88900" cy="88900"/>
          </a:xfrm>
          <a:prstGeom prst="ellipse">
            <a:avLst/>
          </a:prstGeom>
          <a:solidFill>
            <a:srgbClr val="99CC00"/>
          </a:solidFill>
          <a:ln w="1905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7912" name="Oval 37"/>
          <p:cNvSpPr>
            <a:spLocks noChangeAspect="1" noChangeArrowheads="1"/>
          </p:cNvSpPr>
          <p:nvPr/>
        </p:nvSpPr>
        <p:spPr bwMode="auto">
          <a:xfrm>
            <a:off x="3937000" y="3335338"/>
            <a:ext cx="88900" cy="88900"/>
          </a:xfrm>
          <a:prstGeom prst="ellipse">
            <a:avLst/>
          </a:prstGeom>
          <a:solidFill>
            <a:srgbClr val="99CC00"/>
          </a:solidFill>
          <a:ln w="1905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grpSp>
        <p:nvGrpSpPr>
          <p:cNvPr id="37913" name="Group 38"/>
          <p:cNvGrpSpPr>
            <a:grpSpLocks/>
          </p:cNvGrpSpPr>
          <p:nvPr/>
        </p:nvGrpSpPr>
        <p:grpSpPr bwMode="auto">
          <a:xfrm>
            <a:off x="2206625" y="4573588"/>
            <a:ext cx="1989138" cy="596900"/>
            <a:chOff x="1369" y="1325"/>
            <a:chExt cx="1253" cy="376"/>
          </a:xfrm>
        </p:grpSpPr>
        <p:sp>
          <p:nvSpPr>
            <p:cNvPr id="37925" name="Text Box 39"/>
            <p:cNvSpPr txBox="1">
              <a:spLocks noChangeArrowheads="1"/>
            </p:cNvSpPr>
            <p:nvPr/>
          </p:nvSpPr>
          <p:spPr bwMode="auto">
            <a:xfrm>
              <a:off x="1872" y="1325"/>
              <a:ext cx="750" cy="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lnSpc>
                  <a:spcPct val="110000"/>
                </a:lnSpc>
                <a:spcBef>
                  <a:spcPct val="0"/>
                </a:spcBef>
                <a:buClrTx/>
                <a:buFontTx/>
                <a:buNone/>
              </a:pPr>
              <a:r>
                <a:rPr lang="en-US" altLang="en-US" sz="1000">
                  <a:solidFill>
                    <a:schemeClr val="tx1"/>
                  </a:solidFill>
                </a:rPr>
                <a:t>Systolic pressure</a:t>
              </a:r>
            </a:p>
            <a:p>
              <a:pPr eaLnBrk="1" hangingPunct="1">
                <a:lnSpc>
                  <a:spcPct val="110000"/>
                </a:lnSpc>
                <a:spcBef>
                  <a:spcPct val="0"/>
                </a:spcBef>
                <a:buClrTx/>
                <a:buFontTx/>
                <a:buNone/>
              </a:pPr>
              <a:r>
                <a:rPr lang="en-US" altLang="en-US" sz="1000">
                  <a:solidFill>
                    <a:schemeClr val="tx1"/>
                  </a:solidFill>
                </a:rPr>
                <a:t>Diastolic pressure</a:t>
              </a:r>
            </a:p>
            <a:p>
              <a:pPr eaLnBrk="1" hangingPunct="1">
                <a:lnSpc>
                  <a:spcPct val="110000"/>
                </a:lnSpc>
                <a:spcBef>
                  <a:spcPct val="0"/>
                </a:spcBef>
                <a:buClrTx/>
                <a:buFontTx/>
                <a:buNone/>
              </a:pPr>
              <a:r>
                <a:rPr lang="en-US" altLang="en-US" sz="1000">
                  <a:solidFill>
                    <a:schemeClr val="tx1"/>
                  </a:solidFill>
                </a:rPr>
                <a:t>Heart rate</a:t>
              </a:r>
            </a:p>
          </p:txBody>
        </p:sp>
        <p:grpSp>
          <p:nvGrpSpPr>
            <p:cNvPr id="37926" name="Group 40"/>
            <p:cNvGrpSpPr>
              <a:grpSpLocks/>
            </p:cNvGrpSpPr>
            <p:nvPr/>
          </p:nvGrpSpPr>
          <p:grpSpPr bwMode="auto">
            <a:xfrm>
              <a:off x="1369" y="1420"/>
              <a:ext cx="516" cy="220"/>
              <a:chOff x="1364" y="1420"/>
              <a:chExt cx="516" cy="220"/>
            </a:xfrm>
          </p:grpSpPr>
          <p:sp>
            <p:nvSpPr>
              <p:cNvPr id="37927" name="Line 45"/>
              <p:cNvSpPr>
                <a:spLocks noChangeShapeType="1"/>
              </p:cNvSpPr>
              <p:nvPr/>
            </p:nvSpPr>
            <p:spPr bwMode="auto">
              <a:xfrm>
                <a:off x="1376" y="1612"/>
                <a:ext cx="480" cy="0"/>
              </a:xfrm>
              <a:prstGeom prst="line">
                <a:avLst/>
              </a:prstGeom>
              <a:noFill/>
              <a:ln w="28575">
                <a:solidFill>
                  <a:srgbClr val="99CC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37928" name="Group 41"/>
              <p:cNvGrpSpPr>
                <a:grpSpLocks/>
              </p:cNvGrpSpPr>
              <p:nvPr/>
            </p:nvGrpSpPr>
            <p:grpSpPr bwMode="auto">
              <a:xfrm>
                <a:off x="1364" y="1580"/>
                <a:ext cx="516" cy="60"/>
                <a:chOff x="1364" y="1580"/>
                <a:chExt cx="516" cy="60"/>
              </a:xfrm>
            </p:grpSpPr>
            <p:sp>
              <p:nvSpPr>
                <p:cNvPr id="37931" name="Oval 43"/>
                <p:cNvSpPr>
                  <a:spLocks noChangeAspect="1" noChangeArrowheads="1"/>
                </p:cNvSpPr>
                <p:nvPr/>
              </p:nvSpPr>
              <p:spPr bwMode="auto">
                <a:xfrm>
                  <a:off x="1584" y="1584"/>
                  <a:ext cx="56" cy="56"/>
                </a:xfrm>
                <a:prstGeom prst="ellipse">
                  <a:avLst/>
                </a:prstGeom>
                <a:solidFill>
                  <a:srgbClr val="99CC00"/>
                </a:solidFill>
                <a:ln w="1905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7932" name="Oval 42"/>
                <p:cNvSpPr>
                  <a:spLocks noChangeAspect="1" noChangeArrowheads="1"/>
                </p:cNvSpPr>
                <p:nvPr/>
              </p:nvSpPr>
              <p:spPr bwMode="auto">
                <a:xfrm>
                  <a:off x="1364" y="1580"/>
                  <a:ext cx="56" cy="56"/>
                </a:xfrm>
                <a:prstGeom prst="ellipse">
                  <a:avLst/>
                </a:prstGeom>
                <a:solidFill>
                  <a:srgbClr val="99CC00"/>
                </a:solidFill>
                <a:ln w="1905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7933" name="Oval 44"/>
                <p:cNvSpPr>
                  <a:spLocks noChangeAspect="1" noChangeArrowheads="1"/>
                </p:cNvSpPr>
                <p:nvPr/>
              </p:nvSpPr>
              <p:spPr bwMode="auto">
                <a:xfrm>
                  <a:off x="1824" y="1584"/>
                  <a:ext cx="56" cy="56"/>
                </a:xfrm>
                <a:prstGeom prst="ellipse">
                  <a:avLst/>
                </a:prstGeom>
                <a:solidFill>
                  <a:srgbClr val="99CC00"/>
                </a:solidFill>
                <a:ln w="19050">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grpSp>
          <p:sp>
            <p:nvSpPr>
              <p:cNvPr id="37929" name="Line 46"/>
              <p:cNvSpPr>
                <a:spLocks noChangeShapeType="1"/>
              </p:cNvSpPr>
              <p:nvPr/>
            </p:nvSpPr>
            <p:spPr bwMode="auto">
              <a:xfrm>
                <a:off x="1376" y="1520"/>
                <a:ext cx="480" cy="0"/>
              </a:xfrm>
              <a:prstGeom prst="line">
                <a:avLst/>
              </a:prstGeom>
              <a:noFill/>
              <a:ln w="28575">
                <a:solidFill>
                  <a:srgbClr val="FF6600"/>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30" name="Line 47"/>
              <p:cNvSpPr>
                <a:spLocks noChangeShapeType="1"/>
              </p:cNvSpPr>
              <p:nvPr/>
            </p:nvSpPr>
            <p:spPr bwMode="auto">
              <a:xfrm>
                <a:off x="1376" y="1420"/>
                <a:ext cx="480" cy="0"/>
              </a:xfrm>
              <a:prstGeom prst="line">
                <a:avLst/>
              </a:prstGeom>
              <a:noFill/>
              <a:ln w="38100">
                <a:solidFill>
                  <a:srgbClr val="0066CC"/>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grpSp>
      </p:grpSp>
      <p:grpSp>
        <p:nvGrpSpPr>
          <p:cNvPr id="37914" name="Group 48"/>
          <p:cNvGrpSpPr>
            <a:grpSpLocks/>
          </p:cNvGrpSpPr>
          <p:nvPr/>
        </p:nvGrpSpPr>
        <p:grpSpPr bwMode="auto">
          <a:xfrm>
            <a:off x="1905000" y="1676400"/>
            <a:ext cx="2971800" cy="1981200"/>
            <a:chOff x="1200" y="1056"/>
            <a:chExt cx="1872" cy="1248"/>
          </a:xfrm>
        </p:grpSpPr>
        <p:sp>
          <p:nvSpPr>
            <p:cNvPr id="37922" name="Line 7"/>
            <p:cNvSpPr>
              <a:spLocks noChangeShapeType="1"/>
            </p:cNvSpPr>
            <p:nvPr/>
          </p:nvSpPr>
          <p:spPr bwMode="auto">
            <a:xfrm flipH="1">
              <a:off x="1248" y="1056"/>
              <a:ext cx="1824" cy="48"/>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7923" name="Line 8"/>
            <p:cNvSpPr>
              <a:spLocks noChangeShapeType="1"/>
            </p:cNvSpPr>
            <p:nvPr/>
          </p:nvSpPr>
          <p:spPr bwMode="auto">
            <a:xfrm flipH="1">
              <a:off x="1200" y="1056"/>
              <a:ext cx="1872" cy="816"/>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7924" name="Line 9"/>
            <p:cNvSpPr>
              <a:spLocks noChangeShapeType="1"/>
            </p:cNvSpPr>
            <p:nvPr/>
          </p:nvSpPr>
          <p:spPr bwMode="auto">
            <a:xfrm flipH="1">
              <a:off x="1248" y="1056"/>
              <a:ext cx="1824" cy="1248"/>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37915" name="Group 52"/>
          <p:cNvGrpSpPr>
            <a:grpSpLocks/>
          </p:cNvGrpSpPr>
          <p:nvPr/>
        </p:nvGrpSpPr>
        <p:grpSpPr bwMode="auto">
          <a:xfrm>
            <a:off x="2152650" y="5538788"/>
            <a:ext cx="1778000" cy="152400"/>
            <a:chOff x="1296" y="3632"/>
            <a:chExt cx="1120" cy="96"/>
          </a:xfrm>
        </p:grpSpPr>
        <p:sp>
          <p:nvSpPr>
            <p:cNvPr id="37917" name="Line 53"/>
            <p:cNvSpPr>
              <a:spLocks noChangeShapeType="1"/>
            </p:cNvSpPr>
            <p:nvPr/>
          </p:nvSpPr>
          <p:spPr bwMode="auto">
            <a:xfrm>
              <a:off x="1296" y="3632"/>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18" name="Line 54"/>
            <p:cNvSpPr>
              <a:spLocks noChangeShapeType="1"/>
            </p:cNvSpPr>
            <p:nvPr/>
          </p:nvSpPr>
          <p:spPr bwMode="auto">
            <a:xfrm>
              <a:off x="1552" y="3632"/>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19" name="Line 55"/>
            <p:cNvSpPr>
              <a:spLocks noChangeShapeType="1"/>
            </p:cNvSpPr>
            <p:nvPr/>
          </p:nvSpPr>
          <p:spPr bwMode="auto">
            <a:xfrm>
              <a:off x="1848" y="3632"/>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20" name="Line 56"/>
            <p:cNvSpPr>
              <a:spLocks noChangeShapeType="1"/>
            </p:cNvSpPr>
            <p:nvPr/>
          </p:nvSpPr>
          <p:spPr bwMode="auto">
            <a:xfrm>
              <a:off x="2136" y="3632"/>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21" name="Line 57"/>
            <p:cNvSpPr>
              <a:spLocks noChangeShapeType="1"/>
            </p:cNvSpPr>
            <p:nvPr/>
          </p:nvSpPr>
          <p:spPr bwMode="auto">
            <a:xfrm>
              <a:off x="2416" y="3632"/>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Tree>
    <p:extLst>
      <p:ext uri="{BB962C8B-B14F-4D97-AF65-F5344CB8AC3E}">
        <p14:creationId xmlns="" xmlns:p14="http://schemas.microsoft.com/office/powerpoint/2010/main" val="3776268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altLang="ja-JP" b="1" dirty="0" smtClean="0">
                <a:solidFill>
                  <a:srgbClr val="FF0000"/>
                </a:solidFill>
              </a:rPr>
              <a:t>Anaphylaxis</a:t>
            </a:r>
            <a:endParaRPr lang="ru-RU" dirty="0">
              <a:solidFill>
                <a:srgbClr val="FF0000"/>
              </a:solidFill>
            </a:endParaRPr>
          </a:p>
        </p:txBody>
      </p:sp>
      <p:sp>
        <p:nvSpPr>
          <p:cNvPr id="4" name="Номер слайда 3"/>
          <p:cNvSpPr>
            <a:spLocks noGrp="1"/>
          </p:cNvSpPr>
          <p:nvPr>
            <p:ph type="sldNum" sz="quarter" idx="12"/>
          </p:nvPr>
        </p:nvSpPr>
        <p:spPr/>
        <p:txBody>
          <a:bodyPr/>
          <a:lstStyle/>
          <a:p>
            <a:pPr>
              <a:defRPr/>
            </a:pPr>
            <a:fld id="{7D09BFE1-CA71-48BD-A737-EB021200CCF4}" type="slidenum">
              <a:rPr lang="en-US" smtClean="0">
                <a:solidFill>
                  <a:srgbClr val="FFFFFF"/>
                </a:solidFill>
              </a:rPr>
              <a:pPr>
                <a:defRPr/>
              </a:pPr>
              <a:t>4</a:t>
            </a:fld>
            <a:endParaRPr lang="en-US">
              <a:solidFill>
                <a:srgbClr val="FFFFFF"/>
              </a:solidFill>
            </a:endParaRPr>
          </a:p>
        </p:txBody>
      </p:sp>
      <p:sp>
        <p:nvSpPr>
          <p:cNvPr id="3" name="Содержимое 2"/>
          <p:cNvSpPr>
            <a:spLocks noGrp="1"/>
          </p:cNvSpPr>
          <p:nvPr>
            <p:ph sz="quarter" idx="1"/>
          </p:nvPr>
        </p:nvSpPr>
        <p:spPr>
          <a:xfrm>
            <a:off x="771896" y="1745672"/>
            <a:ext cx="7914904" cy="4274127"/>
          </a:xfrm>
        </p:spPr>
        <p:txBody>
          <a:bodyPr>
            <a:normAutofit/>
          </a:bodyPr>
          <a:lstStyle/>
          <a:p>
            <a:r>
              <a:rPr lang="en-US" altLang="ja-JP" b="1" dirty="0" smtClean="0">
                <a:solidFill>
                  <a:srgbClr val="C00000"/>
                </a:solidFill>
              </a:rPr>
              <a:t>Anaphylaxis</a:t>
            </a:r>
            <a:r>
              <a:rPr lang="en-US" altLang="ja-JP" dirty="0" smtClean="0"/>
              <a:t> is a hypersensitivity reaction to foreign substances such as foods, medications, and insect bites or stings. Anaphylaxis is a serious, life-threatening </a:t>
            </a:r>
            <a:r>
              <a:rPr lang="en-US" altLang="ja-JP" i="1" dirty="0" smtClean="0"/>
              <a:t>generalized</a:t>
            </a:r>
            <a:r>
              <a:rPr lang="en-US" altLang="ja-JP" dirty="0" smtClean="0"/>
              <a:t> or </a:t>
            </a:r>
            <a:r>
              <a:rPr lang="en-US" altLang="ja-JP" i="1" dirty="0" smtClean="0"/>
              <a:t>systemic </a:t>
            </a:r>
            <a:r>
              <a:rPr lang="en-US" altLang="ja-JP" dirty="0" smtClean="0"/>
              <a:t>hypersensitivity reaction and a serious allergic reaction that is rapid in onset and can be fatal. Symptoms may be throat swelling, itchy rash, and low blood pressure.</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9"/>
          <p:cNvSpPr>
            <a:spLocks noGrp="1" noChangeArrowheads="1"/>
          </p:cNvSpPr>
          <p:nvPr>
            <p:ph type="title"/>
          </p:nvPr>
        </p:nvSpPr>
        <p:spPr>
          <a:xfrm>
            <a:off x="0" y="274638"/>
            <a:ext cx="9144000" cy="936645"/>
          </a:xfrm>
        </p:spPr>
        <p:txBody>
          <a:bodyPr>
            <a:noAutofit/>
          </a:bodyPr>
          <a:lstStyle/>
          <a:p>
            <a:pPr algn="ctr" eaLnBrk="1" hangingPunct="1"/>
            <a:r>
              <a:rPr lang="en-US" altLang="en-US" sz="3000" b="1" dirty="0" smtClean="0">
                <a:solidFill>
                  <a:srgbClr val="FF0000"/>
                </a:solidFill>
              </a:rPr>
              <a:t>Absorption of Epinephrine</a:t>
            </a:r>
            <a:br>
              <a:rPr lang="en-US" altLang="en-US" sz="3000" b="1" dirty="0" smtClean="0">
                <a:solidFill>
                  <a:srgbClr val="FF0000"/>
                </a:solidFill>
              </a:rPr>
            </a:br>
            <a:r>
              <a:rPr lang="en-US" altLang="en-US" sz="3000" b="1" dirty="0" smtClean="0">
                <a:solidFill>
                  <a:srgbClr val="FF0000"/>
                </a:solidFill>
              </a:rPr>
              <a:t>Faster With IM </a:t>
            </a:r>
            <a:r>
              <a:rPr lang="en-US" altLang="en-US" sz="3000" b="1" dirty="0" err="1" smtClean="0">
                <a:solidFill>
                  <a:srgbClr val="FF0000"/>
                </a:solidFill>
              </a:rPr>
              <a:t>vs</a:t>
            </a:r>
            <a:r>
              <a:rPr lang="en-US" altLang="en-US" sz="3000" b="1" dirty="0" smtClean="0">
                <a:solidFill>
                  <a:srgbClr val="FF0000"/>
                </a:solidFill>
              </a:rPr>
              <a:t> SC Injection</a:t>
            </a:r>
          </a:p>
        </p:txBody>
      </p:sp>
      <p:sp>
        <p:nvSpPr>
          <p:cNvPr id="40962"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37A009E7-2C95-4678-89D7-D4CE2AAE3CCC}" type="slidenum">
              <a:rPr lang="en-US" altLang="en-US" sz="900" smtClean="0">
                <a:solidFill>
                  <a:schemeClr val="tx1"/>
                </a:solidFill>
              </a:rPr>
              <a:pPr algn="r" eaLnBrk="1" hangingPunct="1">
                <a:spcBef>
                  <a:spcPct val="0"/>
                </a:spcBef>
                <a:buClrTx/>
                <a:buFontTx/>
                <a:buNone/>
              </a:pPr>
              <a:t>40</a:t>
            </a:fld>
            <a:endParaRPr lang="en-US" altLang="en-US" sz="900" smtClean="0">
              <a:solidFill>
                <a:schemeClr val="tx1"/>
              </a:solidFill>
            </a:endParaRPr>
          </a:p>
        </p:txBody>
      </p:sp>
      <p:sp>
        <p:nvSpPr>
          <p:cNvPr id="40964" name="Text Box 4"/>
          <p:cNvSpPr txBox="1">
            <a:spLocks noChangeArrowheads="1"/>
          </p:cNvSpPr>
          <p:nvPr/>
        </p:nvSpPr>
        <p:spPr bwMode="auto">
          <a:xfrm>
            <a:off x="612115" y="6460177"/>
            <a:ext cx="53562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spcBef>
                <a:spcPct val="0"/>
              </a:spcBef>
              <a:buClrTx/>
              <a:buFontTx/>
              <a:buNone/>
            </a:pPr>
            <a:r>
              <a:rPr lang="en-US" altLang="en-US" sz="1200" dirty="0">
                <a:solidFill>
                  <a:schemeClr val="tx1"/>
                </a:solidFill>
                <a:sym typeface="Symbol" pitchFamily="18" charset="2"/>
              </a:rPr>
              <a:t>Adapted from Simons FER, et al. </a:t>
            </a:r>
            <a:r>
              <a:rPr lang="de-DE" altLang="en-US" sz="1200" i="1" dirty="0">
                <a:solidFill>
                  <a:schemeClr val="tx1"/>
                </a:solidFill>
                <a:sym typeface="Symbol" pitchFamily="18" charset="2"/>
              </a:rPr>
              <a:t>J </a:t>
            </a:r>
            <a:r>
              <a:rPr lang="de-DE" altLang="en-US" sz="1200" i="1" dirty="0" err="1">
                <a:solidFill>
                  <a:schemeClr val="tx1"/>
                </a:solidFill>
                <a:sym typeface="Symbol" pitchFamily="18" charset="2"/>
              </a:rPr>
              <a:t>Allergy</a:t>
            </a:r>
            <a:r>
              <a:rPr lang="de-DE" altLang="en-US" sz="1200" i="1" dirty="0">
                <a:solidFill>
                  <a:schemeClr val="tx1"/>
                </a:solidFill>
                <a:sym typeface="Symbol" pitchFamily="18" charset="2"/>
              </a:rPr>
              <a:t> </a:t>
            </a:r>
            <a:r>
              <a:rPr lang="de-DE" altLang="en-US" sz="1200" i="1" dirty="0" err="1">
                <a:solidFill>
                  <a:schemeClr val="tx1"/>
                </a:solidFill>
                <a:sym typeface="Symbol" pitchFamily="18" charset="2"/>
              </a:rPr>
              <a:t>Clin</a:t>
            </a:r>
            <a:r>
              <a:rPr lang="de-DE" altLang="en-US" sz="1200" i="1" dirty="0">
                <a:solidFill>
                  <a:schemeClr val="tx1"/>
                </a:solidFill>
                <a:sym typeface="Symbol" pitchFamily="18" charset="2"/>
              </a:rPr>
              <a:t> </a:t>
            </a:r>
            <a:r>
              <a:rPr lang="de-DE" altLang="en-US" sz="1200" i="1" dirty="0" err="1">
                <a:solidFill>
                  <a:schemeClr val="tx1"/>
                </a:solidFill>
                <a:sym typeface="Symbol" pitchFamily="18" charset="2"/>
              </a:rPr>
              <a:t>Immunol</a:t>
            </a:r>
            <a:r>
              <a:rPr lang="de-DE" altLang="en-US" sz="1200" i="1" dirty="0">
                <a:solidFill>
                  <a:schemeClr val="tx1"/>
                </a:solidFill>
                <a:sym typeface="Symbol" pitchFamily="18" charset="2"/>
              </a:rPr>
              <a:t>.</a:t>
            </a:r>
            <a:r>
              <a:rPr lang="de-DE" altLang="en-US" sz="1200" dirty="0">
                <a:solidFill>
                  <a:schemeClr val="tx1"/>
                </a:solidFill>
                <a:sym typeface="Symbol" pitchFamily="18" charset="2"/>
              </a:rPr>
              <a:t> 2004;113:837-844</a:t>
            </a:r>
            <a:r>
              <a:rPr lang="en-US" altLang="en-US" sz="1200" dirty="0">
                <a:solidFill>
                  <a:schemeClr val="tx1"/>
                </a:solidFill>
                <a:sym typeface="Symbol" pitchFamily="18" charset="2"/>
              </a:rPr>
              <a:t>.</a:t>
            </a:r>
          </a:p>
        </p:txBody>
      </p:sp>
      <p:sp>
        <p:nvSpPr>
          <p:cNvPr id="40965" name="Text Box 9"/>
          <p:cNvSpPr txBox="1">
            <a:spLocks noChangeArrowheads="1"/>
          </p:cNvSpPr>
          <p:nvPr/>
        </p:nvSpPr>
        <p:spPr bwMode="auto">
          <a:xfrm>
            <a:off x="1143000" y="5726113"/>
            <a:ext cx="7391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50000"/>
              </a:spcBef>
              <a:buClrTx/>
              <a:buFontTx/>
              <a:buNone/>
            </a:pPr>
            <a:r>
              <a:rPr lang="en-US" altLang="en-US" sz="1800" b="1">
                <a:solidFill>
                  <a:schemeClr val="tx1"/>
                </a:solidFill>
                <a:sym typeface="Symbol" pitchFamily="18" charset="2"/>
              </a:rPr>
              <a:t>Time to C</a:t>
            </a:r>
            <a:r>
              <a:rPr lang="en-US" altLang="en-US" sz="1800" b="1" baseline="-25000">
                <a:solidFill>
                  <a:schemeClr val="tx1"/>
                </a:solidFill>
                <a:sym typeface="Symbol" pitchFamily="18" charset="2"/>
              </a:rPr>
              <a:t>max</a:t>
            </a:r>
            <a:r>
              <a:rPr lang="en-US" altLang="en-US" sz="1800" b="1">
                <a:solidFill>
                  <a:schemeClr val="tx1"/>
                </a:solidFill>
                <a:sym typeface="Symbol" pitchFamily="18" charset="2"/>
              </a:rPr>
              <a:t> After Injection (minutes)</a:t>
            </a:r>
          </a:p>
        </p:txBody>
      </p:sp>
      <p:sp>
        <p:nvSpPr>
          <p:cNvPr id="40966" name="Rectangle 7"/>
          <p:cNvSpPr>
            <a:spLocks noChangeArrowheads="1"/>
          </p:cNvSpPr>
          <p:nvPr/>
        </p:nvSpPr>
        <p:spPr bwMode="auto">
          <a:xfrm>
            <a:off x="4546600" y="2514600"/>
            <a:ext cx="793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50000"/>
              </a:spcBef>
              <a:buClrTx/>
              <a:buFontTx/>
              <a:buNone/>
            </a:pPr>
            <a:r>
              <a:rPr lang="en-US" altLang="en-US" sz="1800" i="1">
                <a:solidFill>
                  <a:schemeClr val="tx1"/>
                </a:solidFill>
                <a:sym typeface="Symbol" pitchFamily="18" charset="2"/>
              </a:rPr>
              <a:t>P</a:t>
            </a:r>
            <a:r>
              <a:rPr lang="en-US" altLang="en-US" sz="1800">
                <a:solidFill>
                  <a:schemeClr val="tx1"/>
                </a:solidFill>
                <a:sym typeface="Symbol" pitchFamily="18" charset="2"/>
              </a:rPr>
              <a:t>&lt;.05</a:t>
            </a:r>
          </a:p>
        </p:txBody>
      </p:sp>
      <p:grpSp>
        <p:nvGrpSpPr>
          <p:cNvPr id="40967" name="Group 8"/>
          <p:cNvGrpSpPr>
            <a:grpSpLocks/>
          </p:cNvGrpSpPr>
          <p:nvPr/>
        </p:nvGrpSpPr>
        <p:grpSpPr bwMode="auto">
          <a:xfrm>
            <a:off x="3581400" y="1981200"/>
            <a:ext cx="304800" cy="1981200"/>
            <a:chOff x="2016" y="1344"/>
            <a:chExt cx="192" cy="1248"/>
          </a:xfrm>
        </p:grpSpPr>
        <p:sp>
          <p:nvSpPr>
            <p:cNvPr id="41008" name="Line 9"/>
            <p:cNvSpPr>
              <a:spLocks noChangeShapeType="1"/>
            </p:cNvSpPr>
            <p:nvPr/>
          </p:nvSpPr>
          <p:spPr bwMode="auto">
            <a:xfrm flipV="1">
              <a:off x="2112" y="1344"/>
              <a:ext cx="0" cy="12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1009" name="Line 10"/>
            <p:cNvSpPr>
              <a:spLocks noChangeShapeType="1"/>
            </p:cNvSpPr>
            <p:nvPr/>
          </p:nvSpPr>
          <p:spPr bwMode="auto">
            <a:xfrm>
              <a:off x="2016" y="1344"/>
              <a:ext cx="1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1010" name="Line 11"/>
            <p:cNvSpPr>
              <a:spLocks noChangeShapeType="1"/>
            </p:cNvSpPr>
            <p:nvPr/>
          </p:nvSpPr>
          <p:spPr bwMode="auto">
            <a:xfrm>
              <a:off x="2016" y="2592"/>
              <a:ext cx="1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40968" name="Group 12"/>
          <p:cNvGrpSpPr>
            <a:grpSpLocks/>
          </p:cNvGrpSpPr>
          <p:nvPr/>
        </p:nvGrpSpPr>
        <p:grpSpPr bwMode="auto">
          <a:xfrm>
            <a:off x="5486400" y="4851400"/>
            <a:ext cx="304800" cy="228600"/>
            <a:chOff x="2016" y="1344"/>
            <a:chExt cx="192" cy="1248"/>
          </a:xfrm>
        </p:grpSpPr>
        <p:sp>
          <p:nvSpPr>
            <p:cNvPr id="41005" name="Line 13"/>
            <p:cNvSpPr>
              <a:spLocks noChangeShapeType="1"/>
            </p:cNvSpPr>
            <p:nvPr/>
          </p:nvSpPr>
          <p:spPr bwMode="auto">
            <a:xfrm flipV="1">
              <a:off x="2112" y="1344"/>
              <a:ext cx="0" cy="12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1006" name="Line 14"/>
            <p:cNvSpPr>
              <a:spLocks noChangeShapeType="1"/>
            </p:cNvSpPr>
            <p:nvPr/>
          </p:nvSpPr>
          <p:spPr bwMode="auto">
            <a:xfrm>
              <a:off x="2016" y="1344"/>
              <a:ext cx="1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1007" name="Line 15"/>
            <p:cNvSpPr>
              <a:spLocks noChangeShapeType="1"/>
            </p:cNvSpPr>
            <p:nvPr/>
          </p:nvSpPr>
          <p:spPr bwMode="auto">
            <a:xfrm>
              <a:off x="2016" y="2592"/>
              <a:ext cx="1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40969" name="Rectangle 16"/>
          <p:cNvSpPr>
            <a:spLocks noChangeArrowheads="1"/>
          </p:cNvSpPr>
          <p:nvPr/>
        </p:nvSpPr>
        <p:spPr bwMode="auto">
          <a:xfrm rot="-5400000">
            <a:off x="-1264443" y="3550443"/>
            <a:ext cx="3962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sym typeface="Symbol" pitchFamily="18" charset="2"/>
              </a:rPr>
              <a:t>Minutes</a:t>
            </a:r>
          </a:p>
        </p:txBody>
      </p:sp>
      <p:sp>
        <p:nvSpPr>
          <p:cNvPr id="40970" name="Rectangle 20"/>
          <p:cNvSpPr>
            <a:spLocks noChangeArrowheads="1"/>
          </p:cNvSpPr>
          <p:nvPr/>
        </p:nvSpPr>
        <p:spPr bwMode="auto">
          <a:xfrm>
            <a:off x="3081338" y="3022600"/>
            <a:ext cx="1270000" cy="2584450"/>
          </a:xfrm>
          <a:prstGeom prst="rect">
            <a:avLst/>
          </a:prstGeom>
          <a:solidFill>
            <a:srgbClr val="0000FF"/>
          </a:solidFill>
          <a:ln w="9525">
            <a:solidFill>
              <a:srgbClr val="FFFFFF"/>
            </a:solidFill>
            <a:miter lim="800000"/>
            <a:headEnd/>
            <a:tailEnd/>
          </a:ln>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40971" name="Rectangle 21"/>
          <p:cNvSpPr>
            <a:spLocks noChangeArrowheads="1"/>
          </p:cNvSpPr>
          <p:nvPr/>
        </p:nvSpPr>
        <p:spPr bwMode="auto">
          <a:xfrm>
            <a:off x="4991100" y="5000625"/>
            <a:ext cx="1271588" cy="606425"/>
          </a:xfrm>
          <a:prstGeom prst="rect">
            <a:avLst/>
          </a:prstGeom>
          <a:solidFill>
            <a:srgbClr val="009900"/>
          </a:solidFill>
          <a:ln w="9525">
            <a:solidFill>
              <a:srgbClr val="FFFFFF"/>
            </a:solidFill>
            <a:miter lim="800000"/>
            <a:headEnd/>
            <a:tailEnd/>
          </a:ln>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40972" name="Line 22"/>
          <p:cNvSpPr>
            <a:spLocks noChangeShapeType="1"/>
          </p:cNvSpPr>
          <p:nvPr/>
        </p:nvSpPr>
        <p:spPr bwMode="auto">
          <a:xfrm>
            <a:off x="1489075" y="1798638"/>
            <a:ext cx="0" cy="38084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3" name="Line 23"/>
          <p:cNvSpPr>
            <a:spLocks noChangeShapeType="1"/>
          </p:cNvSpPr>
          <p:nvPr/>
        </p:nvSpPr>
        <p:spPr bwMode="auto">
          <a:xfrm>
            <a:off x="1411288" y="5607050"/>
            <a:ext cx="77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4" name="Line 24"/>
          <p:cNvSpPr>
            <a:spLocks noChangeShapeType="1"/>
          </p:cNvSpPr>
          <p:nvPr/>
        </p:nvSpPr>
        <p:spPr bwMode="auto">
          <a:xfrm>
            <a:off x="1411288" y="5229225"/>
            <a:ext cx="77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5" name="Line 25"/>
          <p:cNvSpPr>
            <a:spLocks noChangeShapeType="1"/>
          </p:cNvSpPr>
          <p:nvPr/>
        </p:nvSpPr>
        <p:spPr bwMode="auto">
          <a:xfrm>
            <a:off x="1411288" y="4841875"/>
            <a:ext cx="77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6" name="Line 26"/>
          <p:cNvSpPr>
            <a:spLocks noChangeShapeType="1"/>
          </p:cNvSpPr>
          <p:nvPr/>
        </p:nvSpPr>
        <p:spPr bwMode="auto">
          <a:xfrm>
            <a:off x="1411288" y="4464050"/>
            <a:ext cx="77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7" name="Line 27"/>
          <p:cNvSpPr>
            <a:spLocks noChangeShapeType="1"/>
          </p:cNvSpPr>
          <p:nvPr/>
        </p:nvSpPr>
        <p:spPr bwMode="auto">
          <a:xfrm>
            <a:off x="1411288" y="4086225"/>
            <a:ext cx="77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8" name="Line 28"/>
          <p:cNvSpPr>
            <a:spLocks noChangeShapeType="1"/>
          </p:cNvSpPr>
          <p:nvPr/>
        </p:nvSpPr>
        <p:spPr bwMode="auto">
          <a:xfrm>
            <a:off x="1411288" y="3697288"/>
            <a:ext cx="77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9" name="Line 29"/>
          <p:cNvSpPr>
            <a:spLocks noChangeShapeType="1"/>
          </p:cNvSpPr>
          <p:nvPr/>
        </p:nvSpPr>
        <p:spPr bwMode="auto">
          <a:xfrm>
            <a:off x="1411288" y="3319463"/>
            <a:ext cx="77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80" name="Line 30"/>
          <p:cNvSpPr>
            <a:spLocks noChangeShapeType="1"/>
          </p:cNvSpPr>
          <p:nvPr/>
        </p:nvSpPr>
        <p:spPr bwMode="auto">
          <a:xfrm>
            <a:off x="1411288" y="2943225"/>
            <a:ext cx="77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81" name="Line 31"/>
          <p:cNvSpPr>
            <a:spLocks noChangeShapeType="1"/>
          </p:cNvSpPr>
          <p:nvPr/>
        </p:nvSpPr>
        <p:spPr bwMode="auto">
          <a:xfrm>
            <a:off x="1411288" y="2565400"/>
            <a:ext cx="77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82" name="Line 32"/>
          <p:cNvSpPr>
            <a:spLocks noChangeShapeType="1"/>
          </p:cNvSpPr>
          <p:nvPr/>
        </p:nvSpPr>
        <p:spPr bwMode="auto">
          <a:xfrm>
            <a:off x="1411288" y="2176463"/>
            <a:ext cx="77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83" name="Line 33"/>
          <p:cNvSpPr>
            <a:spLocks noChangeShapeType="1"/>
          </p:cNvSpPr>
          <p:nvPr/>
        </p:nvSpPr>
        <p:spPr bwMode="auto">
          <a:xfrm>
            <a:off x="1411288" y="1798638"/>
            <a:ext cx="77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84" name="Line 34"/>
          <p:cNvSpPr>
            <a:spLocks noChangeShapeType="1"/>
          </p:cNvSpPr>
          <p:nvPr/>
        </p:nvSpPr>
        <p:spPr bwMode="auto">
          <a:xfrm>
            <a:off x="1489075" y="5607050"/>
            <a:ext cx="637381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85" name="Line 35"/>
          <p:cNvSpPr>
            <a:spLocks noChangeShapeType="1"/>
          </p:cNvSpPr>
          <p:nvPr/>
        </p:nvSpPr>
        <p:spPr bwMode="auto">
          <a:xfrm flipV="1">
            <a:off x="1489075" y="5607050"/>
            <a:ext cx="0" cy="79375"/>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86" name="Line 36"/>
          <p:cNvSpPr>
            <a:spLocks noChangeShapeType="1"/>
          </p:cNvSpPr>
          <p:nvPr/>
        </p:nvSpPr>
        <p:spPr bwMode="auto">
          <a:xfrm flipV="1">
            <a:off x="7862888" y="5607050"/>
            <a:ext cx="0" cy="79375"/>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87" name="Rectangle 37"/>
          <p:cNvSpPr>
            <a:spLocks noChangeArrowheads="1"/>
          </p:cNvSpPr>
          <p:nvPr/>
        </p:nvSpPr>
        <p:spPr bwMode="auto">
          <a:xfrm>
            <a:off x="1217613" y="5484813"/>
            <a:ext cx="127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rPr>
              <a:t>0</a:t>
            </a:r>
          </a:p>
        </p:txBody>
      </p:sp>
      <p:sp>
        <p:nvSpPr>
          <p:cNvPr id="40988" name="Rectangle 38"/>
          <p:cNvSpPr>
            <a:spLocks noChangeArrowheads="1"/>
          </p:cNvSpPr>
          <p:nvPr/>
        </p:nvSpPr>
        <p:spPr bwMode="auto">
          <a:xfrm>
            <a:off x="1217613" y="5106988"/>
            <a:ext cx="127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rPr>
              <a:t>5</a:t>
            </a:r>
          </a:p>
        </p:txBody>
      </p:sp>
      <p:sp>
        <p:nvSpPr>
          <p:cNvPr id="40989" name="Rectangle 39"/>
          <p:cNvSpPr>
            <a:spLocks noChangeArrowheads="1"/>
          </p:cNvSpPr>
          <p:nvPr/>
        </p:nvSpPr>
        <p:spPr bwMode="auto">
          <a:xfrm>
            <a:off x="1076325" y="4719638"/>
            <a:ext cx="254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rPr>
              <a:t>10</a:t>
            </a:r>
          </a:p>
        </p:txBody>
      </p:sp>
      <p:sp>
        <p:nvSpPr>
          <p:cNvPr id="40990" name="Rectangle 40"/>
          <p:cNvSpPr>
            <a:spLocks noChangeArrowheads="1"/>
          </p:cNvSpPr>
          <p:nvPr/>
        </p:nvSpPr>
        <p:spPr bwMode="auto">
          <a:xfrm>
            <a:off x="1076325" y="4341813"/>
            <a:ext cx="254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rPr>
              <a:t>15</a:t>
            </a:r>
          </a:p>
        </p:txBody>
      </p:sp>
      <p:sp>
        <p:nvSpPr>
          <p:cNvPr id="40991" name="Rectangle 41"/>
          <p:cNvSpPr>
            <a:spLocks noChangeArrowheads="1"/>
          </p:cNvSpPr>
          <p:nvPr/>
        </p:nvSpPr>
        <p:spPr bwMode="auto">
          <a:xfrm>
            <a:off x="1076325" y="3963988"/>
            <a:ext cx="254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rPr>
              <a:t>20</a:t>
            </a:r>
          </a:p>
        </p:txBody>
      </p:sp>
      <p:sp>
        <p:nvSpPr>
          <p:cNvPr id="40992" name="Rectangle 42"/>
          <p:cNvSpPr>
            <a:spLocks noChangeArrowheads="1"/>
          </p:cNvSpPr>
          <p:nvPr/>
        </p:nvSpPr>
        <p:spPr bwMode="auto">
          <a:xfrm>
            <a:off x="1076325" y="3576638"/>
            <a:ext cx="254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rPr>
              <a:t>25</a:t>
            </a:r>
          </a:p>
        </p:txBody>
      </p:sp>
      <p:sp>
        <p:nvSpPr>
          <p:cNvPr id="40993" name="Rectangle 43"/>
          <p:cNvSpPr>
            <a:spLocks noChangeArrowheads="1"/>
          </p:cNvSpPr>
          <p:nvPr/>
        </p:nvSpPr>
        <p:spPr bwMode="auto">
          <a:xfrm>
            <a:off x="1076325" y="3198813"/>
            <a:ext cx="254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rPr>
              <a:t>30</a:t>
            </a:r>
          </a:p>
        </p:txBody>
      </p:sp>
      <p:sp>
        <p:nvSpPr>
          <p:cNvPr id="40994" name="Rectangle 44"/>
          <p:cNvSpPr>
            <a:spLocks noChangeArrowheads="1"/>
          </p:cNvSpPr>
          <p:nvPr/>
        </p:nvSpPr>
        <p:spPr bwMode="auto">
          <a:xfrm>
            <a:off x="1076325" y="2820988"/>
            <a:ext cx="254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rPr>
              <a:t>35</a:t>
            </a:r>
          </a:p>
        </p:txBody>
      </p:sp>
      <p:sp>
        <p:nvSpPr>
          <p:cNvPr id="40995" name="Rectangle 45"/>
          <p:cNvSpPr>
            <a:spLocks noChangeArrowheads="1"/>
          </p:cNvSpPr>
          <p:nvPr/>
        </p:nvSpPr>
        <p:spPr bwMode="auto">
          <a:xfrm>
            <a:off x="1076325" y="2443163"/>
            <a:ext cx="254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rPr>
              <a:t>40</a:t>
            </a:r>
          </a:p>
        </p:txBody>
      </p:sp>
      <p:sp>
        <p:nvSpPr>
          <p:cNvPr id="40996" name="Rectangle 46"/>
          <p:cNvSpPr>
            <a:spLocks noChangeArrowheads="1"/>
          </p:cNvSpPr>
          <p:nvPr/>
        </p:nvSpPr>
        <p:spPr bwMode="auto">
          <a:xfrm>
            <a:off x="1076325" y="2055813"/>
            <a:ext cx="254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rPr>
              <a:t>45</a:t>
            </a:r>
          </a:p>
        </p:txBody>
      </p:sp>
      <p:sp>
        <p:nvSpPr>
          <p:cNvPr id="40997" name="Rectangle 47"/>
          <p:cNvSpPr>
            <a:spLocks noChangeArrowheads="1"/>
          </p:cNvSpPr>
          <p:nvPr/>
        </p:nvSpPr>
        <p:spPr bwMode="auto">
          <a:xfrm>
            <a:off x="1076325" y="1677988"/>
            <a:ext cx="254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dirty="0">
                <a:solidFill>
                  <a:schemeClr val="tx1"/>
                </a:solidFill>
              </a:rPr>
              <a:t>50</a:t>
            </a:r>
          </a:p>
        </p:txBody>
      </p:sp>
      <p:sp>
        <p:nvSpPr>
          <p:cNvPr id="40998" name="Rectangle 48"/>
          <p:cNvSpPr>
            <a:spLocks noChangeArrowheads="1"/>
          </p:cNvSpPr>
          <p:nvPr/>
        </p:nvSpPr>
        <p:spPr bwMode="auto">
          <a:xfrm>
            <a:off x="5719763" y="1628775"/>
            <a:ext cx="155575" cy="158750"/>
          </a:xfrm>
          <a:prstGeom prst="rect">
            <a:avLst/>
          </a:prstGeom>
          <a:solidFill>
            <a:srgbClr val="0000FF"/>
          </a:solidFill>
          <a:ln w="9525">
            <a:solidFill>
              <a:srgbClr val="FFFFFF"/>
            </a:solidFill>
            <a:miter lim="800000"/>
            <a:headEnd/>
            <a:tailEnd/>
          </a:ln>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40999" name="Rectangle 49"/>
          <p:cNvSpPr>
            <a:spLocks noChangeArrowheads="1"/>
          </p:cNvSpPr>
          <p:nvPr/>
        </p:nvSpPr>
        <p:spPr bwMode="auto">
          <a:xfrm>
            <a:off x="5929313" y="1570038"/>
            <a:ext cx="16922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dirty="0">
                <a:solidFill>
                  <a:schemeClr val="tx1"/>
                </a:solidFill>
              </a:rPr>
              <a:t>SC epinephrine</a:t>
            </a:r>
          </a:p>
        </p:txBody>
      </p:sp>
      <p:sp>
        <p:nvSpPr>
          <p:cNvPr id="41000" name="Rectangle 50"/>
          <p:cNvSpPr>
            <a:spLocks noChangeArrowheads="1"/>
          </p:cNvSpPr>
          <p:nvPr/>
        </p:nvSpPr>
        <p:spPr bwMode="auto">
          <a:xfrm>
            <a:off x="5719763" y="2046288"/>
            <a:ext cx="155575" cy="158750"/>
          </a:xfrm>
          <a:prstGeom prst="rect">
            <a:avLst/>
          </a:prstGeom>
          <a:solidFill>
            <a:srgbClr val="009900"/>
          </a:solidFill>
          <a:ln w="9525">
            <a:solidFill>
              <a:srgbClr val="FFFFFF"/>
            </a:solidFill>
            <a:miter lim="800000"/>
            <a:headEnd/>
            <a:tailEnd/>
          </a:ln>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41001" name="Rectangle 51"/>
          <p:cNvSpPr>
            <a:spLocks noChangeArrowheads="1"/>
          </p:cNvSpPr>
          <p:nvPr/>
        </p:nvSpPr>
        <p:spPr bwMode="auto">
          <a:xfrm>
            <a:off x="5943600" y="1987550"/>
            <a:ext cx="16287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rPr>
              <a:t>IM epinephrine</a:t>
            </a:r>
          </a:p>
        </p:txBody>
      </p:sp>
      <p:sp>
        <p:nvSpPr>
          <p:cNvPr id="41002" name="TextBox 1"/>
          <p:cNvSpPr txBox="1">
            <a:spLocks noChangeArrowheads="1"/>
          </p:cNvSpPr>
          <p:nvPr/>
        </p:nvSpPr>
        <p:spPr bwMode="auto">
          <a:xfrm>
            <a:off x="4974881" y="4352925"/>
            <a:ext cx="135165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000">
                <a:solidFill>
                  <a:schemeClr val="tx1"/>
                </a:solidFill>
              </a:rPr>
              <a:t>8 ± 2 min</a:t>
            </a:r>
          </a:p>
        </p:txBody>
      </p:sp>
      <p:sp>
        <p:nvSpPr>
          <p:cNvPr id="41003" name="TextBox 49"/>
          <p:cNvSpPr txBox="1">
            <a:spLocks noChangeArrowheads="1"/>
          </p:cNvSpPr>
          <p:nvPr/>
        </p:nvSpPr>
        <p:spPr bwMode="auto">
          <a:xfrm>
            <a:off x="2941048" y="1508125"/>
            <a:ext cx="156645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000" dirty="0">
                <a:solidFill>
                  <a:schemeClr val="tx1"/>
                </a:solidFill>
              </a:rPr>
              <a:t>34 </a:t>
            </a:r>
            <a:r>
              <a:rPr lang="en-US" altLang="en-US" sz="2000" dirty="0" smtClean="0">
                <a:solidFill>
                  <a:schemeClr val="tx1"/>
                </a:solidFill>
              </a:rPr>
              <a:t>±14 </a:t>
            </a:r>
            <a:r>
              <a:rPr lang="en-US" altLang="en-US" sz="2000" dirty="0">
                <a:solidFill>
                  <a:schemeClr val="tx1"/>
                </a:solidFill>
              </a:rPr>
              <a:t>min</a:t>
            </a:r>
          </a:p>
        </p:txBody>
      </p:sp>
      <p:sp>
        <p:nvSpPr>
          <p:cNvPr id="41004" name="TextBox 5"/>
          <p:cNvSpPr txBox="1">
            <a:spLocks noChangeArrowheads="1"/>
          </p:cNvSpPr>
          <p:nvPr/>
        </p:nvSpPr>
        <p:spPr bwMode="auto">
          <a:xfrm>
            <a:off x="717468" y="6260275"/>
            <a:ext cx="7162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dirty="0">
                <a:solidFill>
                  <a:schemeClr val="tx1"/>
                </a:solidFill>
              </a:rPr>
              <a:t>SC, subcutaneous. </a:t>
            </a:r>
          </a:p>
        </p:txBody>
      </p:sp>
    </p:spTree>
    <p:custDataLst>
      <p:tags r:id="rId1"/>
    </p:custDataLst>
    <p:extLst>
      <p:ext uri="{BB962C8B-B14F-4D97-AF65-F5344CB8AC3E}">
        <p14:creationId xmlns="" xmlns:p14="http://schemas.microsoft.com/office/powerpoint/2010/main" val="293123439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265" y="274638"/>
            <a:ext cx="8140535" cy="877268"/>
          </a:xfrm>
        </p:spPr>
        <p:txBody>
          <a:bodyPr/>
          <a:lstStyle/>
          <a:p>
            <a:pPr algn="ctr"/>
            <a:r>
              <a:rPr lang="en-US" b="1" dirty="0" smtClean="0">
                <a:solidFill>
                  <a:srgbClr val="FF0000"/>
                </a:solidFill>
              </a:rPr>
              <a:t>Case Study #1: Treatment</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3613D34C-1C5B-4DE2-B9B5-30787A7B61A1}" type="slidenum">
              <a:rPr lang="en-US" smtClean="0"/>
              <a:pPr/>
              <a:t>41</a:t>
            </a:fld>
            <a:endParaRPr lang="en-US" dirty="0"/>
          </a:p>
        </p:txBody>
      </p:sp>
      <p:sp>
        <p:nvSpPr>
          <p:cNvPr id="4" name="Content Placeholder 3"/>
          <p:cNvSpPr>
            <a:spLocks noGrp="1"/>
          </p:cNvSpPr>
          <p:nvPr>
            <p:ph sz="quarter" idx="1"/>
          </p:nvPr>
        </p:nvSpPr>
        <p:spPr>
          <a:xfrm>
            <a:off x="510639" y="1579418"/>
            <a:ext cx="8176161" cy="4440382"/>
          </a:xfrm>
        </p:spPr>
        <p:txBody>
          <a:bodyPr/>
          <a:lstStyle/>
          <a:p>
            <a:r>
              <a:rPr lang="en-US" dirty="0" smtClean="0"/>
              <a:t>Epinephrine </a:t>
            </a:r>
            <a:r>
              <a:rPr lang="en-US" dirty="0"/>
              <a:t>auto-injectors (2)</a:t>
            </a:r>
          </a:p>
          <a:p>
            <a:r>
              <a:rPr lang="en-US" dirty="0"/>
              <a:t>Patient education or avoidance measures</a:t>
            </a:r>
          </a:p>
          <a:p>
            <a:r>
              <a:rPr lang="en-US" dirty="0"/>
              <a:t>Emergency </a:t>
            </a:r>
            <a:r>
              <a:rPr lang="en-US" dirty="0" smtClean="0"/>
              <a:t>Action </a:t>
            </a:r>
            <a:r>
              <a:rPr lang="en-US" dirty="0"/>
              <a:t>Plan</a:t>
            </a:r>
          </a:p>
          <a:p>
            <a:r>
              <a:rPr lang="en-US" dirty="0"/>
              <a:t>Referral to an allergist for skin tests</a:t>
            </a:r>
          </a:p>
          <a:p>
            <a:r>
              <a:rPr lang="en-US" dirty="0" smtClean="0"/>
              <a:t>Arrange follow-up to discuss results of skin-prick tests and avoidance strategies</a:t>
            </a:r>
            <a:endParaRPr lang="en-US" dirty="0"/>
          </a:p>
        </p:txBody>
      </p:sp>
    </p:spTree>
    <p:extLst>
      <p:ext uri="{BB962C8B-B14F-4D97-AF65-F5344CB8AC3E}">
        <p14:creationId xmlns="" xmlns:p14="http://schemas.microsoft.com/office/powerpoint/2010/main" val="4203707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a:spcBef>
                <a:spcPct val="0"/>
              </a:spcBef>
              <a:buClrTx/>
              <a:buFontTx/>
              <a:buNone/>
            </a:pPr>
            <a:fld id="{67A3FC88-0AC6-4B7D-B538-D09A467736C0}" type="slidenum">
              <a:rPr lang="en-US" altLang="en-US" sz="900" smtClean="0">
                <a:solidFill>
                  <a:schemeClr val="tx1"/>
                </a:solidFill>
              </a:rPr>
              <a:pPr algn="r">
                <a:spcBef>
                  <a:spcPct val="0"/>
                </a:spcBef>
                <a:buClrTx/>
                <a:buFontTx/>
                <a:buNone/>
              </a:pPr>
              <a:t>42</a:t>
            </a:fld>
            <a:endParaRPr lang="en-US" altLang="en-US" sz="900" smtClean="0">
              <a:solidFill>
                <a:schemeClr val="tx1"/>
              </a:solidFill>
            </a:endParaRPr>
          </a:p>
        </p:txBody>
      </p:sp>
      <p:sp>
        <p:nvSpPr>
          <p:cNvPr id="60418" name="Rectangle 16"/>
          <p:cNvSpPr>
            <a:spLocks noGrp="1" noChangeArrowheads="1"/>
          </p:cNvSpPr>
          <p:nvPr>
            <p:ph type="ctrTitle"/>
          </p:nvPr>
        </p:nvSpPr>
        <p:spPr/>
        <p:txBody>
          <a:bodyPr/>
          <a:lstStyle/>
          <a:p>
            <a:r>
              <a:rPr lang="en-US" altLang="en-US" b="1" dirty="0">
                <a:solidFill>
                  <a:srgbClr val="FFFF00"/>
                </a:solidFill>
              </a:rPr>
              <a:t>Why an Auto-injector?</a:t>
            </a:r>
          </a:p>
        </p:txBody>
      </p:sp>
    </p:spTree>
    <p:custDataLst>
      <p:tags r:id="rId1"/>
    </p:custDataLst>
    <p:extLst>
      <p:ext uri="{BB962C8B-B14F-4D97-AF65-F5344CB8AC3E}">
        <p14:creationId xmlns="" xmlns:p14="http://schemas.microsoft.com/office/powerpoint/2010/main" val="3870797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4" name="Rectangle 98"/>
          <p:cNvSpPr>
            <a:spLocks noGrp="1" noChangeArrowheads="1"/>
          </p:cNvSpPr>
          <p:nvPr>
            <p:ph type="title"/>
          </p:nvPr>
        </p:nvSpPr>
        <p:spPr>
          <a:xfrm>
            <a:off x="486888" y="274638"/>
            <a:ext cx="8199912" cy="1143000"/>
          </a:xfrm>
        </p:spPr>
        <p:txBody>
          <a:bodyPr>
            <a:normAutofit/>
          </a:bodyPr>
          <a:lstStyle/>
          <a:p>
            <a:pPr algn="ctr"/>
            <a:r>
              <a:rPr lang="en-US" altLang="en-US" sz="3200" b="1" dirty="0" smtClean="0">
                <a:solidFill>
                  <a:srgbClr val="FF0000"/>
                </a:solidFill>
              </a:rPr>
              <a:t>Difficulty Drawing Epinephrine From an </a:t>
            </a:r>
            <a:r>
              <a:rPr lang="en-US" altLang="en-US" sz="3200" b="1" dirty="0" err="1" smtClean="0">
                <a:solidFill>
                  <a:srgbClr val="FF0000"/>
                </a:solidFill>
              </a:rPr>
              <a:t>Ampule</a:t>
            </a:r>
            <a:r>
              <a:rPr lang="en-US" altLang="en-US" sz="3200" b="1" dirty="0" smtClean="0">
                <a:solidFill>
                  <a:srgbClr val="FF0000"/>
                </a:solidFill>
              </a:rPr>
              <a:t> in the Real World</a:t>
            </a:r>
          </a:p>
        </p:txBody>
      </p:sp>
      <p:sp>
        <p:nvSpPr>
          <p:cNvPr id="61442"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54E40144-1C57-4B20-90A9-0975B60AB59A}" type="slidenum">
              <a:rPr lang="en-US" altLang="en-US" sz="900" smtClean="0"/>
              <a:pPr algn="r" eaLnBrk="1" hangingPunct="1">
                <a:spcBef>
                  <a:spcPct val="0"/>
                </a:spcBef>
                <a:buClrTx/>
                <a:buFontTx/>
                <a:buNone/>
              </a:pPr>
              <a:t>43</a:t>
            </a:fld>
            <a:endParaRPr lang="en-US" altLang="en-US" sz="900" smtClean="0"/>
          </a:p>
        </p:txBody>
      </p:sp>
      <p:sp>
        <p:nvSpPr>
          <p:cNvPr id="61443" name="Text Box 2"/>
          <p:cNvSpPr txBox="1">
            <a:spLocks noChangeArrowheads="1"/>
          </p:cNvSpPr>
          <p:nvPr/>
        </p:nvSpPr>
        <p:spPr bwMode="auto">
          <a:xfrm>
            <a:off x="1179513" y="1400175"/>
            <a:ext cx="541337" cy="388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260</a:t>
            </a:r>
          </a:p>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240</a:t>
            </a:r>
          </a:p>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220</a:t>
            </a:r>
          </a:p>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200</a:t>
            </a:r>
          </a:p>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180</a:t>
            </a:r>
          </a:p>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160</a:t>
            </a:r>
          </a:p>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140</a:t>
            </a:r>
          </a:p>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120</a:t>
            </a:r>
          </a:p>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100</a:t>
            </a:r>
          </a:p>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80</a:t>
            </a:r>
          </a:p>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60</a:t>
            </a:r>
          </a:p>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40</a:t>
            </a:r>
          </a:p>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20</a:t>
            </a:r>
          </a:p>
          <a:p>
            <a:pPr algn="r" eaLnBrk="1" hangingPunct="1">
              <a:lnSpc>
                <a:spcPct val="125000"/>
              </a:lnSpc>
              <a:spcBef>
                <a:spcPct val="2000"/>
              </a:spcBef>
              <a:buClrTx/>
              <a:buFontTx/>
              <a:buNone/>
            </a:pPr>
            <a:r>
              <a:rPr lang="en-US" altLang="en-US" sz="1400">
                <a:solidFill>
                  <a:schemeClr val="tx1"/>
                </a:solidFill>
                <a:latin typeface="Arial Black" pitchFamily="34" charset="0"/>
                <a:cs typeface="Arial" charset="0"/>
              </a:rPr>
              <a:t>0</a:t>
            </a:r>
          </a:p>
        </p:txBody>
      </p:sp>
      <p:sp>
        <p:nvSpPr>
          <p:cNvPr id="61444" name="Line 3"/>
          <p:cNvSpPr>
            <a:spLocks noChangeShapeType="1"/>
          </p:cNvSpPr>
          <p:nvPr/>
        </p:nvSpPr>
        <p:spPr bwMode="auto">
          <a:xfrm>
            <a:off x="3851275" y="4400550"/>
            <a:ext cx="31115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45" name="Line 4"/>
          <p:cNvSpPr>
            <a:spLocks noChangeShapeType="1"/>
          </p:cNvSpPr>
          <p:nvPr/>
        </p:nvSpPr>
        <p:spPr bwMode="auto">
          <a:xfrm>
            <a:off x="5245100" y="4572000"/>
            <a:ext cx="41275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446" name="Rectangle 4"/>
          <p:cNvSpPr>
            <a:spLocks noChangeArrowheads="1"/>
          </p:cNvSpPr>
          <p:nvPr/>
        </p:nvSpPr>
        <p:spPr bwMode="auto">
          <a:xfrm>
            <a:off x="289956" y="6495803"/>
            <a:ext cx="5791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dirty="0">
                <a:solidFill>
                  <a:schemeClr val="tx1"/>
                </a:solidFill>
                <a:cs typeface="Arial" charset="0"/>
              </a:rPr>
              <a:t>Simons FER, et al. </a:t>
            </a:r>
            <a:r>
              <a:rPr lang="en-US" altLang="en-US" sz="1200" i="1" dirty="0">
                <a:solidFill>
                  <a:schemeClr val="tx1"/>
                </a:solidFill>
                <a:cs typeface="Arial" charset="0"/>
              </a:rPr>
              <a:t>J Allergy </a:t>
            </a:r>
            <a:r>
              <a:rPr lang="en-US" altLang="en-US" sz="1200" i="1" dirty="0" err="1">
                <a:solidFill>
                  <a:schemeClr val="tx1"/>
                </a:solidFill>
                <a:cs typeface="Arial" charset="0"/>
              </a:rPr>
              <a:t>Clin</a:t>
            </a:r>
            <a:r>
              <a:rPr lang="en-US" altLang="en-US" sz="1200" i="1" dirty="0">
                <a:solidFill>
                  <a:schemeClr val="tx1"/>
                </a:solidFill>
                <a:cs typeface="Arial" charset="0"/>
              </a:rPr>
              <a:t> </a:t>
            </a:r>
            <a:r>
              <a:rPr lang="en-US" altLang="en-US" sz="1200" i="1" dirty="0" err="1">
                <a:solidFill>
                  <a:schemeClr val="tx1"/>
                </a:solidFill>
                <a:cs typeface="Arial" charset="0"/>
              </a:rPr>
              <a:t>Immunol</a:t>
            </a:r>
            <a:r>
              <a:rPr lang="en-US" altLang="en-US" sz="1200" dirty="0">
                <a:solidFill>
                  <a:schemeClr val="tx1"/>
                </a:solidFill>
                <a:cs typeface="Arial" charset="0"/>
              </a:rPr>
              <a:t>. 2001;108:1040-1044.</a:t>
            </a:r>
          </a:p>
        </p:txBody>
      </p:sp>
      <p:sp>
        <p:nvSpPr>
          <p:cNvPr id="61447" name="Text Box 7"/>
          <p:cNvSpPr txBox="1">
            <a:spLocks noChangeArrowheads="1"/>
          </p:cNvSpPr>
          <p:nvPr/>
        </p:nvSpPr>
        <p:spPr bwMode="auto">
          <a:xfrm rot="-5400000">
            <a:off x="-3968" y="3098006"/>
            <a:ext cx="18605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800" b="1">
                <a:solidFill>
                  <a:schemeClr val="tx1"/>
                </a:solidFill>
                <a:cs typeface="Arial" charset="0"/>
              </a:rPr>
              <a:t>Time (seconds)</a:t>
            </a:r>
          </a:p>
        </p:txBody>
      </p:sp>
      <p:sp>
        <p:nvSpPr>
          <p:cNvPr id="61448" name="Text Box 8"/>
          <p:cNvSpPr txBox="1">
            <a:spLocks noChangeArrowheads="1"/>
          </p:cNvSpPr>
          <p:nvPr/>
        </p:nvSpPr>
        <p:spPr bwMode="auto">
          <a:xfrm>
            <a:off x="2012950" y="5516563"/>
            <a:ext cx="9366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400">
                <a:solidFill>
                  <a:schemeClr val="tx1"/>
                </a:solidFill>
                <a:latin typeface="Arial Black" pitchFamily="34" charset="0"/>
                <a:cs typeface="Arial" charset="0"/>
              </a:rPr>
              <a:t>Parents</a:t>
            </a:r>
          </a:p>
        </p:txBody>
      </p:sp>
      <p:sp>
        <p:nvSpPr>
          <p:cNvPr id="61449" name="Text Box 9"/>
          <p:cNvSpPr txBox="1">
            <a:spLocks noChangeArrowheads="1"/>
          </p:cNvSpPr>
          <p:nvPr/>
        </p:nvSpPr>
        <p:spPr bwMode="auto">
          <a:xfrm>
            <a:off x="3375025" y="5516563"/>
            <a:ext cx="123031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400">
                <a:solidFill>
                  <a:schemeClr val="tx1"/>
                </a:solidFill>
                <a:latin typeface="Arial Black" pitchFamily="34" charset="0"/>
                <a:cs typeface="Arial" charset="0"/>
              </a:rPr>
              <a:t>Physicians</a:t>
            </a:r>
          </a:p>
        </p:txBody>
      </p:sp>
      <p:sp>
        <p:nvSpPr>
          <p:cNvPr id="61450" name="Text Box 10"/>
          <p:cNvSpPr txBox="1">
            <a:spLocks noChangeArrowheads="1"/>
          </p:cNvSpPr>
          <p:nvPr/>
        </p:nvSpPr>
        <p:spPr bwMode="auto">
          <a:xfrm>
            <a:off x="4691025" y="5516563"/>
            <a:ext cx="14653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400">
                <a:solidFill>
                  <a:schemeClr val="tx1"/>
                </a:solidFill>
                <a:latin typeface="Arial Black" pitchFamily="34" charset="0"/>
                <a:cs typeface="Arial" charset="0"/>
              </a:rPr>
              <a:t>General Duty</a:t>
            </a:r>
            <a:br>
              <a:rPr lang="en-US" altLang="en-US" sz="1400">
                <a:solidFill>
                  <a:schemeClr val="tx1"/>
                </a:solidFill>
                <a:latin typeface="Arial Black" pitchFamily="34" charset="0"/>
                <a:cs typeface="Arial" charset="0"/>
              </a:rPr>
            </a:br>
            <a:r>
              <a:rPr lang="en-US" altLang="en-US" sz="1400">
                <a:solidFill>
                  <a:schemeClr val="tx1"/>
                </a:solidFill>
                <a:latin typeface="Arial Black" pitchFamily="34" charset="0"/>
                <a:cs typeface="Arial" charset="0"/>
              </a:rPr>
              <a:t>Nurses</a:t>
            </a:r>
          </a:p>
        </p:txBody>
      </p:sp>
      <p:sp>
        <p:nvSpPr>
          <p:cNvPr id="61451" name="Text Box 11"/>
          <p:cNvSpPr txBox="1">
            <a:spLocks noChangeArrowheads="1"/>
          </p:cNvSpPr>
          <p:nvPr/>
        </p:nvSpPr>
        <p:spPr bwMode="auto">
          <a:xfrm>
            <a:off x="6505301" y="5516563"/>
            <a:ext cx="87684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400" dirty="0" smtClean="0">
                <a:solidFill>
                  <a:schemeClr val="tx1"/>
                </a:solidFill>
                <a:latin typeface="Arial Black" pitchFamily="34" charset="0"/>
                <a:cs typeface="Arial" charset="0"/>
              </a:rPr>
              <a:t>ED</a:t>
            </a:r>
            <a:endParaRPr lang="en-US" altLang="en-US" sz="1400" dirty="0">
              <a:solidFill>
                <a:schemeClr val="tx1"/>
              </a:solidFill>
              <a:latin typeface="Arial Black" pitchFamily="34" charset="0"/>
              <a:cs typeface="Arial" charset="0"/>
            </a:endParaRPr>
          </a:p>
          <a:p>
            <a:pPr algn="ctr" eaLnBrk="1" hangingPunct="1">
              <a:spcBef>
                <a:spcPct val="0"/>
              </a:spcBef>
              <a:buClrTx/>
              <a:buFontTx/>
              <a:buNone/>
            </a:pPr>
            <a:r>
              <a:rPr lang="en-US" altLang="en-US" sz="1400" dirty="0">
                <a:solidFill>
                  <a:schemeClr val="tx1"/>
                </a:solidFill>
                <a:latin typeface="Arial Black" pitchFamily="34" charset="0"/>
                <a:cs typeface="Arial" charset="0"/>
              </a:rPr>
              <a:t>Nurses</a:t>
            </a:r>
          </a:p>
        </p:txBody>
      </p:sp>
      <p:grpSp>
        <p:nvGrpSpPr>
          <p:cNvPr id="61452" name="Group 12"/>
          <p:cNvGrpSpPr>
            <a:grpSpLocks/>
          </p:cNvGrpSpPr>
          <p:nvPr/>
        </p:nvGrpSpPr>
        <p:grpSpPr bwMode="auto">
          <a:xfrm>
            <a:off x="3594100" y="6040446"/>
            <a:ext cx="4064000" cy="382588"/>
            <a:chOff x="2256" y="3741"/>
            <a:chExt cx="2560" cy="241"/>
          </a:xfrm>
        </p:grpSpPr>
        <p:sp>
          <p:nvSpPr>
            <p:cNvPr id="61531" name="Text Box 13"/>
            <p:cNvSpPr txBox="1">
              <a:spLocks noChangeArrowheads="1"/>
            </p:cNvSpPr>
            <p:nvPr/>
          </p:nvSpPr>
          <p:spPr bwMode="auto">
            <a:xfrm>
              <a:off x="3119" y="3769"/>
              <a:ext cx="714"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600">
                  <a:solidFill>
                    <a:schemeClr val="tx1"/>
                  </a:solidFill>
                  <a:latin typeface="Arial Black" pitchFamily="34" charset="0"/>
                  <a:cs typeface="Arial" charset="0"/>
                </a:rPr>
                <a:t>Controls</a:t>
              </a:r>
            </a:p>
          </p:txBody>
        </p:sp>
        <p:grpSp>
          <p:nvGrpSpPr>
            <p:cNvPr id="61532" name="Group 14"/>
            <p:cNvGrpSpPr>
              <a:grpSpLocks/>
            </p:cNvGrpSpPr>
            <p:nvPr/>
          </p:nvGrpSpPr>
          <p:grpSpPr bwMode="auto">
            <a:xfrm>
              <a:off x="2256" y="3741"/>
              <a:ext cx="880" cy="111"/>
              <a:chOff x="108" y="2905"/>
              <a:chExt cx="368" cy="303"/>
            </a:xfrm>
          </p:grpSpPr>
          <p:sp>
            <p:nvSpPr>
              <p:cNvPr id="61536" name="Line 15"/>
              <p:cNvSpPr>
                <a:spLocks noChangeShapeType="1"/>
              </p:cNvSpPr>
              <p:nvPr/>
            </p:nvSpPr>
            <p:spPr bwMode="auto">
              <a:xfrm>
                <a:off x="108" y="3208"/>
                <a:ext cx="36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61537" name="Line 16"/>
              <p:cNvSpPr>
                <a:spLocks noChangeShapeType="1"/>
              </p:cNvSpPr>
              <p:nvPr/>
            </p:nvSpPr>
            <p:spPr bwMode="auto">
              <a:xfrm>
                <a:off x="108" y="2905"/>
                <a:ext cx="0" cy="299"/>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grpSp>
        <p:grpSp>
          <p:nvGrpSpPr>
            <p:cNvPr id="61533" name="Group 17"/>
            <p:cNvGrpSpPr>
              <a:grpSpLocks/>
            </p:cNvGrpSpPr>
            <p:nvPr/>
          </p:nvGrpSpPr>
          <p:grpSpPr bwMode="auto">
            <a:xfrm flipH="1">
              <a:off x="3936" y="3741"/>
              <a:ext cx="880" cy="111"/>
              <a:chOff x="108" y="2905"/>
              <a:chExt cx="368" cy="303"/>
            </a:xfrm>
          </p:grpSpPr>
          <p:sp>
            <p:nvSpPr>
              <p:cNvPr id="61534" name="Line 18"/>
              <p:cNvSpPr>
                <a:spLocks noChangeShapeType="1"/>
              </p:cNvSpPr>
              <p:nvPr/>
            </p:nvSpPr>
            <p:spPr bwMode="auto">
              <a:xfrm>
                <a:off x="108" y="3208"/>
                <a:ext cx="36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61535" name="Line 19"/>
              <p:cNvSpPr>
                <a:spLocks noChangeShapeType="1"/>
              </p:cNvSpPr>
              <p:nvPr/>
            </p:nvSpPr>
            <p:spPr bwMode="auto">
              <a:xfrm>
                <a:off x="108" y="2905"/>
                <a:ext cx="0" cy="299"/>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grpSp>
      </p:grpSp>
      <p:sp>
        <p:nvSpPr>
          <p:cNvPr id="61453" name="Line 20"/>
          <p:cNvSpPr>
            <a:spLocks noChangeShapeType="1"/>
          </p:cNvSpPr>
          <p:nvPr/>
        </p:nvSpPr>
        <p:spPr bwMode="auto">
          <a:xfrm>
            <a:off x="1793875" y="5445125"/>
            <a:ext cx="593407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61454" name="Group 21"/>
          <p:cNvGrpSpPr>
            <a:grpSpLocks/>
          </p:cNvGrpSpPr>
          <p:nvPr/>
        </p:nvGrpSpPr>
        <p:grpSpPr bwMode="auto">
          <a:xfrm>
            <a:off x="2519363" y="5330825"/>
            <a:ext cx="4397375" cy="101600"/>
            <a:chOff x="1587" y="3350"/>
            <a:chExt cx="2770" cy="64"/>
          </a:xfrm>
        </p:grpSpPr>
        <p:sp>
          <p:nvSpPr>
            <p:cNvPr id="61527" name="Line 22"/>
            <p:cNvSpPr>
              <a:spLocks noChangeShapeType="1"/>
            </p:cNvSpPr>
            <p:nvPr/>
          </p:nvSpPr>
          <p:spPr bwMode="auto">
            <a:xfrm>
              <a:off x="1587" y="3350"/>
              <a:ext cx="0" cy="6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28" name="Line 23"/>
            <p:cNvSpPr>
              <a:spLocks noChangeShapeType="1"/>
            </p:cNvSpPr>
            <p:nvPr/>
          </p:nvSpPr>
          <p:spPr bwMode="auto">
            <a:xfrm>
              <a:off x="2520" y="3350"/>
              <a:ext cx="0" cy="6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29" name="Line 24"/>
            <p:cNvSpPr>
              <a:spLocks noChangeShapeType="1"/>
            </p:cNvSpPr>
            <p:nvPr/>
          </p:nvSpPr>
          <p:spPr bwMode="auto">
            <a:xfrm>
              <a:off x="3436" y="3350"/>
              <a:ext cx="0" cy="6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30" name="Line 25"/>
            <p:cNvSpPr>
              <a:spLocks noChangeShapeType="1"/>
            </p:cNvSpPr>
            <p:nvPr/>
          </p:nvSpPr>
          <p:spPr bwMode="auto">
            <a:xfrm>
              <a:off x="4357" y="3350"/>
              <a:ext cx="0" cy="6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61455" name="Line 27"/>
          <p:cNvSpPr>
            <a:spLocks noChangeShapeType="1"/>
          </p:cNvSpPr>
          <p:nvPr/>
        </p:nvSpPr>
        <p:spPr bwMode="auto">
          <a:xfrm>
            <a:off x="1784350" y="1600200"/>
            <a:ext cx="0" cy="3835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61456" name="Group 28"/>
          <p:cNvGrpSpPr>
            <a:grpSpLocks/>
          </p:cNvGrpSpPr>
          <p:nvPr/>
        </p:nvGrpSpPr>
        <p:grpSpPr bwMode="auto">
          <a:xfrm>
            <a:off x="1689100" y="1593850"/>
            <a:ext cx="95250" cy="3514725"/>
            <a:chOff x="1072" y="1004"/>
            <a:chExt cx="60" cy="2214"/>
          </a:xfrm>
        </p:grpSpPr>
        <p:sp>
          <p:nvSpPr>
            <p:cNvPr id="61513" name="Line 29"/>
            <p:cNvSpPr>
              <a:spLocks noChangeShapeType="1"/>
            </p:cNvSpPr>
            <p:nvPr/>
          </p:nvSpPr>
          <p:spPr bwMode="auto">
            <a:xfrm>
              <a:off x="1072" y="3218"/>
              <a:ext cx="5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14" name="Line 30"/>
            <p:cNvSpPr>
              <a:spLocks noChangeShapeType="1"/>
            </p:cNvSpPr>
            <p:nvPr/>
          </p:nvSpPr>
          <p:spPr bwMode="auto">
            <a:xfrm>
              <a:off x="1072" y="3043"/>
              <a:ext cx="6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15" name="Line 31"/>
            <p:cNvSpPr>
              <a:spLocks noChangeShapeType="1"/>
            </p:cNvSpPr>
            <p:nvPr/>
          </p:nvSpPr>
          <p:spPr bwMode="auto">
            <a:xfrm>
              <a:off x="1072" y="2557"/>
              <a:ext cx="5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16" name="Line 32"/>
            <p:cNvSpPr>
              <a:spLocks noChangeShapeType="1"/>
            </p:cNvSpPr>
            <p:nvPr/>
          </p:nvSpPr>
          <p:spPr bwMode="auto">
            <a:xfrm>
              <a:off x="1072" y="2214"/>
              <a:ext cx="5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17" name="Line 33"/>
            <p:cNvSpPr>
              <a:spLocks noChangeShapeType="1"/>
            </p:cNvSpPr>
            <p:nvPr/>
          </p:nvSpPr>
          <p:spPr bwMode="auto">
            <a:xfrm>
              <a:off x="1072" y="1872"/>
              <a:ext cx="5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18" name="Line 34"/>
            <p:cNvSpPr>
              <a:spLocks noChangeShapeType="1"/>
            </p:cNvSpPr>
            <p:nvPr/>
          </p:nvSpPr>
          <p:spPr bwMode="auto">
            <a:xfrm>
              <a:off x="1072" y="1705"/>
              <a:ext cx="5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19" name="Line 35"/>
            <p:cNvSpPr>
              <a:spLocks noChangeShapeType="1"/>
            </p:cNvSpPr>
            <p:nvPr/>
          </p:nvSpPr>
          <p:spPr bwMode="auto">
            <a:xfrm>
              <a:off x="1072" y="1351"/>
              <a:ext cx="5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20" name="Line 36"/>
            <p:cNvSpPr>
              <a:spLocks noChangeShapeType="1"/>
            </p:cNvSpPr>
            <p:nvPr/>
          </p:nvSpPr>
          <p:spPr bwMode="auto">
            <a:xfrm>
              <a:off x="1072" y="1004"/>
              <a:ext cx="5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21" name="Line 37"/>
            <p:cNvSpPr>
              <a:spLocks noChangeShapeType="1"/>
            </p:cNvSpPr>
            <p:nvPr/>
          </p:nvSpPr>
          <p:spPr bwMode="auto">
            <a:xfrm>
              <a:off x="1072" y="2879"/>
              <a:ext cx="6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22" name="Line 38"/>
            <p:cNvSpPr>
              <a:spLocks noChangeShapeType="1"/>
            </p:cNvSpPr>
            <p:nvPr/>
          </p:nvSpPr>
          <p:spPr bwMode="auto">
            <a:xfrm>
              <a:off x="1072" y="2715"/>
              <a:ext cx="6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23" name="Line 39"/>
            <p:cNvSpPr>
              <a:spLocks noChangeShapeType="1"/>
            </p:cNvSpPr>
            <p:nvPr/>
          </p:nvSpPr>
          <p:spPr bwMode="auto">
            <a:xfrm>
              <a:off x="1072" y="2377"/>
              <a:ext cx="5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24" name="Line 40"/>
            <p:cNvSpPr>
              <a:spLocks noChangeShapeType="1"/>
            </p:cNvSpPr>
            <p:nvPr/>
          </p:nvSpPr>
          <p:spPr bwMode="auto">
            <a:xfrm>
              <a:off x="1072" y="2036"/>
              <a:ext cx="5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25" name="Line 41"/>
            <p:cNvSpPr>
              <a:spLocks noChangeShapeType="1"/>
            </p:cNvSpPr>
            <p:nvPr/>
          </p:nvSpPr>
          <p:spPr bwMode="auto">
            <a:xfrm>
              <a:off x="1072" y="1527"/>
              <a:ext cx="5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26" name="Line 42"/>
            <p:cNvSpPr>
              <a:spLocks noChangeShapeType="1"/>
            </p:cNvSpPr>
            <p:nvPr/>
          </p:nvSpPr>
          <p:spPr bwMode="auto">
            <a:xfrm>
              <a:off x="1072" y="1176"/>
              <a:ext cx="5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61457" name="Text Box 43"/>
          <p:cNvSpPr txBox="1">
            <a:spLocks noChangeArrowheads="1"/>
          </p:cNvSpPr>
          <p:nvPr/>
        </p:nvSpPr>
        <p:spPr bwMode="auto">
          <a:xfrm>
            <a:off x="2740025" y="2900363"/>
            <a:ext cx="19240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800" i="1">
                <a:solidFill>
                  <a:schemeClr val="tx1"/>
                </a:solidFill>
                <a:cs typeface="Arial" charset="0"/>
              </a:rPr>
              <a:t>P</a:t>
            </a:r>
            <a:r>
              <a:rPr lang="en-US" altLang="en-US" sz="1800">
                <a:solidFill>
                  <a:schemeClr val="tx1"/>
                </a:solidFill>
                <a:cs typeface="Arial" charset="0"/>
              </a:rPr>
              <a:t>&lt;.05 vs</a:t>
            </a:r>
          </a:p>
          <a:p>
            <a:pPr eaLnBrk="1" hangingPunct="1">
              <a:spcBef>
                <a:spcPct val="0"/>
              </a:spcBef>
              <a:buClrTx/>
              <a:buFontTx/>
              <a:buNone/>
            </a:pPr>
            <a:r>
              <a:rPr lang="en-US" altLang="en-US" sz="1800">
                <a:solidFill>
                  <a:schemeClr val="tx1"/>
                </a:solidFill>
                <a:cs typeface="Arial" charset="0"/>
              </a:rPr>
              <a:t>all control groups</a:t>
            </a:r>
          </a:p>
        </p:txBody>
      </p:sp>
      <p:sp>
        <p:nvSpPr>
          <p:cNvPr id="61458" name="Line 44"/>
          <p:cNvSpPr>
            <a:spLocks noChangeShapeType="1"/>
          </p:cNvSpPr>
          <p:nvPr/>
        </p:nvSpPr>
        <p:spPr bwMode="auto">
          <a:xfrm>
            <a:off x="2346325" y="3219450"/>
            <a:ext cx="3175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61459" name="Group 45"/>
          <p:cNvGrpSpPr>
            <a:grpSpLocks/>
          </p:cNvGrpSpPr>
          <p:nvPr/>
        </p:nvGrpSpPr>
        <p:grpSpPr bwMode="auto">
          <a:xfrm>
            <a:off x="2451100" y="1746250"/>
            <a:ext cx="114300" cy="2282825"/>
            <a:chOff x="1544" y="1096"/>
            <a:chExt cx="72" cy="1438"/>
          </a:xfrm>
        </p:grpSpPr>
        <p:sp>
          <p:nvSpPr>
            <p:cNvPr id="61493" name="Rectangle 46"/>
            <p:cNvSpPr>
              <a:spLocks noChangeArrowheads="1"/>
            </p:cNvSpPr>
            <p:nvPr/>
          </p:nvSpPr>
          <p:spPr bwMode="auto">
            <a:xfrm>
              <a:off x="1544" y="1634"/>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94" name="Rectangle 47"/>
            <p:cNvSpPr>
              <a:spLocks noChangeArrowheads="1"/>
            </p:cNvSpPr>
            <p:nvPr/>
          </p:nvSpPr>
          <p:spPr bwMode="auto">
            <a:xfrm>
              <a:off x="1544" y="1520"/>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95" name="Rectangle 48"/>
            <p:cNvSpPr>
              <a:spLocks noChangeArrowheads="1"/>
            </p:cNvSpPr>
            <p:nvPr/>
          </p:nvSpPr>
          <p:spPr bwMode="auto">
            <a:xfrm>
              <a:off x="1544" y="1292"/>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96" name="Rectangle 49"/>
            <p:cNvSpPr>
              <a:spLocks noChangeArrowheads="1"/>
            </p:cNvSpPr>
            <p:nvPr/>
          </p:nvSpPr>
          <p:spPr bwMode="auto">
            <a:xfrm>
              <a:off x="1544" y="1308"/>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97" name="Rectangle 50"/>
            <p:cNvSpPr>
              <a:spLocks noChangeArrowheads="1"/>
            </p:cNvSpPr>
            <p:nvPr/>
          </p:nvSpPr>
          <p:spPr bwMode="auto">
            <a:xfrm>
              <a:off x="1544" y="1096"/>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98" name="Rectangle 51"/>
            <p:cNvSpPr>
              <a:spLocks noChangeArrowheads="1"/>
            </p:cNvSpPr>
            <p:nvPr/>
          </p:nvSpPr>
          <p:spPr bwMode="auto">
            <a:xfrm>
              <a:off x="1544" y="1130"/>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99" name="Rectangle 52"/>
            <p:cNvSpPr>
              <a:spLocks noChangeArrowheads="1"/>
            </p:cNvSpPr>
            <p:nvPr/>
          </p:nvSpPr>
          <p:spPr bwMode="auto">
            <a:xfrm>
              <a:off x="1544" y="1152"/>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500" name="Rectangle 53"/>
            <p:cNvSpPr>
              <a:spLocks noChangeArrowheads="1"/>
            </p:cNvSpPr>
            <p:nvPr/>
          </p:nvSpPr>
          <p:spPr bwMode="auto">
            <a:xfrm>
              <a:off x="1544" y="1938"/>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501" name="Rectangle 54"/>
            <p:cNvSpPr>
              <a:spLocks noChangeArrowheads="1"/>
            </p:cNvSpPr>
            <p:nvPr/>
          </p:nvSpPr>
          <p:spPr bwMode="auto">
            <a:xfrm>
              <a:off x="1544" y="2010"/>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502" name="Rectangle 55"/>
            <p:cNvSpPr>
              <a:spLocks noChangeArrowheads="1"/>
            </p:cNvSpPr>
            <p:nvPr/>
          </p:nvSpPr>
          <p:spPr bwMode="auto">
            <a:xfrm>
              <a:off x="1544" y="2080"/>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503" name="Rectangle 56"/>
            <p:cNvSpPr>
              <a:spLocks noChangeArrowheads="1"/>
            </p:cNvSpPr>
            <p:nvPr/>
          </p:nvSpPr>
          <p:spPr bwMode="auto">
            <a:xfrm>
              <a:off x="1544" y="2104"/>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504" name="Rectangle 57"/>
            <p:cNvSpPr>
              <a:spLocks noChangeArrowheads="1"/>
            </p:cNvSpPr>
            <p:nvPr/>
          </p:nvSpPr>
          <p:spPr bwMode="auto">
            <a:xfrm>
              <a:off x="1544" y="2128"/>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505" name="Rectangle 58"/>
            <p:cNvSpPr>
              <a:spLocks noChangeArrowheads="1"/>
            </p:cNvSpPr>
            <p:nvPr/>
          </p:nvSpPr>
          <p:spPr bwMode="auto">
            <a:xfrm>
              <a:off x="1544" y="2166"/>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506" name="Rectangle 59"/>
            <p:cNvSpPr>
              <a:spLocks noChangeArrowheads="1"/>
            </p:cNvSpPr>
            <p:nvPr/>
          </p:nvSpPr>
          <p:spPr bwMode="auto">
            <a:xfrm>
              <a:off x="1544" y="2224"/>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507" name="Rectangle 60"/>
            <p:cNvSpPr>
              <a:spLocks noChangeArrowheads="1"/>
            </p:cNvSpPr>
            <p:nvPr/>
          </p:nvSpPr>
          <p:spPr bwMode="auto">
            <a:xfrm>
              <a:off x="1544" y="2256"/>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508" name="Rectangle 61"/>
            <p:cNvSpPr>
              <a:spLocks noChangeArrowheads="1"/>
            </p:cNvSpPr>
            <p:nvPr/>
          </p:nvSpPr>
          <p:spPr bwMode="auto">
            <a:xfrm>
              <a:off x="1544" y="2294"/>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509" name="Rectangle 62"/>
            <p:cNvSpPr>
              <a:spLocks noChangeArrowheads="1"/>
            </p:cNvSpPr>
            <p:nvPr/>
          </p:nvSpPr>
          <p:spPr bwMode="auto">
            <a:xfrm>
              <a:off x="1544" y="2326"/>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510" name="Rectangle 63"/>
            <p:cNvSpPr>
              <a:spLocks noChangeArrowheads="1"/>
            </p:cNvSpPr>
            <p:nvPr/>
          </p:nvSpPr>
          <p:spPr bwMode="auto">
            <a:xfrm>
              <a:off x="1544" y="2374"/>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511" name="Rectangle 64"/>
            <p:cNvSpPr>
              <a:spLocks noChangeArrowheads="1"/>
            </p:cNvSpPr>
            <p:nvPr/>
          </p:nvSpPr>
          <p:spPr bwMode="auto">
            <a:xfrm>
              <a:off x="1544" y="2422"/>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512" name="Rectangle 65"/>
            <p:cNvSpPr>
              <a:spLocks noChangeArrowheads="1"/>
            </p:cNvSpPr>
            <p:nvPr/>
          </p:nvSpPr>
          <p:spPr bwMode="auto">
            <a:xfrm>
              <a:off x="1544" y="2478"/>
              <a:ext cx="72" cy="56"/>
            </a:xfrm>
            <a:prstGeom prst="rect">
              <a:avLst/>
            </a:prstGeom>
            <a:solidFill>
              <a:srgbClr val="0066CC"/>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grpSp>
      <p:grpSp>
        <p:nvGrpSpPr>
          <p:cNvPr id="61460" name="Group 99"/>
          <p:cNvGrpSpPr>
            <a:grpSpLocks/>
          </p:cNvGrpSpPr>
          <p:nvPr/>
        </p:nvGrpSpPr>
        <p:grpSpPr bwMode="auto">
          <a:xfrm>
            <a:off x="5387975" y="4095750"/>
            <a:ext cx="149225" cy="723900"/>
            <a:chOff x="3394" y="2580"/>
            <a:chExt cx="94" cy="456"/>
          </a:xfrm>
        </p:grpSpPr>
        <p:sp>
          <p:nvSpPr>
            <p:cNvPr id="61483" name="Oval 66"/>
            <p:cNvSpPr>
              <a:spLocks noChangeArrowheads="1"/>
            </p:cNvSpPr>
            <p:nvPr/>
          </p:nvSpPr>
          <p:spPr bwMode="auto">
            <a:xfrm>
              <a:off x="3394" y="2580"/>
              <a:ext cx="82" cy="82"/>
            </a:xfrm>
            <a:prstGeom prst="ellipse">
              <a:avLst/>
            </a:prstGeom>
            <a:solidFill>
              <a:srgbClr val="FF9933"/>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grpSp>
          <p:nvGrpSpPr>
            <p:cNvPr id="61484" name="Group 67"/>
            <p:cNvGrpSpPr>
              <a:grpSpLocks/>
            </p:cNvGrpSpPr>
            <p:nvPr/>
          </p:nvGrpSpPr>
          <p:grpSpPr bwMode="auto">
            <a:xfrm>
              <a:off x="3402" y="2744"/>
              <a:ext cx="86" cy="292"/>
              <a:chOff x="3490" y="2744"/>
              <a:chExt cx="86" cy="292"/>
            </a:xfrm>
          </p:grpSpPr>
          <p:sp>
            <p:nvSpPr>
              <p:cNvPr id="61485" name="Oval 68"/>
              <p:cNvSpPr>
                <a:spLocks noChangeArrowheads="1"/>
              </p:cNvSpPr>
              <p:nvPr/>
            </p:nvSpPr>
            <p:spPr bwMode="auto">
              <a:xfrm>
                <a:off x="3492" y="2832"/>
                <a:ext cx="82" cy="82"/>
              </a:xfrm>
              <a:prstGeom prst="ellipse">
                <a:avLst/>
              </a:prstGeom>
              <a:solidFill>
                <a:srgbClr val="FF9933"/>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86" name="Oval 69"/>
              <p:cNvSpPr>
                <a:spLocks noChangeArrowheads="1"/>
              </p:cNvSpPr>
              <p:nvPr/>
            </p:nvSpPr>
            <p:spPr bwMode="auto">
              <a:xfrm>
                <a:off x="3490" y="2744"/>
                <a:ext cx="82" cy="82"/>
              </a:xfrm>
              <a:prstGeom prst="ellipse">
                <a:avLst/>
              </a:prstGeom>
              <a:solidFill>
                <a:srgbClr val="FF9933"/>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87" name="Oval 70"/>
              <p:cNvSpPr>
                <a:spLocks noChangeArrowheads="1"/>
              </p:cNvSpPr>
              <p:nvPr/>
            </p:nvSpPr>
            <p:spPr bwMode="auto">
              <a:xfrm>
                <a:off x="3490" y="2760"/>
                <a:ext cx="82" cy="82"/>
              </a:xfrm>
              <a:prstGeom prst="ellipse">
                <a:avLst/>
              </a:prstGeom>
              <a:solidFill>
                <a:srgbClr val="FF9933"/>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88" name="Oval 71"/>
              <p:cNvSpPr>
                <a:spLocks noChangeArrowheads="1"/>
              </p:cNvSpPr>
              <p:nvPr/>
            </p:nvSpPr>
            <p:spPr bwMode="auto">
              <a:xfrm>
                <a:off x="3492" y="2782"/>
                <a:ext cx="82" cy="82"/>
              </a:xfrm>
              <a:prstGeom prst="ellipse">
                <a:avLst/>
              </a:prstGeom>
              <a:solidFill>
                <a:srgbClr val="FF9933"/>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89" name="Oval 72"/>
              <p:cNvSpPr>
                <a:spLocks noChangeArrowheads="1"/>
              </p:cNvSpPr>
              <p:nvPr/>
            </p:nvSpPr>
            <p:spPr bwMode="auto">
              <a:xfrm>
                <a:off x="3494" y="2808"/>
                <a:ext cx="82" cy="82"/>
              </a:xfrm>
              <a:prstGeom prst="ellipse">
                <a:avLst/>
              </a:prstGeom>
              <a:solidFill>
                <a:srgbClr val="FF9933"/>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90" name="Oval 73"/>
              <p:cNvSpPr>
                <a:spLocks noChangeArrowheads="1"/>
              </p:cNvSpPr>
              <p:nvPr/>
            </p:nvSpPr>
            <p:spPr bwMode="auto">
              <a:xfrm>
                <a:off x="3492" y="2954"/>
                <a:ext cx="82" cy="82"/>
              </a:xfrm>
              <a:prstGeom prst="ellipse">
                <a:avLst/>
              </a:prstGeom>
              <a:solidFill>
                <a:srgbClr val="FF9933"/>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91" name="Oval 74"/>
              <p:cNvSpPr>
                <a:spLocks noChangeArrowheads="1"/>
              </p:cNvSpPr>
              <p:nvPr/>
            </p:nvSpPr>
            <p:spPr bwMode="auto">
              <a:xfrm>
                <a:off x="3492" y="2922"/>
                <a:ext cx="82" cy="82"/>
              </a:xfrm>
              <a:prstGeom prst="ellipse">
                <a:avLst/>
              </a:prstGeom>
              <a:solidFill>
                <a:srgbClr val="FF9933"/>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92" name="Oval 75"/>
              <p:cNvSpPr>
                <a:spLocks noChangeArrowheads="1"/>
              </p:cNvSpPr>
              <p:nvPr/>
            </p:nvSpPr>
            <p:spPr bwMode="auto">
              <a:xfrm>
                <a:off x="3492" y="2876"/>
                <a:ext cx="82" cy="82"/>
              </a:xfrm>
              <a:prstGeom prst="ellipse">
                <a:avLst/>
              </a:prstGeom>
              <a:solidFill>
                <a:srgbClr val="FF9933"/>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grpSp>
      </p:grpSp>
      <p:sp>
        <p:nvSpPr>
          <p:cNvPr id="61461" name="Line 76"/>
          <p:cNvSpPr>
            <a:spLocks noChangeShapeType="1"/>
          </p:cNvSpPr>
          <p:nvPr/>
        </p:nvSpPr>
        <p:spPr bwMode="auto">
          <a:xfrm>
            <a:off x="6772275" y="4733925"/>
            <a:ext cx="2762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61462" name="Group 77"/>
          <p:cNvGrpSpPr>
            <a:grpSpLocks/>
          </p:cNvGrpSpPr>
          <p:nvPr/>
        </p:nvGrpSpPr>
        <p:grpSpPr bwMode="auto">
          <a:xfrm>
            <a:off x="6832600" y="4559300"/>
            <a:ext cx="133350" cy="384175"/>
            <a:chOff x="4304" y="2872"/>
            <a:chExt cx="84" cy="242"/>
          </a:xfrm>
        </p:grpSpPr>
        <p:sp>
          <p:nvSpPr>
            <p:cNvPr id="61475" name="Oval 78"/>
            <p:cNvSpPr>
              <a:spLocks noChangeArrowheads="1"/>
            </p:cNvSpPr>
            <p:nvPr/>
          </p:nvSpPr>
          <p:spPr bwMode="auto">
            <a:xfrm>
              <a:off x="4304" y="2872"/>
              <a:ext cx="82" cy="82"/>
            </a:xfrm>
            <a:prstGeom prst="ellipse">
              <a:avLst/>
            </a:prstGeom>
            <a:solidFill>
              <a:srgbClr val="99CC00"/>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76" name="Oval 79"/>
            <p:cNvSpPr>
              <a:spLocks noChangeArrowheads="1"/>
            </p:cNvSpPr>
            <p:nvPr/>
          </p:nvSpPr>
          <p:spPr bwMode="auto">
            <a:xfrm>
              <a:off x="4304" y="2906"/>
              <a:ext cx="82" cy="82"/>
            </a:xfrm>
            <a:prstGeom prst="ellipse">
              <a:avLst/>
            </a:prstGeom>
            <a:solidFill>
              <a:srgbClr val="99CC00"/>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77" name="Oval 80"/>
            <p:cNvSpPr>
              <a:spLocks noChangeArrowheads="1"/>
            </p:cNvSpPr>
            <p:nvPr/>
          </p:nvSpPr>
          <p:spPr bwMode="auto">
            <a:xfrm>
              <a:off x="4304" y="2918"/>
              <a:ext cx="82" cy="82"/>
            </a:xfrm>
            <a:prstGeom prst="ellipse">
              <a:avLst/>
            </a:prstGeom>
            <a:solidFill>
              <a:srgbClr val="99CC00"/>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78" name="Oval 81"/>
            <p:cNvSpPr>
              <a:spLocks noChangeArrowheads="1"/>
            </p:cNvSpPr>
            <p:nvPr/>
          </p:nvSpPr>
          <p:spPr bwMode="auto">
            <a:xfrm>
              <a:off x="4304" y="2934"/>
              <a:ext cx="82" cy="82"/>
            </a:xfrm>
            <a:prstGeom prst="ellipse">
              <a:avLst/>
            </a:prstGeom>
            <a:solidFill>
              <a:srgbClr val="99CC00"/>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79" name="Oval 82"/>
            <p:cNvSpPr>
              <a:spLocks noChangeArrowheads="1"/>
            </p:cNvSpPr>
            <p:nvPr/>
          </p:nvSpPr>
          <p:spPr bwMode="auto">
            <a:xfrm>
              <a:off x="4304" y="3032"/>
              <a:ext cx="82" cy="82"/>
            </a:xfrm>
            <a:prstGeom prst="ellipse">
              <a:avLst/>
            </a:prstGeom>
            <a:solidFill>
              <a:srgbClr val="99CC00"/>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80" name="Oval 83"/>
            <p:cNvSpPr>
              <a:spLocks noChangeArrowheads="1"/>
            </p:cNvSpPr>
            <p:nvPr/>
          </p:nvSpPr>
          <p:spPr bwMode="auto">
            <a:xfrm>
              <a:off x="4304" y="3010"/>
              <a:ext cx="82" cy="82"/>
            </a:xfrm>
            <a:prstGeom prst="ellipse">
              <a:avLst/>
            </a:prstGeom>
            <a:solidFill>
              <a:srgbClr val="99CC00"/>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81" name="Oval 84"/>
            <p:cNvSpPr>
              <a:spLocks noChangeArrowheads="1"/>
            </p:cNvSpPr>
            <p:nvPr/>
          </p:nvSpPr>
          <p:spPr bwMode="auto">
            <a:xfrm>
              <a:off x="4306" y="2990"/>
              <a:ext cx="82" cy="82"/>
            </a:xfrm>
            <a:prstGeom prst="ellipse">
              <a:avLst/>
            </a:prstGeom>
            <a:solidFill>
              <a:srgbClr val="99CC00"/>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82" name="Oval 85"/>
            <p:cNvSpPr>
              <a:spLocks noChangeArrowheads="1"/>
            </p:cNvSpPr>
            <p:nvPr/>
          </p:nvSpPr>
          <p:spPr bwMode="auto">
            <a:xfrm>
              <a:off x="4304" y="2952"/>
              <a:ext cx="82" cy="82"/>
            </a:xfrm>
            <a:prstGeom prst="ellipse">
              <a:avLst/>
            </a:prstGeom>
            <a:solidFill>
              <a:srgbClr val="99CC00"/>
            </a:solidFill>
            <a:ln w="9525">
              <a:solidFill>
                <a:schemeClr val="tx1"/>
              </a:solidFill>
              <a:round/>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grpSp>
      <p:grpSp>
        <p:nvGrpSpPr>
          <p:cNvPr id="61463" name="Group 86"/>
          <p:cNvGrpSpPr>
            <a:grpSpLocks/>
          </p:cNvGrpSpPr>
          <p:nvPr/>
        </p:nvGrpSpPr>
        <p:grpSpPr bwMode="auto">
          <a:xfrm>
            <a:off x="3917950" y="3905250"/>
            <a:ext cx="187325" cy="835025"/>
            <a:chOff x="2460" y="2460"/>
            <a:chExt cx="118" cy="526"/>
          </a:xfrm>
        </p:grpSpPr>
        <p:sp>
          <p:nvSpPr>
            <p:cNvPr id="61465" name="AutoShape 87"/>
            <p:cNvSpPr>
              <a:spLocks noChangeArrowheads="1"/>
            </p:cNvSpPr>
            <p:nvPr/>
          </p:nvSpPr>
          <p:spPr bwMode="auto">
            <a:xfrm>
              <a:off x="2466" y="2460"/>
              <a:ext cx="110" cy="98"/>
            </a:xfrm>
            <a:prstGeom prst="triangle">
              <a:avLst>
                <a:gd name="adj" fmla="val 50000"/>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66" name="AutoShape 88"/>
            <p:cNvSpPr>
              <a:spLocks noChangeArrowheads="1"/>
            </p:cNvSpPr>
            <p:nvPr/>
          </p:nvSpPr>
          <p:spPr bwMode="auto">
            <a:xfrm>
              <a:off x="2466" y="2712"/>
              <a:ext cx="110" cy="98"/>
            </a:xfrm>
            <a:prstGeom prst="triangle">
              <a:avLst>
                <a:gd name="adj" fmla="val 50000"/>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67" name="AutoShape 89"/>
            <p:cNvSpPr>
              <a:spLocks noChangeArrowheads="1"/>
            </p:cNvSpPr>
            <p:nvPr/>
          </p:nvSpPr>
          <p:spPr bwMode="auto">
            <a:xfrm>
              <a:off x="2466" y="2676"/>
              <a:ext cx="110" cy="98"/>
            </a:xfrm>
            <a:prstGeom prst="triangle">
              <a:avLst>
                <a:gd name="adj" fmla="val 50000"/>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68" name="AutoShape 90"/>
            <p:cNvSpPr>
              <a:spLocks noChangeArrowheads="1"/>
            </p:cNvSpPr>
            <p:nvPr/>
          </p:nvSpPr>
          <p:spPr bwMode="auto">
            <a:xfrm>
              <a:off x="2464" y="2648"/>
              <a:ext cx="110" cy="98"/>
            </a:xfrm>
            <a:prstGeom prst="triangle">
              <a:avLst>
                <a:gd name="adj" fmla="val 50000"/>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69" name="AutoShape 91"/>
            <p:cNvSpPr>
              <a:spLocks noChangeArrowheads="1"/>
            </p:cNvSpPr>
            <p:nvPr/>
          </p:nvSpPr>
          <p:spPr bwMode="auto">
            <a:xfrm>
              <a:off x="2468" y="2762"/>
              <a:ext cx="110" cy="98"/>
            </a:xfrm>
            <a:prstGeom prst="triangle">
              <a:avLst>
                <a:gd name="adj" fmla="val 50000"/>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70" name="AutoShape 92"/>
            <p:cNvSpPr>
              <a:spLocks noChangeArrowheads="1"/>
            </p:cNvSpPr>
            <p:nvPr/>
          </p:nvSpPr>
          <p:spPr bwMode="auto">
            <a:xfrm>
              <a:off x="2464" y="2788"/>
              <a:ext cx="110" cy="98"/>
            </a:xfrm>
            <a:prstGeom prst="triangle">
              <a:avLst>
                <a:gd name="adj" fmla="val 50000"/>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71" name="AutoShape 93"/>
            <p:cNvSpPr>
              <a:spLocks noChangeArrowheads="1"/>
            </p:cNvSpPr>
            <p:nvPr/>
          </p:nvSpPr>
          <p:spPr bwMode="auto">
            <a:xfrm>
              <a:off x="2460" y="2820"/>
              <a:ext cx="110" cy="98"/>
            </a:xfrm>
            <a:prstGeom prst="triangle">
              <a:avLst>
                <a:gd name="adj" fmla="val 50000"/>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72" name="AutoShape 94"/>
            <p:cNvSpPr>
              <a:spLocks noChangeArrowheads="1"/>
            </p:cNvSpPr>
            <p:nvPr/>
          </p:nvSpPr>
          <p:spPr bwMode="auto">
            <a:xfrm>
              <a:off x="2460" y="2840"/>
              <a:ext cx="110" cy="98"/>
            </a:xfrm>
            <a:prstGeom prst="triangle">
              <a:avLst>
                <a:gd name="adj" fmla="val 50000"/>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73" name="AutoShape 95"/>
            <p:cNvSpPr>
              <a:spLocks noChangeArrowheads="1"/>
            </p:cNvSpPr>
            <p:nvPr/>
          </p:nvSpPr>
          <p:spPr bwMode="auto">
            <a:xfrm>
              <a:off x="2460" y="2858"/>
              <a:ext cx="110" cy="98"/>
            </a:xfrm>
            <a:prstGeom prst="triangle">
              <a:avLst>
                <a:gd name="adj" fmla="val 50000"/>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1474" name="AutoShape 96"/>
            <p:cNvSpPr>
              <a:spLocks noChangeArrowheads="1"/>
            </p:cNvSpPr>
            <p:nvPr/>
          </p:nvSpPr>
          <p:spPr bwMode="auto">
            <a:xfrm>
              <a:off x="2462" y="2888"/>
              <a:ext cx="110" cy="98"/>
            </a:xfrm>
            <a:prstGeom prst="triangle">
              <a:avLst>
                <a:gd name="adj" fmla="val 50000"/>
              </a:avLst>
            </a:prstGeom>
            <a:solidFill>
              <a:srgbClr val="CC99FF"/>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grpSp>
    </p:spTree>
    <p:extLst>
      <p:ext uri="{BB962C8B-B14F-4D97-AF65-F5344CB8AC3E}">
        <p14:creationId xmlns="" xmlns:p14="http://schemas.microsoft.com/office/powerpoint/2010/main" val="353563863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1262" y="274638"/>
            <a:ext cx="8235538" cy="1143000"/>
          </a:xfrm>
        </p:spPr>
        <p:txBody>
          <a:bodyPr>
            <a:normAutofit/>
          </a:bodyPr>
          <a:lstStyle/>
          <a:p>
            <a:pPr lvl="0" algn="ctr"/>
            <a:r>
              <a:rPr lang="en-IE" sz="3200" b="1" dirty="0" smtClean="0">
                <a:solidFill>
                  <a:srgbClr val="FF0000"/>
                </a:solidFill>
              </a:rPr>
              <a:t>Epinephrine Auto-injectors are </a:t>
            </a:r>
            <a:br>
              <a:rPr lang="en-IE" sz="3200" b="1" dirty="0" smtClean="0">
                <a:solidFill>
                  <a:srgbClr val="FF0000"/>
                </a:solidFill>
              </a:rPr>
            </a:br>
            <a:r>
              <a:rPr lang="en-IE" sz="3200" b="1" dirty="0" smtClean="0">
                <a:solidFill>
                  <a:srgbClr val="FF0000"/>
                </a:solidFill>
              </a:rPr>
              <a:t>Under-prescribed</a:t>
            </a:r>
            <a:endParaRPr lang="en-IE" sz="3200" b="1" dirty="0">
              <a:solidFill>
                <a:srgbClr val="FF0000"/>
              </a:solidFill>
            </a:endParaRPr>
          </a:p>
        </p:txBody>
      </p:sp>
      <p:sp>
        <p:nvSpPr>
          <p:cNvPr id="7" name="Slide Number Placeholder 6"/>
          <p:cNvSpPr>
            <a:spLocks noGrp="1"/>
          </p:cNvSpPr>
          <p:nvPr>
            <p:ph type="sldNum" sz="quarter" idx="12"/>
          </p:nvPr>
        </p:nvSpPr>
        <p:spPr/>
        <p:txBody>
          <a:bodyPr/>
          <a:lstStyle/>
          <a:p>
            <a:fld id="{3613D34C-1C5B-4DE2-B9B5-30787A7B61A1}" type="slidenum">
              <a:rPr lang="en-US" smtClean="0"/>
              <a:pPr/>
              <a:t>44</a:t>
            </a:fld>
            <a:endParaRPr lang="en-US" dirty="0"/>
          </a:p>
        </p:txBody>
      </p:sp>
      <p:sp>
        <p:nvSpPr>
          <p:cNvPr id="24" name="Content Placeholder 3"/>
          <p:cNvSpPr>
            <a:spLocks noGrp="1"/>
          </p:cNvSpPr>
          <p:nvPr>
            <p:ph idx="4294967295"/>
          </p:nvPr>
        </p:nvSpPr>
        <p:spPr>
          <a:xfrm>
            <a:off x="5532438" y="2019300"/>
            <a:ext cx="3611562" cy="2706688"/>
          </a:xfrm>
        </p:spPr>
        <p:txBody>
          <a:bodyPr>
            <a:normAutofit/>
          </a:bodyPr>
          <a:lstStyle/>
          <a:p>
            <a:r>
              <a:rPr lang="en-IE" dirty="0" smtClean="0"/>
              <a:t>Only one quarter of patients who had suffered a venom anaphylaxis were prescribed an AAI on discharge!</a:t>
            </a:r>
          </a:p>
          <a:p>
            <a:endParaRPr lang="en-IE" dirty="0" smtClean="0"/>
          </a:p>
          <a:p>
            <a:endParaRPr lang="en-IE" dirty="0"/>
          </a:p>
        </p:txBody>
      </p:sp>
      <p:grpSp>
        <p:nvGrpSpPr>
          <p:cNvPr id="5" name="4 Grupo"/>
          <p:cNvGrpSpPr/>
          <p:nvPr/>
        </p:nvGrpSpPr>
        <p:grpSpPr>
          <a:xfrm>
            <a:off x="539551" y="1997023"/>
            <a:ext cx="4507461" cy="3857511"/>
            <a:chOff x="539552" y="2880232"/>
            <a:chExt cx="4176464" cy="2997040"/>
          </a:xfrm>
        </p:grpSpPr>
        <p:grpSp>
          <p:nvGrpSpPr>
            <p:cNvPr id="4" name="3 Grupo"/>
            <p:cNvGrpSpPr/>
            <p:nvPr/>
          </p:nvGrpSpPr>
          <p:grpSpPr>
            <a:xfrm>
              <a:off x="539552" y="2883133"/>
              <a:ext cx="4176464" cy="2994139"/>
              <a:chOff x="395536" y="2883133"/>
              <a:chExt cx="4176464" cy="2994139"/>
            </a:xfrm>
          </p:grpSpPr>
          <p:sp>
            <p:nvSpPr>
              <p:cNvPr id="2" name="1 Rectángulo"/>
              <p:cNvSpPr/>
              <p:nvPr/>
            </p:nvSpPr>
            <p:spPr>
              <a:xfrm>
                <a:off x="395536" y="2883133"/>
                <a:ext cx="4176464" cy="2994139"/>
              </a:xfrm>
              <a:prstGeom prst="rect">
                <a:avLst/>
              </a:prstGeom>
              <a:solidFill>
                <a:schemeClr val="bg1"/>
              </a:solidFill>
              <a:ln w="28575">
                <a:solidFill>
                  <a:srgbClr val="9EB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endParaRPr>
              </a:p>
            </p:txBody>
          </p:sp>
          <p:grpSp>
            <p:nvGrpSpPr>
              <p:cNvPr id="3" name="2 Grupo"/>
              <p:cNvGrpSpPr/>
              <p:nvPr/>
            </p:nvGrpSpPr>
            <p:grpSpPr>
              <a:xfrm>
                <a:off x="922959" y="3976640"/>
                <a:ext cx="3324225" cy="1828624"/>
                <a:chOff x="922959" y="3976640"/>
                <a:chExt cx="3324225" cy="1828624"/>
              </a:xfrm>
            </p:grpSpPr>
            <p:pic>
              <p:nvPicPr>
                <p:cNvPr id="70660" name="Picture 4"/>
                <p:cNvPicPr>
                  <a:picLocks noChangeAspect="1" noChangeArrowheads="1"/>
                </p:cNvPicPr>
                <p:nvPr/>
              </p:nvPicPr>
              <p:blipFill rotWithShape="1">
                <a:blip r:embed="rId3" cstate="print">
                  <a:clrChange>
                    <a:clrFrom>
                      <a:srgbClr val="FFFFFF"/>
                    </a:clrFrom>
                    <a:clrTo>
                      <a:srgbClr val="FFFFFF">
                        <a:alpha val="0"/>
                      </a:srgbClr>
                    </a:clrTo>
                  </a:clrChange>
                </a:blip>
                <a:srcRect t="37474" b="4992"/>
                <a:stretch/>
              </p:blipFill>
              <p:spPr bwMode="auto">
                <a:xfrm>
                  <a:off x="922959" y="4073556"/>
                  <a:ext cx="3324225" cy="1731708"/>
                </a:xfrm>
                <a:prstGeom prst="rect">
                  <a:avLst/>
                </a:prstGeom>
                <a:noFill/>
                <a:ln w="9525">
                  <a:noFill/>
                  <a:miter lim="800000"/>
                  <a:headEnd/>
                  <a:tailEnd/>
                </a:ln>
              </p:spPr>
            </p:pic>
            <p:sp>
              <p:nvSpPr>
                <p:cNvPr id="16" name="15 CuadroTexto"/>
                <p:cNvSpPr txBox="1"/>
                <p:nvPr/>
              </p:nvSpPr>
              <p:spPr>
                <a:xfrm>
                  <a:off x="3347864" y="3976640"/>
                  <a:ext cx="721637" cy="239123"/>
                </a:xfrm>
                <a:prstGeom prst="rect">
                  <a:avLst/>
                </a:prstGeom>
                <a:noFill/>
              </p:spPr>
              <p:txBody>
                <a:bodyPr wrap="square" rtlCol="0">
                  <a:spAutoFit/>
                </a:bodyPr>
                <a:lstStyle/>
                <a:p>
                  <a:r>
                    <a:rPr lang="en-GB" sz="1400" b="1" dirty="0">
                      <a:solidFill>
                        <a:srgbClr val="3AAA35"/>
                      </a:solidFill>
                      <a:latin typeface="Helvetica85-Heavy" pitchFamily="34" charset="0"/>
                    </a:rPr>
                    <a:t>Yes</a:t>
                  </a:r>
                </a:p>
              </p:txBody>
            </p:sp>
            <p:sp>
              <p:nvSpPr>
                <p:cNvPr id="17" name="16 CuadroTexto"/>
                <p:cNvSpPr txBox="1"/>
                <p:nvPr/>
              </p:nvSpPr>
              <p:spPr>
                <a:xfrm>
                  <a:off x="971600" y="5301208"/>
                  <a:ext cx="576064" cy="307777"/>
                </a:xfrm>
                <a:prstGeom prst="rect">
                  <a:avLst/>
                </a:prstGeom>
                <a:noFill/>
              </p:spPr>
              <p:txBody>
                <a:bodyPr wrap="square" rtlCol="0">
                  <a:spAutoFit/>
                </a:bodyPr>
                <a:lstStyle/>
                <a:p>
                  <a:r>
                    <a:rPr lang="en-GB" sz="1400" b="1" dirty="0">
                      <a:solidFill>
                        <a:srgbClr val="3AAA35"/>
                      </a:solidFill>
                      <a:latin typeface="Helvetica85-Heavy" pitchFamily="34" charset="0"/>
                    </a:rPr>
                    <a:t>No</a:t>
                  </a:r>
                </a:p>
              </p:txBody>
            </p:sp>
          </p:grpSp>
        </p:grpSp>
        <p:sp>
          <p:nvSpPr>
            <p:cNvPr id="12" name="11 Rectángulo"/>
            <p:cNvSpPr/>
            <p:nvPr/>
          </p:nvSpPr>
          <p:spPr>
            <a:xfrm>
              <a:off x="539552" y="2880232"/>
              <a:ext cx="4176464" cy="523220"/>
            </a:xfrm>
            <a:prstGeom prst="rect">
              <a:avLst/>
            </a:prstGeom>
          </p:spPr>
          <p:txBody>
            <a:bodyPr wrap="square">
              <a:spAutoFit/>
            </a:bodyPr>
            <a:lstStyle/>
            <a:p>
              <a:pPr marL="0" lvl="1" algn="ctr">
                <a:defRPr/>
              </a:pPr>
              <a:r>
                <a:rPr lang="en-IE" sz="1400" b="1" dirty="0">
                  <a:solidFill>
                    <a:srgbClr val="3AAA35"/>
                  </a:solidFill>
                  <a:latin typeface="Arial" pitchFamily="34" charset="0"/>
                </a:rPr>
                <a:t>Venom anaphylaxis patients prescribed an AAI at discharge from Emergency Department</a:t>
              </a:r>
            </a:p>
          </p:txBody>
        </p:sp>
      </p:grpSp>
      <p:sp>
        <p:nvSpPr>
          <p:cNvPr id="15" name="Rectangle 4"/>
          <p:cNvSpPr>
            <a:spLocks noChangeArrowheads="1"/>
          </p:cNvSpPr>
          <p:nvPr/>
        </p:nvSpPr>
        <p:spPr bwMode="auto">
          <a:xfrm>
            <a:off x="634340" y="6423149"/>
            <a:ext cx="57912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dirty="0" err="1" smtClean="0">
                <a:solidFill>
                  <a:schemeClr val="tx1"/>
                </a:solidFill>
                <a:cs typeface="Arial" charset="0"/>
              </a:rPr>
              <a:t>Clarck</a:t>
            </a:r>
            <a:r>
              <a:rPr lang="en-US" altLang="en-US" sz="1200" dirty="0" smtClean="0">
                <a:solidFill>
                  <a:schemeClr val="tx1"/>
                </a:solidFill>
                <a:cs typeface="Arial" charset="0"/>
              </a:rPr>
              <a:t>, </a:t>
            </a:r>
            <a:r>
              <a:rPr lang="en-US" altLang="en-US" sz="1200" dirty="0">
                <a:solidFill>
                  <a:schemeClr val="tx1"/>
                </a:solidFill>
                <a:cs typeface="Arial" charset="0"/>
              </a:rPr>
              <a:t>et </a:t>
            </a:r>
            <a:r>
              <a:rPr lang="en-US" altLang="en-US" sz="1200" dirty="0" smtClean="0">
                <a:solidFill>
                  <a:schemeClr val="tx1"/>
                </a:solidFill>
                <a:cs typeface="Arial" charset="0"/>
              </a:rPr>
              <a:t>al. </a:t>
            </a:r>
            <a:r>
              <a:rPr lang="en-US" altLang="en-US" sz="1200" i="1" dirty="0" smtClean="0">
                <a:solidFill>
                  <a:schemeClr val="tx1"/>
                </a:solidFill>
                <a:cs typeface="Arial" charset="0"/>
              </a:rPr>
              <a:t>J Allergy Clin </a:t>
            </a:r>
            <a:r>
              <a:rPr lang="en-US" altLang="en-US" sz="1200" i="1" dirty="0" err="1" smtClean="0">
                <a:solidFill>
                  <a:schemeClr val="tx1"/>
                </a:solidFill>
                <a:cs typeface="Arial" charset="0"/>
              </a:rPr>
              <a:t>Immunol</a:t>
            </a:r>
            <a:r>
              <a:rPr lang="en-US" altLang="en-US" sz="1200" dirty="0" smtClean="0">
                <a:solidFill>
                  <a:schemeClr val="tx1"/>
                </a:solidFill>
                <a:cs typeface="Arial" charset="0"/>
              </a:rPr>
              <a:t>. 2005;116(3</a:t>
            </a:r>
            <a:r>
              <a:rPr lang="en-US" altLang="en-US" sz="1200" dirty="0">
                <a:solidFill>
                  <a:schemeClr val="tx1"/>
                </a:solidFill>
                <a:cs typeface="Arial" charset="0"/>
              </a:rPr>
              <a:t>):</a:t>
            </a:r>
            <a:r>
              <a:rPr lang="en-US" altLang="en-US" sz="1200" dirty="0" smtClean="0">
                <a:solidFill>
                  <a:schemeClr val="tx1"/>
                </a:solidFill>
                <a:cs typeface="Arial" charset="0"/>
              </a:rPr>
              <a:t>643-649. </a:t>
            </a:r>
            <a:endParaRPr lang="en-US" altLang="en-US" sz="1200" dirty="0">
              <a:solidFill>
                <a:schemeClr val="tx1"/>
              </a:solidFill>
              <a:cs typeface="Arial" charset="0"/>
            </a:endParaRPr>
          </a:p>
        </p:txBody>
      </p:sp>
    </p:spTree>
    <p:extLst>
      <p:ext uri="{BB962C8B-B14F-4D97-AF65-F5344CB8AC3E}">
        <p14:creationId xmlns="" xmlns:p14="http://schemas.microsoft.com/office/powerpoint/2010/main" val="3533845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8"/>
          <p:cNvSpPr>
            <a:spLocks noGrp="1" noChangeArrowheads="1"/>
          </p:cNvSpPr>
          <p:nvPr>
            <p:ph type="title"/>
          </p:nvPr>
        </p:nvSpPr>
        <p:spPr/>
        <p:txBody>
          <a:bodyPr>
            <a:normAutofit/>
          </a:bodyPr>
          <a:lstStyle/>
          <a:p>
            <a:pPr algn="ctr"/>
            <a:r>
              <a:rPr lang="en-US" altLang="en-US" sz="3600" dirty="0" smtClean="0">
                <a:solidFill>
                  <a:srgbClr val="FF0000"/>
                </a:solidFill>
              </a:rPr>
              <a:t>Available Auto-injectors: </a:t>
            </a:r>
            <a:r>
              <a:rPr lang="en-US" altLang="en-US" sz="3600" dirty="0" err="1" smtClean="0">
                <a:solidFill>
                  <a:srgbClr val="FF0000"/>
                </a:solidFill>
              </a:rPr>
              <a:t>EpiPen</a:t>
            </a:r>
            <a:endParaRPr lang="en-US" altLang="en-US" sz="3600" dirty="0" smtClean="0">
              <a:solidFill>
                <a:srgbClr val="FF0000"/>
              </a:solidFill>
            </a:endParaRPr>
          </a:p>
        </p:txBody>
      </p:sp>
      <p:sp>
        <p:nvSpPr>
          <p:cNvPr id="62466"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75124BB3-ED5F-4342-843D-BF6BFA3CB1EB}" type="slidenum">
              <a:rPr lang="en-US" altLang="en-US" sz="900" smtClean="0"/>
              <a:pPr algn="r" eaLnBrk="1" hangingPunct="1">
                <a:spcBef>
                  <a:spcPct val="0"/>
                </a:spcBef>
                <a:buClrTx/>
                <a:buFontTx/>
                <a:buNone/>
              </a:pPr>
              <a:t>45</a:t>
            </a:fld>
            <a:endParaRPr lang="en-US" altLang="en-US" sz="900" smtClean="0"/>
          </a:p>
        </p:txBody>
      </p:sp>
      <p:sp>
        <p:nvSpPr>
          <p:cNvPr id="62468" name="Rectangle 3"/>
          <p:cNvSpPr>
            <a:spLocks noChangeArrowheads="1"/>
          </p:cNvSpPr>
          <p:nvPr/>
        </p:nvSpPr>
        <p:spPr bwMode="auto">
          <a:xfrm>
            <a:off x="427511" y="6399491"/>
            <a:ext cx="577140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91440" bIns="91440" anchor="ct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dirty="0">
                <a:solidFill>
                  <a:schemeClr val="tx1"/>
                </a:solidFill>
                <a:cs typeface="Arial" charset="0"/>
              </a:rPr>
              <a:t>Available at: http://www.epipen.com/pdf/EPI_HowtoTearSheet.pdf.</a:t>
            </a:r>
          </a:p>
        </p:txBody>
      </p:sp>
      <p:pic>
        <p:nvPicPr>
          <p:cNvPr id="62469" name="Picture 8" descr="http://www.epipen.com/~/media/Images/Epipen/SubpageHeroImages/About-EpiPen-Subpages/Pen_Overview_Top-process-sc648x254-t1338817363.ashx"/>
          <p:cNvPicPr>
            <a:picLocks noChangeAspect="1" noChangeArrowheads="1"/>
          </p:cNvPicPr>
          <p:nvPr/>
        </p:nvPicPr>
        <p:blipFill>
          <a:blip r:embed="rId4" cstate="print">
            <a:extLst>
              <a:ext uri="{28A0092B-C50C-407E-A947-70E740481C1C}">
                <a14:useLocalDpi xmlns="" xmlns:a14="http://schemas.microsoft.com/office/drawing/2010/main" val="0"/>
              </a:ext>
            </a:extLst>
          </a:blip>
          <a:srcRect l="17966" t="5466" r="13272" b="4279"/>
          <a:stretch>
            <a:fillRect/>
          </a:stretch>
        </p:blipFill>
        <p:spPr bwMode="auto">
          <a:xfrm>
            <a:off x="1327150" y="1757548"/>
            <a:ext cx="6688694" cy="4417621"/>
          </a:xfrm>
          <a:prstGeom prst="rect">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132163132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8"/>
          <p:cNvSpPr>
            <a:spLocks noGrp="1" noChangeArrowheads="1"/>
          </p:cNvSpPr>
          <p:nvPr>
            <p:ph type="title"/>
          </p:nvPr>
        </p:nvSpPr>
        <p:spPr>
          <a:xfrm>
            <a:off x="914400" y="274638"/>
            <a:ext cx="7772400" cy="936645"/>
          </a:xfrm>
        </p:spPr>
        <p:txBody>
          <a:bodyPr>
            <a:normAutofit/>
          </a:bodyPr>
          <a:lstStyle/>
          <a:p>
            <a:pPr algn="ctr"/>
            <a:r>
              <a:rPr lang="en-US" altLang="en-US" dirty="0" smtClean="0"/>
              <a:t>Available Auto-injectors: </a:t>
            </a:r>
            <a:r>
              <a:rPr lang="en-US" altLang="en-US" dirty="0" err="1" smtClean="0"/>
              <a:t>Auvi</a:t>
            </a:r>
            <a:r>
              <a:rPr lang="en-US" altLang="en-US" dirty="0" smtClean="0"/>
              <a:t>-Q</a:t>
            </a:r>
          </a:p>
        </p:txBody>
      </p:sp>
      <p:sp>
        <p:nvSpPr>
          <p:cNvPr id="63490"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4E991CD5-DABB-471A-B062-BF8FC717F11E}" type="slidenum">
              <a:rPr lang="en-US" altLang="en-US" sz="900" smtClean="0"/>
              <a:pPr algn="r" eaLnBrk="1" hangingPunct="1">
                <a:spcBef>
                  <a:spcPct val="0"/>
                </a:spcBef>
                <a:buClrTx/>
                <a:buFontTx/>
                <a:buNone/>
              </a:pPr>
              <a:t>46</a:t>
            </a:fld>
            <a:endParaRPr lang="en-US" altLang="en-US" sz="900" smtClean="0"/>
          </a:p>
        </p:txBody>
      </p:sp>
      <p:sp>
        <p:nvSpPr>
          <p:cNvPr id="63492" name="Rectangle 3"/>
          <p:cNvSpPr>
            <a:spLocks noChangeArrowheads="1"/>
          </p:cNvSpPr>
          <p:nvPr/>
        </p:nvSpPr>
        <p:spPr bwMode="auto">
          <a:xfrm>
            <a:off x="546264" y="6401078"/>
            <a:ext cx="364572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91440" bIns="91440" anchor="ct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dirty="0">
                <a:solidFill>
                  <a:schemeClr val="tx1"/>
                </a:solidFill>
                <a:cs typeface="Arial" charset="0"/>
              </a:rPr>
              <a:t>Available at: http://www.auvi-q.com</a:t>
            </a:r>
            <a:r>
              <a:rPr lang="en-US" altLang="en-US" sz="1200" dirty="0" smtClean="0">
                <a:solidFill>
                  <a:schemeClr val="tx1"/>
                </a:solidFill>
                <a:cs typeface="Arial" charset="0"/>
              </a:rPr>
              <a:t>/.</a:t>
            </a:r>
            <a:endParaRPr lang="en-US" altLang="en-US" sz="1200" dirty="0">
              <a:solidFill>
                <a:schemeClr val="tx1"/>
              </a:solidFill>
              <a:cs typeface="Arial" charset="0"/>
            </a:endParaRPr>
          </a:p>
        </p:txBody>
      </p:sp>
      <p:pic>
        <p:nvPicPr>
          <p:cNvPr id="63493" name="Picture 2" descr="http://2.bp.blogspot.com/-W5WtZk6k0jw/UQbJjiJndmI/AAAAAAAAAM4/RqHfiLaqWdY/s1600/Auvi-Q.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74421" y="1460665"/>
            <a:ext cx="5807034" cy="4725823"/>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91727026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8"/>
          <p:cNvSpPr>
            <a:spLocks noGrp="1" noChangeArrowheads="1"/>
          </p:cNvSpPr>
          <p:nvPr>
            <p:ph type="title"/>
          </p:nvPr>
        </p:nvSpPr>
        <p:spPr/>
        <p:txBody>
          <a:bodyPr>
            <a:normAutofit fontScale="90000"/>
          </a:bodyPr>
          <a:lstStyle/>
          <a:p>
            <a:r>
              <a:rPr lang="en-US" altLang="en-US" dirty="0" smtClean="0"/>
              <a:t>Available Auto-injectors: </a:t>
            </a:r>
            <a:r>
              <a:rPr lang="en-US" altLang="en-US" dirty="0" err="1" smtClean="0"/>
              <a:t>Adrenaclick</a:t>
            </a:r>
            <a:endParaRPr lang="en-US" altLang="en-US" dirty="0" smtClean="0"/>
          </a:p>
        </p:txBody>
      </p:sp>
      <p:sp>
        <p:nvSpPr>
          <p:cNvPr id="64514"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FBAC4C46-B5B3-4D3D-A54E-D673B44B10CA}" type="slidenum">
              <a:rPr lang="en-US" altLang="en-US" sz="900" smtClean="0"/>
              <a:pPr algn="r" eaLnBrk="1" hangingPunct="1">
                <a:spcBef>
                  <a:spcPct val="0"/>
                </a:spcBef>
                <a:buClrTx/>
                <a:buFontTx/>
                <a:buNone/>
              </a:pPr>
              <a:t>47</a:t>
            </a:fld>
            <a:endParaRPr lang="en-US" altLang="en-US" sz="900" smtClean="0"/>
          </a:p>
        </p:txBody>
      </p:sp>
      <p:sp>
        <p:nvSpPr>
          <p:cNvPr id="64515" name="Rectangle 2"/>
          <p:cNvSpPr>
            <a:spLocks noChangeArrowheads="1"/>
          </p:cNvSpPr>
          <p:nvPr/>
        </p:nvSpPr>
        <p:spPr bwMode="auto">
          <a:xfrm>
            <a:off x="658813" y="1995055"/>
            <a:ext cx="7826375" cy="3621974"/>
          </a:xfrm>
          <a:prstGeom prst="rect">
            <a:avLst/>
          </a:prstGeom>
          <a:solidFill>
            <a:schemeClr val="bg1"/>
          </a:solidFill>
          <a:ln w="38100">
            <a:solidFill>
              <a:srgbClr val="FF0000"/>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64517" name="Rectangle 5"/>
          <p:cNvSpPr>
            <a:spLocks noChangeArrowheads="1"/>
          </p:cNvSpPr>
          <p:nvPr/>
        </p:nvSpPr>
        <p:spPr bwMode="auto">
          <a:xfrm>
            <a:off x="491775" y="6365174"/>
            <a:ext cx="423068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200" dirty="0">
                <a:solidFill>
                  <a:schemeClr val="tx1"/>
                </a:solidFill>
                <a:cs typeface="Arial" charset="0"/>
              </a:rPr>
              <a:t>Available at: http://www.adrenaclick.com/about-adrenaclick/.</a:t>
            </a:r>
          </a:p>
        </p:txBody>
      </p:sp>
      <p:pic>
        <p:nvPicPr>
          <p:cNvPr id="64518" name="Picture 3" descr="C:\Users\jpilande\Desktop\adrenaclick.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3148" y="2078181"/>
            <a:ext cx="7546790" cy="32538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281267007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8764" y="451262"/>
            <a:ext cx="8188036" cy="855024"/>
          </a:xfrm>
        </p:spPr>
        <p:txBody>
          <a:bodyPr>
            <a:normAutofit/>
          </a:bodyPr>
          <a:lstStyle/>
          <a:p>
            <a:pPr algn="ctr"/>
            <a:r>
              <a:rPr lang="en-IE" altLang="en-US" dirty="0" smtClean="0"/>
              <a:t>The Needle Is Not Too Short </a:t>
            </a:r>
            <a:endParaRPr lang="ru-RU" dirty="0"/>
          </a:p>
        </p:txBody>
      </p:sp>
      <p:sp>
        <p:nvSpPr>
          <p:cNvPr id="3" name="Номер слайда 2"/>
          <p:cNvSpPr>
            <a:spLocks noGrp="1"/>
          </p:cNvSpPr>
          <p:nvPr>
            <p:ph type="sldNum" sz="quarter" idx="12"/>
          </p:nvPr>
        </p:nvSpPr>
        <p:spPr/>
        <p:txBody>
          <a:bodyPr/>
          <a:lstStyle/>
          <a:p>
            <a:pPr fontAlgn="base">
              <a:spcBef>
                <a:spcPct val="0"/>
              </a:spcBef>
              <a:spcAft>
                <a:spcPct val="0"/>
              </a:spcAft>
              <a:defRPr/>
            </a:pPr>
            <a:fld id="{B175B9EB-714D-4E9B-BD4F-6170C32CCBFD}" type="slidenum">
              <a:rPr lang="en-US" smtClean="0">
                <a:solidFill>
                  <a:srgbClr val="FFFFFF"/>
                </a:solidFill>
              </a:rPr>
              <a:pPr fontAlgn="base">
                <a:spcBef>
                  <a:spcPct val="0"/>
                </a:spcBef>
                <a:spcAft>
                  <a:spcPct val="0"/>
                </a:spcAft>
                <a:defRPr/>
              </a:pPr>
              <a:t>48</a:t>
            </a:fld>
            <a:endParaRPr lang="en-US">
              <a:solidFill>
                <a:srgbClr val="FFFFFF"/>
              </a:solidFill>
            </a:endParaRPr>
          </a:p>
        </p:txBody>
      </p:sp>
      <p:sp>
        <p:nvSpPr>
          <p:cNvPr id="4" name="Прямоугольник 3"/>
          <p:cNvSpPr/>
          <p:nvPr/>
        </p:nvSpPr>
        <p:spPr>
          <a:xfrm>
            <a:off x="273132" y="1876301"/>
            <a:ext cx="3491346" cy="3416320"/>
          </a:xfrm>
          <a:prstGeom prst="rect">
            <a:avLst/>
          </a:prstGeom>
        </p:spPr>
        <p:txBody>
          <a:bodyPr wrap="square">
            <a:spAutoFit/>
          </a:bodyPr>
          <a:lstStyle/>
          <a:p>
            <a:pPr>
              <a:buFont typeface="Arial" pitchFamily="34" charset="0"/>
              <a:buChar char="•"/>
            </a:pPr>
            <a:r>
              <a:rPr lang="en-IE" altLang="en-US" sz="2000" dirty="0" smtClean="0"/>
              <a:t> </a:t>
            </a:r>
            <a:r>
              <a:rPr lang="en-IE" altLang="en-US" sz="2400" dirty="0" smtClean="0"/>
              <a:t>The pressure applied to trigger </a:t>
            </a:r>
            <a:br>
              <a:rPr lang="en-IE" altLang="en-US" sz="2400" dirty="0" smtClean="0"/>
            </a:br>
            <a:r>
              <a:rPr lang="en-IE" altLang="en-US" sz="2400" dirty="0" smtClean="0"/>
              <a:t/>
            </a:r>
            <a:br>
              <a:rPr lang="en-IE" altLang="en-US" sz="2400" dirty="0" smtClean="0"/>
            </a:br>
            <a:r>
              <a:rPr lang="en-IE" altLang="en-US" sz="2400" dirty="0" smtClean="0"/>
              <a:t>AND...</a:t>
            </a:r>
            <a:br>
              <a:rPr lang="en-IE" altLang="en-US" sz="2400" dirty="0" smtClean="0"/>
            </a:br>
            <a:endParaRPr lang="en-IE" altLang="en-US" sz="2400" dirty="0" smtClean="0"/>
          </a:p>
          <a:p>
            <a:pPr>
              <a:buFont typeface="Arial" pitchFamily="34" charset="0"/>
              <a:buChar char="•"/>
            </a:pPr>
            <a:r>
              <a:rPr lang="en-IE" altLang="en-US" sz="2400" dirty="0" smtClean="0"/>
              <a:t> The spring loaded device function to propel epinephrine beyond the length of the needle</a:t>
            </a:r>
          </a:p>
        </p:txBody>
      </p:sp>
      <p:sp>
        <p:nvSpPr>
          <p:cNvPr id="66" name="Rectangle 1"/>
          <p:cNvSpPr/>
          <p:nvPr/>
        </p:nvSpPr>
        <p:spPr bwMode="auto">
          <a:xfrm>
            <a:off x="4587875" y="2005013"/>
            <a:ext cx="4267200" cy="3206750"/>
          </a:xfrm>
          <a:prstGeom prst="rect">
            <a:avLst/>
          </a:prstGeom>
          <a:gradFill flip="none" rotWithShape="1">
            <a:gsLst>
              <a:gs pos="52000">
                <a:schemeClr val="bg1"/>
              </a:gs>
              <a:gs pos="17000">
                <a:srgbClr val="FFCDB5"/>
              </a:gs>
              <a:gs pos="100000">
                <a:srgbClr val="7ABC32"/>
              </a:gs>
            </a:gsLst>
            <a:lin ang="10800000" scaled="1"/>
            <a:tileRect/>
          </a:gra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panose="020B0604020202020204" pitchFamily="34" charset="0"/>
              <a:ea typeface="+mn-ea"/>
            </a:endParaRPr>
          </a:p>
        </p:txBody>
      </p:sp>
      <p:grpSp>
        <p:nvGrpSpPr>
          <p:cNvPr id="67" name="Group 5"/>
          <p:cNvGrpSpPr>
            <a:grpSpLocks/>
          </p:cNvGrpSpPr>
          <p:nvPr/>
        </p:nvGrpSpPr>
        <p:grpSpPr bwMode="auto">
          <a:xfrm>
            <a:off x="6572250" y="2017713"/>
            <a:ext cx="304800" cy="3167062"/>
            <a:chOff x="6571614" y="1647092"/>
            <a:chExt cx="305924" cy="3167185"/>
          </a:xfrm>
        </p:grpSpPr>
        <p:sp>
          <p:nvSpPr>
            <p:cNvPr id="68" name="Freeform 3"/>
            <p:cNvSpPr>
              <a:spLocks/>
            </p:cNvSpPr>
            <p:nvPr/>
          </p:nvSpPr>
          <p:spPr bwMode="auto">
            <a:xfrm>
              <a:off x="6571614" y="1647092"/>
              <a:ext cx="169178" cy="2051539"/>
            </a:xfrm>
            <a:custGeom>
              <a:avLst/>
              <a:gdLst>
                <a:gd name="T0" fmla="*/ 90025 w 169178"/>
                <a:gd name="T1" fmla="*/ 0 h 2051539"/>
                <a:gd name="T2" fmla="*/ 72441 w 169178"/>
                <a:gd name="T3" fmla="*/ 49823 h 2051539"/>
                <a:gd name="T4" fmla="*/ 166225 w 169178"/>
                <a:gd name="T5" fmla="*/ 102577 h 2051539"/>
                <a:gd name="T6" fmla="*/ 139849 w 169178"/>
                <a:gd name="T7" fmla="*/ 146539 h 2051539"/>
                <a:gd name="T8" fmla="*/ 81233 w 169178"/>
                <a:gd name="T9" fmla="*/ 172916 h 2051539"/>
                <a:gd name="T10" fmla="*/ 75372 w 169178"/>
                <a:gd name="T11" fmla="*/ 225670 h 2051539"/>
                <a:gd name="T12" fmla="*/ 148641 w 169178"/>
                <a:gd name="T13" fmla="*/ 266700 h 2051539"/>
                <a:gd name="T14" fmla="*/ 151572 w 169178"/>
                <a:gd name="T15" fmla="*/ 322385 h 2051539"/>
                <a:gd name="T16" fmla="*/ 69510 w 169178"/>
                <a:gd name="T17" fmla="*/ 369277 h 2051539"/>
                <a:gd name="T18" fmla="*/ 60718 w 169178"/>
                <a:gd name="T19" fmla="*/ 416170 h 2051539"/>
                <a:gd name="T20" fmla="*/ 119333 w 169178"/>
                <a:gd name="T21" fmla="*/ 463062 h 2051539"/>
                <a:gd name="T22" fmla="*/ 104679 w 169178"/>
                <a:gd name="T23" fmla="*/ 507023 h 2051539"/>
                <a:gd name="T24" fmla="*/ 60718 w 169178"/>
                <a:gd name="T25" fmla="*/ 538285 h 2051539"/>
                <a:gd name="T26" fmla="*/ 63649 w 169178"/>
                <a:gd name="T27" fmla="*/ 574431 h 2051539"/>
                <a:gd name="T28" fmla="*/ 90025 w 169178"/>
                <a:gd name="T29" fmla="*/ 615462 h 2051539"/>
                <a:gd name="T30" fmla="*/ 107610 w 169178"/>
                <a:gd name="T31" fmla="*/ 644770 h 2051539"/>
                <a:gd name="T32" fmla="*/ 61694 w 169178"/>
                <a:gd name="T33" fmla="*/ 719994 h 2051539"/>
                <a:gd name="T34" fmla="*/ 57787 w 169178"/>
                <a:gd name="T35" fmla="*/ 820616 h 2051539"/>
                <a:gd name="T36" fmla="*/ 48018 w 169178"/>
                <a:gd name="T37" fmla="*/ 874347 h 2051539"/>
                <a:gd name="T38" fmla="*/ 5033 w 169178"/>
                <a:gd name="T39" fmla="*/ 920262 h 2051539"/>
                <a:gd name="T40" fmla="*/ 2973 w 169178"/>
                <a:gd name="T41" fmla="*/ 948064 h 2051539"/>
                <a:gd name="T42" fmla="*/ 24044 w 169178"/>
                <a:gd name="T43" fmla="*/ 971827 h 2051539"/>
                <a:gd name="T44" fmla="*/ 2102 w 169178"/>
                <a:gd name="T45" fmla="*/ 993531 h 2051539"/>
                <a:gd name="T46" fmla="*/ 7964 w 169178"/>
                <a:gd name="T47" fmla="*/ 1066800 h 2051539"/>
                <a:gd name="T48" fmla="*/ 46064 w 169178"/>
                <a:gd name="T49" fmla="*/ 1110762 h 2051539"/>
                <a:gd name="T50" fmla="*/ 60718 w 169178"/>
                <a:gd name="T51" fmla="*/ 1140070 h 2051539"/>
                <a:gd name="T52" fmla="*/ 37272 w 169178"/>
                <a:gd name="T53" fmla="*/ 1163516 h 2051539"/>
                <a:gd name="T54" fmla="*/ 40201 w 169178"/>
                <a:gd name="T55" fmla="*/ 1180123 h 2051539"/>
                <a:gd name="T56" fmla="*/ 68611 w 169178"/>
                <a:gd name="T57" fmla="*/ 1189128 h 2051539"/>
                <a:gd name="T58" fmla="*/ 101748 w 169178"/>
                <a:gd name="T59" fmla="*/ 1210408 h 2051539"/>
                <a:gd name="T60" fmla="*/ 75372 w 169178"/>
                <a:gd name="T61" fmla="*/ 1236785 h 2051539"/>
                <a:gd name="T62" fmla="*/ 66579 w 169178"/>
                <a:gd name="T63" fmla="*/ 1266093 h 2051539"/>
                <a:gd name="T64" fmla="*/ 81233 w 169178"/>
                <a:gd name="T65" fmla="*/ 1312985 h 2051539"/>
                <a:gd name="T66" fmla="*/ 90025 w 169178"/>
                <a:gd name="T67" fmla="*/ 1374531 h 2051539"/>
                <a:gd name="T68" fmla="*/ 87095 w 169178"/>
                <a:gd name="T69" fmla="*/ 1430216 h 2051539"/>
                <a:gd name="T70" fmla="*/ 133987 w 169178"/>
                <a:gd name="T71" fmla="*/ 1515208 h 2051539"/>
                <a:gd name="T72" fmla="*/ 101749 w 169178"/>
                <a:gd name="T73" fmla="*/ 1556239 h 2051539"/>
                <a:gd name="T74" fmla="*/ 84164 w 169178"/>
                <a:gd name="T75" fmla="*/ 1600200 h 2051539"/>
                <a:gd name="T76" fmla="*/ 90025 w 169178"/>
                <a:gd name="T77" fmla="*/ 1650023 h 2051539"/>
                <a:gd name="T78" fmla="*/ 101749 w 169178"/>
                <a:gd name="T79" fmla="*/ 1696916 h 2051539"/>
                <a:gd name="T80" fmla="*/ 69510 w 169178"/>
                <a:gd name="T81" fmla="*/ 1755531 h 2051539"/>
                <a:gd name="T82" fmla="*/ 84164 w 169178"/>
                <a:gd name="T83" fmla="*/ 1799493 h 2051539"/>
                <a:gd name="T84" fmla="*/ 54856 w 169178"/>
                <a:gd name="T85" fmla="*/ 1837593 h 2051539"/>
                <a:gd name="T86" fmla="*/ 69510 w 169178"/>
                <a:gd name="T87" fmla="*/ 1896208 h 2051539"/>
                <a:gd name="T88" fmla="*/ 16756 w 169178"/>
                <a:gd name="T89" fmla="*/ 1998785 h 2051539"/>
                <a:gd name="T90" fmla="*/ 22618 w 169178"/>
                <a:gd name="T91" fmla="*/ 2051539 h 20515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9178" h="2051539">
                  <a:moveTo>
                    <a:pt x="90025" y="0"/>
                  </a:moveTo>
                  <a:cubicBezTo>
                    <a:pt x="74883" y="16363"/>
                    <a:pt x="59741" y="32727"/>
                    <a:pt x="72441" y="49823"/>
                  </a:cubicBezTo>
                  <a:cubicBezTo>
                    <a:pt x="85141" y="66919"/>
                    <a:pt x="154990" y="86458"/>
                    <a:pt x="166225" y="102577"/>
                  </a:cubicBezTo>
                  <a:cubicBezTo>
                    <a:pt x="177460" y="118696"/>
                    <a:pt x="154014" y="134816"/>
                    <a:pt x="139849" y="146539"/>
                  </a:cubicBezTo>
                  <a:cubicBezTo>
                    <a:pt x="125684" y="158262"/>
                    <a:pt x="91979" y="159727"/>
                    <a:pt x="81233" y="172916"/>
                  </a:cubicBezTo>
                  <a:cubicBezTo>
                    <a:pt x="70487" y="186105"/>
                    <a:pt x="64137" y="210039"/>
                    <a:pt x="75372" y="225670"/>
                  </a:cubicBezTo>
                  <a:cubicBezTo>
                    <a:pt x="86607" y="241301"/>
                    <a:pt x="135941" y="250581"/>
                    <a:pt x="148641" y="266700"/>
                  </a:cubicBezTo>
                  <a:cubicBezTo>
                    <a:pt x="161341" y="282819"/>
                    <a:pt x="164761" y="305289"/>
                    <a:pt x="151572" y="322385"/>
                  </a:cubicBezTo>
                  <a:cubicBezTo>
                    <a:pt x="138384" y="339481"/>
                    <a:pt x="84652" y="353646"/>
                    <a:pt x="69510" y="369277"/>
                  </a:cubicBezTo>
                  <a:cubicBezTo>
                    <a:pt x="54368" y="384908"/>
                    <a:pt x="52414" y="400539"/>
                    <a:pt x="60718" y="416170"/>
                  </a:cubicBezTo>
                  <a:cubicBezTo>
                    <a:pt x="69022" y="431801"/>
                    <a:pt x="112006" y="447920"/>
                    <a:pt x="119333" y="463062"/>
                  </a:cubicBezTo>
                  <a:cubicBezTo>
                    <a:pt x="126660" y="478204"/>
                    <a:pt x="114448" y="494486"/>
                    <a:pt x="104679" y="507023"/>
                  </a:cubicBezTo>
                  <a:cubicBezTo>
                    <a:pt x="94910" y="519560"/>
                    <a:pt x="67556" y="527050"/>
                    <a:pt x="60718" y="538285"/>
                  </a:cubicBezTo>
                  <a:cubicBezTo>
                    <a:pt x="53880" y="549520"/>
                    <a:pt x="58764" y="561568"/>
                    <a:pt x="63649" y="574431"/>
                  </a:cubicBezTo>
                  <a:cubicBezTo>
                    <a:pt x="68534" y="587294"/>
                    <a:pt x="82698" y="603739"/>
                    <a:pt x="90025" y="615462"/>
                  </a:cubicBezTo>
                  <a:cubicBezTo>
                    <a:pt x="97352" y="627185"/>
                    <a:pt x="112332" y="627348"/>
                    <a:pt x="107610" y="644770"/>
                  </a:cubicBezTo>
                  <a:cubicBezTo>
                    <a:pt x="102888" y="662192"/>
                    <a:pt x="69998" y="690686"/>
                    <a:pt x="61694" y="719994"/>
                  </a:cubicBezTo>
                  <a:cubicBezTo>
                    <a:pt x="53390" y="749302"/>
                    <a:pt x="60066" y="794891"/>
                    <a:pt x="57787" y="820616"/>
                  </a:cubicBezTo>
                  <a:cubicBezTo>
                    <a:pt x="55508" y="846341"/>
                    <a:pt x="56810" y="857739"/>
                    <a:pt x="48018" y="874347"/>
                  </a:cubicBezTo>
                  <a:cubicBezTo>
                    <a:pt x="39226" y="890955"/>
                    <a:pt x="12541" y="907976"/>
                    <a:pt x="5033" y="920262"/>
                  </a:cubicBezTo>
                  <a:cubicBezTo>
                    <a:pt x="-2475" y="932548"/>
                    <a:pt x="-195" y="939470"/>
                    <a:pt x="2973" y="948064"/>
                  </a:cubicBezTo>
                  <a:cubicBezTo>
                    <a:pt x="6141" y="956658"/>
                    <a:pt x="24189" y="964249"/>
                    <a:pt x="24044" y="971827"/>
                  </a:cubicBezTo>
                  <a:cubicBezTo>
                    <a:pt x="23899" y="979405"/>
                    <a:pt x="4782" y="977702"/>
                    <a:pt x="2102" y="993531"/>
                  </a:cubicBezTo>
                  <a:cubicBezTo>
                    <a:pt x="-578" y="1009360"/>
                    <a:pt x="637" y="1047262"/>
                    <a:pt x="7964" y="1066800"/>
                  </a:cubicBezTo>
                  <a:cubicBezTo>
                    <a:pt x="15291" y="1086338"/>
                    <a:pt x="37272" y="1098550"/>
                    <a:pt x="46064" y="1110762"/>
                  </a:cubicBezTo>
                  <a:cubicBezTo>
                    <a:pt x="54856" y="1122974"/>
                    <a:pt x="62183" y="1131278"/>
                    <a:pt x="60718" y="1140070"/>
                  </a:cubicBezTo>
                  <a:cubicBezTo>
                    <a:pt x="59253" y="1148862"/>
                    <a:pt x="40691" y="1156841"/>
                    <a:pt x="37272" y="1163516"/>
                  </a:cubicBezTo>
                  <a:cubicBezTo>
                    <a:pt x="33853" y="1170191"/>
                    <a:pt x="34978" y="1175854"/>
                    <a:pt x="40201" y="1180123"/>
                  </a:cubicBezTo>
                  <a:cubicBezTo>
                    <a:pt x="45424" y="1184392"/>
                    <a:pt x="58353" y="1184081"/>
                    <a:pt x="68611" y="1189128"/>
                  </a:cubicBezTo>
                  <a:cubicBezTo>
                    <a:pt x="78869" y="1194175"/>
                    <a:pt x="100621" y="1202465"/>
                    <a:pt x="101748" y="1210408"/>
                  </a:cubicBezTo>
                  <a:cubicBezTo>
                    <a:pt x="102875" y="1218351"/>
                    <a:pt x="81234" y="1227504"/>
                    <a:pt x="75372" y="1236785"/>
                  </a:cubicBezTo>
                  <a:cubicBezTo>
                    <a:pt x="69511" y="1246066"/>
                    <a:pt x="65602" y="1253393"/>
                    <a:pt x="66579" y="1266093"/>
                  </a:cubicBezTo>
                  <a:cubicBezTo>
                    <a:pt x="67556" y="1278793"/>
                    <a:pt x="77325" y="1294912"/>
                    <a:pt x="81233" y="1312985"/>
                  </a:cubicBezTo>
                  <a:cubicBezTo>
                    <a:pt x="85141" y="1331058"/>
                    <a:pt x="89048" y="1354993"/>
                    <a:pt x="90025" y="1374531"/>
                  </a:cubicBezTo>
                  <a:cubicBezTo>
                    <a:pt x="91002" y="1394069"/>
                    <a:pt x="79768" y="1406770"/>
                    <a:pt x="87095" y="1430216"/>
                  </a:cubicBezTo>
                  <a:cubicBezTo>
                    <a:pt x="94422" y="1453662"/>
                    <a:pt x="131545" y="1494204"/>
                    <a:pt x="133987" y="1515208"/>
                  </a:cubicBezTo>
                  <a:cubicBezTo>
                    <a:pt x="136429" y="1536212"/>
                    <a:pt x="110053" y="1542074"/>
                    <a:pt x="101749" y="1556239"/>
                  </a:cubicBezTo>
                  <a:cubicBezTo>
                    <a:pt x="93445" y="1570404"/>
                    <a:pt x="86118" y="1584569"/>
                    <a:pt x="84164" y="1600200"/>
                  </a:cubicBezTo>
                  <a:cubicBezTo>
                    <a:pt x="82210" y="1615831"/>
                    <a:pt x="87094" y="1633904"/>
                    <a:pt x="90025" y="1650023"/>
                  </a:cubicBezTo>
                  <a:cubicBezTo>
                    <a:pt x="92956" y="1666142"/>
                    <a:pt x="105168" y="1679331"/>
                    <a:pt x="101749" y="1696916"/>
                  </a:cubicBezTo>
                  <a:cubicBezTo>
                    <a:pt x="98330" y="1714501"/>
                    <a:pt x="72441" y="1738435"/>
                    <a:pt x="69510" y="1755531"/>
                  </a:cubicBezTo>
                  <a:cubicBezTo>
                    <a:pt x="66579" y="1772627"/>
                    <a:pt x="86606" y="1785816"/>
                    <a:pt x="84164" y="1799493"/>
                  </a:cubicBezTo>
                  <a:cubicBezTo>
                    <a:pt x="81722" y="1813170"/>
                    <a:pt x="57298" y="1821474"/>
                    <a:pt x="54856" y="1837593"/>
                  </a:cubicBezTo>
                  <a:cubicBezTo>
                    <a:pt x="52414" y="1853712"/>
                    <a:pt x="75860" y="1869343"/>
                    <a:pt x="69510" y="1896208"/>
                  </a:cubicBezTo>
                  <a:cubicBezTo>
                    <a:pt x="63160" y="1923073"/>
                    <a:pt x="24571" y="1972897"/>
                    <a:pt x="16756" y="1998785"/>
                  </a:cubicBezTo>
                  <a:cubicBezTo>
                    <a:pt x="8941" y="2024673"/>
                    <a:pt x="15779" y="2038106"/>
                    <a:pt x="22618" y="2051539"/>
                  </a:cubicBezTo>
                </a:path>
              </a:pathLst>
            </a:custGeom>
            <a:noFill/>
            <a:ln w="28575" cap="flat" cmpd="sng">
              <a:solidFill>
                <a:srgbClr val="FF6699"/>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Arial" panose="020B0604020202020204" pitchFamily="34" charset="0"/>
              </a:endParaRPr>
            </a:p>
          </p:txBody>
        </p:sp>
        <p:sp>
          <p:nvSpPr>
            <p:cNvPr id="69" name="Freeform 4"/>
            <p:cNvSpPr>
              <a:spLocks/>
            </p:cNvSpPr>
            <p:nvPr/>
          </p:nvSpPr>
          <p:spPr bwMode="auto">
            <a:xfrm>
              <a:off x="6588369" y="3688862"/>
              <a:ext cx="289169" cy="1125415"/>
            </a:xfrm>
            <a:custGeom>
              <a:avLst/>
              <a:gdLst>
                <a:gd name="T0" fmla="*/ 0 w 289169"/>
                <a:gd name="T1" fmla="*/ 0 h 1125415"/>
                <a:gd name="T2" fmla="*/ 37123 w 289169"/>
                <a:gd name="T3" fmla="*/ 39076 h 1125415"/>
                <a:gd name="T4" fmla="*/ 64477 w 289169"/>
                <a:gd name="T5" fmla="*/ 56661 h 1125415"/>
                <a:gd name="T6" fmla="*/ 68385 w 289169"/>
                <a:gd name="T7" fmla="*/ 85969 h 1125415"/>
                <a:gd name="T8" fmla="*/ 29309 w 289169"/>
                <a:gd name="T9" fmla="*/ 115276 h 1125415"/>
                <a:gd name="T10" fmla="*/ 11723 w 289169"/>
                <a:gd name="T11" fmla="*/ 148492 h 1125415"/>
                <a:gd name="T12" fmla="*/ 15631 w 289169"/>
                <a:gd name="T13" fmla="*/ 177800 h 1125415"/>
                <a:gd name="T14" fmla="*/ 35169 w 289169"/>
                <a:gd name="T15" fmla="*/ 207107 h 1125415"/>
                <a:gd name="T16" fmla="*/ 23446 w 289169"/>
                <a:gd name="T17" fmla="*/ 252046 h 1125415"/>
                <a:gd name="T18" fmla="*/ 17585 w 289169"/>
                <a:gd name="T19" fmla="*/ 283307 h 1125415"/>
                <a:gd name="T20" fmla="*/ 48846 w 289169"/>
                <a:gd name="T21" fmla="*/ 312615 h 1125415"/>
                <a:gd name="T22" fmla="*/ 58616 w 289169"/>
                <a:gd name="T23" fmla="*/ 367323 h 1125415"/>
                <a:gd name="T24" fmla="*/ 64477 w 289169"/>
                <a:gd name="T25" fmla="*/ 439615 h 1125415"/>
                <a:gd name="T26" fmla="*/ 107462 w 289169"/>
                <a:gd name="T27" fmla="*/ 478692 h 1125415"/>
                <a:gd name="T28" fmla="*/ 107462 w 289169"/>
                <a:gd name="T29" fmla="*/ 560753 h 1125415"/>
                <a:gd name="T30" fmla="*/ 138723 w 289169"/>
                <a:gd name="T31" fmla="*/ 605692 h 1125415"/>
                <a:gd name="T32" fmla="*/ 183662 w 289169"/>
                <a:gd name="T33" fmla="*/ 687753 h 1125415"/>
                <a:gd name="T34" fmla="*/ 177800 w 289169"/>
                <a:gd name="T35" fmla="*/ 740507 h 1125415"/>
                <a:gd name="T36" fmla="*/ 150446 w 289169"/>
                <a:gd name="T37" fmla="*/ 806938 h 1125415"/>
                <a:gd name="T38" fmla="*/ 160216 w 289169"/>
                <a:gd name="T39" fmla="*/ 828430 h 1125415"/>
                <a:gd name="T40" fmla="*/ 195385 w 289169"/>
                <a:gd name="T41" fmla="*/ 869461 h 1125415"/>
                <a:gd name="T42" fmla="*/ 181708 w 289169"/>
                <a:gd name="T43" fmla="*/ 926123 h 1125415"/>
                <a:gd name="T44" fmla="*/ 175846 w 289169"/>
                <a:gd name="T45" fmla="*/ 967153 h 1125415"/>
                <a:gd name="T46" fmla="*/ 205154 w 289169"/>
                <a:gd name="T47" fmla="*/ 1010138 h 1125415"/>
                <a:gd name="T48" fmla="*/ 199293 w 289169"/>
                <a:gd name="T49" fmla="*/ 1074615 h 1125415"/>
                <a:gd name="T50" fmla="*/ 195385 w 289169"/>
                <a:gd name="T51" fmla="*/ 1117600 h 1125415"/>
                <a:gd name="T52" fmla="*/ 230554 w 289169"/>
                <a:gd name="T53" fmla="*/ 1119553 h 1125415"/>
                <a:gd name="T54" fmla="*/ 269631 w 289169"/>
                <a:gd name="T55" fmla="*/ 1115646 h 1125415"/>
                <a:gd name="T56" fmla="*/ 289169 w 289169"/>
                <a:gd name="T57" fmla="*/ 1125415 h 11254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9169" h="1125415">
                  <a:moveTo>
                    <a:pt x="0" y="0"/>
                  </a:moveTo>
                  <a:cubicBezTo>
                    <a:pt x="13188" y="14816"/>
                    <a:pt x="26377" y="29633"/>
                    <a:pt x="37123" y="39076"/>
                  </a:cubicBezTo>
                  <a:cubicBezTo>
                    <a:pt x="47869" y="48519"/>
                    <a:pt x="59267" y="48846"/>
                    <a:pt x="64477" y="56661"/>
                  </a:cubicBezTo>
                  <a:cubicBezTo>
                    <a:pt x="69687" y="64477"/>
                    <a:pt x="74246" y="76200"/>
                    <a:pt x="68385" y="85969"/>
                  </a:cubicBezTo>
                  <a:cubicBezTo>
                    <a:pt x="62524" y="95738"/>
                    <a:pt x="38753" y="104856"/>
                    <a:pt x="29309" y="115276"/>
                  </a:cubicBezTo>
                  <a:cubicBezTo>
                    <a:pt x="19865" y="125696"/>
                    <a:pt x="14003" y="138071"/>
                    <a:pt x="11723" y="148492"/>
                  </a:cubicBezTo>
                  <a:cubicBezTo>
                    <a:pt x="9443" y="158913"/>
                    <a:pt x="11723" y="168031"/>
                    <a:pt x="15631" y="177800"/>
                  </a:cubicBezTo>
                  <a:cubicBezTo>
                    <a:pt x="19539" y="187569"/>
                    <a:pt x="33867" y="194733"/>
                    <a:pt x="35169" y="207107"/>
                  </a:cubicBezTo>
                  <a:cubicBezTo>
                    <a:pt x="36471" y="219481"/>
                    <a:pt x="26377" y="239346"/>
                    <a:pt x="23446" y="252046"/>
                  </a:cubicBezTo>
                  <a:cubicBezTo>
                    <a:pt x="20515" y="264746"/>
                    <a:pt x="13352" y="273212"/>
                    <a:pt x="17585" y="283307"/>
                  </a:cubicBezTo>
                  <a:cubicBezTo>
                    <a:pt x="21818" y="293402"/>
                    <a:pt x="42008" y="298612"/>
                    <a:pt x="48846" y="312615"/>
                  </a:cubicBezTo>
                  <a:cubicBezTo>
                    <a:pt x="55684" y="326618"/>
                    <a:pt x="56011" y="346156"/>
                    <a:pt x="58616" y="367323"/>
                  </a:cubicBezTo>
                  <a:cubicBezTo>
                    <a:pt x="61221" y="388490"/>
                    <a:pt x="56336" y="421053"/>
                    <a:pt x="64477" y="439615"/>
                  </a:cubicBezTo>
                  <a:cubicBezTo>
                    <a:pt x="72618" y="458177"/>
                    <a:pt x="100298" y="458502"/>
                    <a:pt x="107462" y="478692"/>
                  </a:cubicBezTo>
                  <a:cubicBezTo>
                    <a:pt x="114626" y="498882"/>
                    <a:pt x="102252" y="539586"/>
                    <a:pt x="107462" y="560753"/>
                  </a:cubicBezTo>
                  <a:cubicBezTo>
                    <a:pt x="112672" y="581920"/>
                    <a:pt x="126023" y="584525"/>
                    <a:pt x="138723" y="605692"/>
                  </a:cubicBezTo>
                  <a:cubicBezTo>
                    <a:pt x="151423" y="626859"/>
                    <a:pt x="177149" y="665284"/>
                    <a:pt x="183662" y="687753"/>
                  </a:cubicBezTo>
                  <a:cubicBezTo>
                    <a:pt x="190175" y="710222"/>
                    <a:pt x="183336" y="720643"/>
                    <a:pt x="177800" y="740507"/>
                  </a:cubicBezTo>
                  <a:cubicBezTo>
                    <a:pt x="172264" y="760371"/>
                    <a:pt x="153377" y="792284"/>
                    <a:pt x="150446" y="806938"/>
                  </a:cubicBezTo>
                  <a:cubicBezTo>
                    <a:pt x="147515" y="821592"/>
                    <a:pt x="152726" y="818010"/>
                    <a:pt x="160216" y="828430"/>
                  </a:cubicBezTo>
                  <a:cubicBezTo>
                    <a:pt x="167706" y="838851"/>
                    <a:pt x="191803" y="853179"/>
                    <a:pt x="195385" y="869461"/>
                  </a:cubicBezTo>
                  <a:cubicBezTo>
                    <a:pt x="198967" y="885743"/>
                    <a:pt x="184964" y="909841"/>
                    <a:pt x="181708" y="926123"/>
                  </a:cubicBezTo>
                  <a:cubicBezTo>
                    <a:pt x="178452" y="942405"/>
                    <a:pt x="171938" y="953151"/>
                    <a:pt x="175846" y="967153"/>
                  </a:cubicBezTo>
                  <a:cubicBezTo>
                    <a:pt x="179754" y="981156"/>
                    <a:pt x="201246" y="992228"/>
                    <a:pt x="205154" y="1010138"/>
                  </a:cubicBezTo>
                  <a:cubicBezTo>
                    <a:pt x="209062" y="1028048"/>
                    <a:pt x="199293" y="1074615"/>
                    <a:pt x="199293" y="1074615"/>
                  </a:cubicBezTo>
                  <a:cubicBezTo>
                    <a:pt x="197665" y="1092525"/>
                    <a:pt x="190175" y="1110110"/>
                    <a:pt x="195385" y="1117600"/>
                  </a:cubicBezTo>
                  <a:cubicBezTo>
                    <a:pt x="200595" y="1125090"/>
                    <a:pt x="218180" y="1119879"/>
                    <a:pt x="230554" y="1119553"/>
                  </a:cubicBezTo>
                  <a:cubicBezTo>
                    <a:pt x="242928" y="1119227"/>
                    <a:pt x="259862" y="1114669"/>
                    <a:pt x="269631" y="1115646"/>
                  </a:cubicBezTo>
                  <a:cubicBezTo>
                    <a:pt x="279400" y="1116623"/>
                    <a:pt x="284284" y="1121019"/>
                    <a:pt x="289169" y="1125415"/>
                  </a:cubicBezTo>
                </a:path>
              </a:pathLst>
            </a:custGeom>
            <a:noFill/>
            <a:ln w="28575" cap="flat" cmpd="sng">
              <a:solidFill>
                <a:srgbClr val="FF6699"/>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Arial" panose="020B0604020202020204" pitchFamily="34" charset="0"/>
              </a:endParaRPr>
            </a:p>
          </p:txBody>
        </p:sp>
      </p:grpSp>
      <p:sp>
        <p:nvSpPr>
          <p:cNvPr id="70" name="Freeform 6"/>
          <p:cNvSpPr>
            <a:spLocks/>
          </p:cNvSpPr>
          <p:nvPr/>
        </p:nvSpPr>
        <p:spPr bwMode="auto">
          <a:xfrm>
            <a:off x="6421438" y="2028825"/>
            <a:ext cx="193675" cy="3171825"/>
          </a:xfrm>
          <a:custGeom>
            <a:avLst/>
            <a:gdLst>
              <a:gd name="T0" fmla="*/ 36990 w 193543"/>
              <a:gd name="T1" fmla="*/ 0 h 3171825"/>
              <a:gd name="T2" fmla="*/ 12746 w 193543"/>
              <a:gd name="T3" fmla="*/ 304800 h 3171825"/>
              <a:gd name="T4" fmla="*/ 3032 w 193543"/>
              <a:gd name="T5" fmla="*/ 690563 h 3171825"/>
              <a:gd name="T6" fmla="*/ 66096 w 193543"/>
              <a:gd name="T7" fmla="*/ 1019175 h 3171825"/>
              <a:gd name="T8" fmla="*/ 167966 w 193543"/>
              <a:gd name="T9" fmla="*/ 1290638 h 3171825"/>
              <a:gd name="T10" fmla="*/ 197071 w 193543"/>
              <a:gd name="T11" fmla="*/ 1485900 h 3171825"/>
              <a:gd name="T12" fmla="*/ 172818 w 193543"/>
              <a:gd name="T13" fmla="*/ 1819275 h 3171825"/>
              <a:gd name="T14" fmla="*/ 85499 w 193543"/>
              <a:gd name="T15" fmla="*/ 2095500 h 3171825"/>
              <a:gd name="T16" fmla="*/ 41836 w 193543"/>
              <a:gd name="T17" fmla="*/ 2443163 h 3171825"/>
              <a:gd name="T18" fmla="*/ 100052 w 193543"/>
              <a:gd name="T19" fmla="*/ 2881313 h 3171825"/>
              <a:gd name="T20" fmla="*/ 143711 w 193543"/>
              <a:gd name="T21" fmla="*/ 3171825 h 31718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3543" h="3171825">
                <a:moveTo>
                  <a:pt x="36315" y="0"/>
                </a:moveTo>
                <a:cubicBezTo>
                  <a:pt x="27187" y="94853"/>
                  <a:pt x="18059" y="189706"/>
                  <a:pt x="12503" y="304800"/>
                </a:cubicBezTo>
                <a:cubicBezTo>
                  <a:pt x="6947" y="419894"/>
                  <a:pt x="-5753" y="571501"/>
                  <a:pt x="2978" y="690563"/>
                </a:cubicBezTo>
                <a:cubicBezTo>
                  <a:pt x="11709" y="809625"/>
                  <a:pt x="37903" y="919163"/>
                  <a:pt x="64890" y="1019175"/>
                </a:cubicBezTo>
                <a:cubicBezTo>
                  <a:pt x="91877" y="1119187"/>
                  <a:pt x="143472" y="1212851"/>
                  <a:pt x="164903" y="1290638"/>
                </a:cubicBezTo>
                <a:cubicBezTo>
                  <a:pt x="186334" y="1368425"/>
                  <a:pt x="192684" y="1397794"/>
                  <a:pt x="193478" y="1485900"/>
                </a:cubicBezTo>
                <a:cubicBezTo>
                  <a:pt x="194272" y="1574006"/>
                  <a:pt x="187921" y="1717675"/>
                  <a:pt x="169665" y="1819275"/>
                </a:cubicBezTo>
                <a:cubicBezTo>
                  <a:pt x="151409" y="1920875"/>
                  <a:pt x="105371" y="1991519"/>
                  <a:pt x="83940" y="2095500"/>
                </a:cubicBezTo>
                <a:cubicBezTo>
                  <a:pt x="62509" y="2199481"/>
                  <a:pt x="38698" y="2312194"/>
                  <a:pt x="41079" y="2443163"/>
                </a:cubicBezTo>
                <a:cubicBezTo>
                  <a:pt x="43460" y="2574132"/>
                  <a:pt x="81560" y="2759869"/>
                  <a:pt x="98228" y="2881313"/>
                </a:cubicBezTo>
                <a:cubicBezTo>
                  <a:pt x="114896" y="3002757"/>
                  <a:pt x="127993" y="3088878"/>
                  <a:pt x="141090" y="3171825"/>
                </a:cubicBezTo>
              </a:path>
            </a:pathLst>
          </a:custGeom>
          <a:noFill/>
          <a:ln w="57150" cap="flat" cmpd="sng">
            <a:solidFill>
              <a:srgbClr val="FF9966"/>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Arial" panose="020B0604020202020204" pitchFamily="34" charset="0"/>
            </a:endParaRPr>
          </a:p>
        </p:txBody>
      </p:sp>
      <p:cxnSp>
        <p:nvCxnSpPr>
          <p:cNvPr id="71" name="Straight Connector 9"/>
          <p:cNvCxnSpPr>
            <a:cxnSpLocks noChangeShapeType="1"/>
          </p:cNvCxnSpPr>
          <p:nvPr/>
        </p:nvCxnSpPr>
        <p:spPr bwMode="auto">
          <a:xfrm>
            <a:off x="6034088" y="2495550"/>
            <a:ext cx="387350" cy="0"/>
          </a:xfrm>
          <a:prstGeom prst="line">
            <a:avLst/>
          </a:prstGeom>
          <a:noFill/>
          <a:ln w="19050">
            <a:solidFill>
              <a:schemeClr val="tx2"/>
            </a:solidFill>
            <a:round/>
            <a:headEnd/>
            <a:tailEnd type="oval" w="med" len="med"/>
          </a:ln>
          <a:extLst>
            <a:ext uri="{909E8E84-426E-40DD-AFC4-6F175D3DCCD1}">
              <a14:hiddenFill xmlns="" xmlns:a14="http://schemas.microsoft.com/office/drawing/2010/main">
                <a:noFill/>
              </a14:hiddenFill>
            </a:ext>
          </a:extLst>
        </p:spPr>
      </p:cxnSp>
      <p:cxnSp>
        <p:nvCxnSpPr>
          <p:cNvPr id="72" name="Straight Connector 15"/>
          <p:cNvCxnSpPr>
            <a:cxnSpLocks noChangeShapeType="1"/>
          </p:cNvCxnSpPr>
          <p:nvPr/>
        </p:nvCxnSpPr>
        <p:spPr bwMode="auto">
          <a:xfrm>
            <a:off x="6034088" y="2667000"/>
            <a:ext cx="484187" cy="0"/>
          </a:xfrm>
          <a:prstGeom prst="line">
            <a:avLst/>
          </a:prstGeom>
          <a:noFill/>
          <a:ln w="19050">
            <a:solidFill>
              <a:schemeClr val="tx2"/>
            </a:solidFill>
            <a:round/>
            <a:headEnd/>
            <a:tailEnd type="oval" w="med" len="med"/>
          </a:ln>
          <a:extLst>
            <a:ext uri="{909E8E84-426E-40DD-AFC4-6F175D3DCCD1}">
              <a14:hiddenFill xmlns="" xmlns:a14="http://schemas.microsoft.com/office/drawing/2010/main">
                <a:noFill/>
              </a14:hiddenFill>
            </a:ext>
          </a:extLst>
        </p:spPr>
      </p:cxnSp>
      <p:cxnSp>
        <p:nvCxnSpPr>
          <p:cNvPr id="73" name="Straight Connector 17"/>
          <p:cNvCxnSpPr>
            <a:cxnSpLocks noChangeShapeType="1"/>
          </p:cNvCxnSpPr>
          <p:nvPr/>
        </p:nvCxnSpPr>
        <p:spPr bwMode="auto">
          <a:xfrm>
            <a:off x="6034088" y="2847975"/>
            <a:ext cx="938212" cy="0"/>
          </a:xfrm>
          <a:prstGeom prst="line">
            <a:avLst/>
          </a:prstGeom>
          <a:noFill/>
          <a:ln w="19050">
            <a:solidFill>
              <a:schemeClr val="tx2"/>
            </a:solidFill>
            <a:round/>
            <a:headEnd/>
            <a:tailEnd type="oval" w="med" len="med"/>
          </a:ln>
          <a:extLst>
            <a:ext uri="{909E8E84-426E-40DD-AFC4-6F175D3DCCD1}">
              <a14:hiddenFill xmlns="" xmlns:a14="http://schemas.microsoft.com/office/drawing/2010/main">
                <a:noFill/>
              </a14:hiddenFill>
            </a:ext>
          </a:extLst>
        </p:spPr>
      </p:cxnSp>
      <p:cxnSp>
        <p:nvCxnSpPr>
          <p:cNvPr id="74" name="Straight Connector 13"/>
          <p:cNvCxnSpPr>
            <a:cxnSpLocks noChangeShapeType="1"/>
          </p:cNvCxnSpPr>
          <p:nvPr/>
        </p:nvCxnSpPr>
        <p:spPr bwMode="auto">
          <a:xfrm>
            <a:off x="6605588" y="2495550"/>
            <a:ext cx="0" cy="2214563"/>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cxnSp>
      <p:cxnSp>
        <p:nvCxnSpPr>
          <p:cNvPr id="75" name="Straight Connector 21"/>
          <p:cNvCxnSpPr>
            <a:cxnSpLocks noChangeShapeType="1"/>
          </p:cNvCxnSpPr>
          <p:nvPr/>
        </p:nvCxnSpPr>
        <p:spPr bwMode="auto">
          <a:xfrm>
            <a:off x="7362825" y="2490788"/>
            <a:ext cx="0" cy="2193925"/>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cxnSp>
      <p:cxnSp>
        <p:nvCxnSpPr>
          <p:cNvPr id="76" name="Straight Connector 22"/>
          <p:cNvCxnSpPr>
            <a:cxnSpLocks noChangeShapeType="1"/>
          </p:cNvCxnSpPr>
          <p:nvPr/>
        </p:nvCxnSpPr>
        <p:spPr bwMode="auto">
          <a:xfrm>
            <a:off x="8081963" y="2490788"/>
            <a:ext cx="0" cy="2214562"/>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cxnSp>
      <p:sp>
        <p:nvSpPr>
          <p:cNvPr id="77" name="Oval 2"/>
          <p:cNvSpPr>
            <a:spLocks noChangeArrowheads="1"/>
          </p:cNvSpPr>
          <p:nvPr/>
        </p:nvSpPr>
        <p:spPr bwMode="auto">
          <a:xfrm>
            <a:off x="7464423" y="3565525"/>
            <a:ext cx="82550" cy="82550"/>
          </a:xfrm>
          <a:prstGeom prst="ellipse">
            <a:avLst/>
          </a:prstGeom>
          <a:gradFill flip="none" rotWithShape="1">
            <a:gsLst>
              <a:gs pos="100000">
                <a:srgbClr val="FF0000"/>
              </a:gs>
              <a:gs pos="23000">
                <a:srgbClr val="FFCC00">
                  <a:shade val="67500"/>
                  <a:satMod val="115000"/>
                </a:srgbClr>
              </a:gs>
              <a:gs pos="100000">
                <a:srgbClr val="FFCC00">
                  <a:shade val="100000"/>
                  <a:satMod val="115000"/>
                </a:srgbClr>
              </a:gs>
            </a:gsLst>
            <a:path path="circle">
              <a:fillToRect l="50000" t="50000" r="50000" b="50000"/>
            </a:path>
            <a:tileRect/>
          </a:gradFill>
          <a:ln w="9525" algn="ctr">
            <a:noFill/>
            <a:round/>
            <a:headEnd/>
            <a:tailEnd/>
          </a:ln>
        </p:spPr>
        <p:txBody>
          <a:bodyPr/>
          <a:lstStyle/>
          <a:p>
            <a:pPr>
              <a:defRPr/>
            </a:pPr>
            <a:endParaRPr lang="en-US" dirty="0">
              <a:latin typeface="Arial" panose="020B0604020202020204" pitchFamily="34" charset="0"/>
              <a:ea typeface="+mn-ea"/>
            </a:endParaRPr>
          </a:p>
        </p:txBody>
      </p:sp>
      <p:sp>
        <p:nvSpPr>
          <p:cNvPr id="78" name="Oval 2"/>
          <p:cNvSpPr>
            <a:spLocks noChangeArrowheads="1"/>
          </p:cNvSpPr>
          <p:nvPr/>
        </p:nvSpPr>
        <p:spPr bwMode="auto">
          <a:xfrm>
            <a:off x="7607293" y="3482974"/>
            <a:ext cx="82550" cy="82550"/>
          </a:xfrm>
          <a:prstGeom prst="ellipse">
            <a:avLst/>
          </a:prstGeom>
          <a:gradFill flip="none" rotWithShape="1">
            <a:gsLst>
              <a:gs pos="100000">
                <a:srgbClr val="FF0000"/>
              </a:gs>
              <a:gs pos="23000">
                <a:srgbClr val="FFCC00">
                  <a:shade val="67500"/>
                  <a:satMod val="115000"/>
                </a:srgbClr>
              </a:gs>
              <a:gs pos="100000">
                <a:srgbClr val="FFCC00">
                  <a:shade val="100000"/>
                  <a:satMod val="115000"/>
                </a:srgbClr>
              </a:gs>
            </a:gsLst>
            <a:path path="circle">
              <a:fillToRect l="50000" t="50000" r="50000" b="50000"/>
            </a:path>
            <a:tileRect/>
          </a:gradFill>
          <a:ln w="9525" algn="ctr">
            <a:noFill/>
            <a:round/>
            <a:headEnd/>
            <a:tailEnd/>
          </a:ln>
        </p:spPr>
        <p:txBody>
          <a:bodyPr/>
          <a:lstStyle/>
          <a:p>
            <a:pPr>
              <a:defRPr/>
            </a:pPr>
            <a:endParaRPr lang="en-US" dirty="0">
              <a:latin typeface="Arial" panose="020B0604020202020204" pitchFamily="34" charset="0"/>
              <a:ea typeface="+mn-ea"/>
            </a:endParaRPr>
          </a:p>
        </p:txBody>
      </p:sp>
      <p:sp>
        <p:nvSpPr>
          <p:cNvPr id="79" name="Oval 2"/>
          <p:cNvSpPr>
            <a:spLocks noChangeArrowheads="1"/>
          </p:cNvSpPr>
          <p:nvPr/>
        </p:nvSpPr>
        <p:spPr bwMode="auto">
          <a:xfrm>
            <a:off x="7607293" y="3629023"/>
            <a:ext cx="82550" cy="82550"/>
          </a:xfrm>
          <a:prstGeom prst="ellipse">
            <a:avLst/>
          </a:prstGeom>
          <a:gradFill flip="none" rotWithShape="1">
            <a:gsLst>
              <a:gs pos="100000">
                <a:srgbClr val="FF0000"/>
              </a:gs>
              <a:gs pos="23000">
                <a:srgbClr val="FFCC00">
                  <a:shade val="67500"/>
                  <a:satMod val="115000"/>
                </a:srgbClr>
              </a:gs>
              <a:gs pos="100000">
                <a:srgbClr val="FFCC00">
                  <a:shade val="100000"/>
                  <a:satMod val="115000"/>
                </a:srgbClr>
              </a:gs>
            </a:gsLst>
            <a:path path="circle">
              <a:fillToRect l="50000" t="50000" r="50000" b="50000"/>
            </a:path>
            <a:tileRect/>
          </a:gradFill>
          <a:ln w="9525" algn="ctr">
            <a:noFill/>
            <a:round/>
            <a:headEnd/>
            <a:tailEnd/>
          </a:ln>
        </p:spPr>
        <p:txBody>
          <a:bodyPr/>
          <a:lstStyle/>
          <a:p>
            <a:pPr>
              <a:defRPr/>
            </a:pPr>
            <a:endParaRPr lang="en-US" dirty="0">
              <a:latin typeface="Arial" panose="020B0604020202020204" pitchFamily="34" charset="0"/>
              <a:ea typeface="+mn-ea"/>
            </a:endParaRPr>
          </a:p>
        </p:txBody>
      </p:sp>
      <p:sp>
        <p:nvSpPr>
          <p:cNvPr id="80" name="Oval 2"/>
          <p:cNvSpPr>
            <a:spLocks noChangeArrowheads="1"/>
          </p:cNvSpPr>
          <p:nvPr/>
        </p:nvSpPr>
        <p:spPr bwMode="auto">
          <a:xfrm>
            <a:off x="7769217" y="3402647"/>
            <a:ext cx="82550" cy="82550"/>
          </a:xfrm>
          <a:prstGeom prst="ellipse">
            <a:avLst/>
          </a:prstGeom>
          <a:gradFill flip="none" rotWithShape="1">
            <a:gsLst>
              <a:gs pos="100000">
                <a:srgbClr val="FF0000"/>
              </a:gs>
              <a:gs pos="23000">
                <a:srgbClr val="FFCC00">
                  <a:shade val="67500"/>
                  <a:satMod val="115000"/>
                </a:srgbClr>
              </a:gs>
              <a:gs pos="100000">
                <a:srgbClr val="FFCC00">
                  <a:shade val="100000"/>
                  <a:satMod val="115000"/>
                </a:srgbClr>
              </a:gs>
            </a:gsLst>
            <a:path path="circle">
              <a:fillToRect l="50000" t="50000" r="50000" b="50000"/>
            </a:path>
            <a:tileRect/>
          </a:gradFill>
          <a:ln w="9525" algn="ctr">
            <a:noFill/>
            <a:round/>
            <a:headEnd/>
            <a:tailEnd/>
          </a:ln>
        </p:spPr>
        <p:txBody>
          <a:bodyPr/>
          <a:lstStyle/>
          <a:p>
            <a:pPr>
              <a:defRPr/>
            </a:pPr>
            <a:endParaRPr lang="en-US" dirty="0">
              <a:latin typeface="Arial" panose="020B0604020202020204" pitchFamily="34" charset="0"/>
              <a:ea typeface="+mn-ea"/>
            </a:endParaRPr>
          </a:p>
        </p:txBody>
      </p:sp>
      <p:sp>
        <p:nvSpPr>
          <p:cNvPr id="81" name="Oval 2"/>
          <p:cNvSpPr>
            <a:spLocks noChangeArrowheads="1"/>
          </p:cNvSpPr>
          <p:nvPr/>
        </p:nvSpPr>
        <p:spPr bwMode="auto">
          <a:xfrm>
            <a:off x="7769217" y="3548696"/>
            <a:ext cx="82550" cy="82550"/>
          </a:xfrm>
          <a:prstGeom prst="ellipse">
            <a:avLst/>
          </a:prstGeom>
          <a:gradFill flip="none" rotWithShape="1">
            <a:gsLst>
              <a:gs pos="100000">
                <a:srgbClr val="FF0000"/>
              </a:gs>
              <a:gs pos="23000">
                <a:srgbClr val="FFCC00">
                  <a:shade val="67500"/>
                  <a:satMod val="115000"/>
                </a:srgbClr>
              </a:gs>
              <a:gs pos="100000">
                <a:srgbClr val="FFCC00">
                  <a:shade val="100000"/>
                  <a:satMod val="115000"/>
                </a:srgbClr>
              </a:gs>
            </a:gsLst>
            <a:path path="circle">
              <a:fillToRect l="50000" t="50000" r="50000" b="50000"/>
            </a:path>
            <a:tileRect/>
          </a:gradFill>
          <a:ln w="9525" algn="ctr">
            <a:noFill/>
            <a:round/>
            <a:headEnd/>
            <a:tailEnd/>
          </a:ln>
        </p:spPr>
        <p:txBody>
          <a:bodyPr/>
          <a:lstStyle/>
          <a:p>
            <a:pPr>
              <a:defRPr/>
            </a:pPr>
            <a:endParaRPr lang="en-US" dirty="0">
              <a:latin typeface="Arial" panose="020B0604020202020204" pitchFamily="34" charset="0"/>
              <a:ea typeface="+mn-ea"/>
            </a:endParaRPr>
          </a:p>
        </p:txBody>
      </p:sp>
      <p:sp>
        <p:nvSpPr>
          <p:cNvPr id="82" name="Oval 2"/>
          <p:cNvSpPr>
            <a:spLocks noChangeArrowheads="1"/>
          </p:cNvSpPr>
          <p:nvPr/>
        </p:nvSpPr>
        <p:spPr bwMode="auto">
          <a:xfrm>
            <a:off x="7769217" y="3696497"/>
            <a:ext cx="82550" cy="82550"/>
          </a:xfrm>
          <a:prstGeom prst="ellipse">
            <a:avLst/>
          </a:prstGeom>
          <a:gradFill flip="none" rotWithShape="1">
            <a:gsLst>
              <a:gs pos="100000">
                <a:srgbClr val="FF0000"/>
              </a:gs>
              <a:gs pos="23000">
                <a:srgbClr val="FFCC00">
                  <a:shade val="67500"/>
                  <a:satMod val="115000"/>
                </a:srgbClr>
              </a:gs>
              <a:gs pos="100000">
                <a:srgbClr val="FFCC00">
                  <a:shade val="100000"/>
                  <a:satMod val="115000"/>
                </a:srgbClr>
              </a:gs>
            </a:gsLst>
            <a:path path="circle">
              <a:fillToRect l="50000" t="50000" r="50000" b="50000"/>
            </a:path>
            <a:tileRect/>
          </a:gradFill>
          <a:ln w="9525" algn="ctr">
            <a:noFill/>
            <a:round/>
            <a:headEnd/>
            <a:tailEnd/>
          </a:ln>
        </p:spPr>
        <p:txBody>
          <a:bodyPr/>
          <a:lstStyle/>
          <a:p>
            <a:pPr>
              <a:defRPr/>
            </a:pPr>
            <a:endParaRPr lang="en-US" dirty="0">
              <a:latin typeface="Arial" panose="020B0604020202020204" pitchFamily="34" charset="0"/>
              <a:ea typeface="+mn-ea"/>
            </a:endParaRPr>
          </a:p>
        </p:txBody>
      </p:sp>
      <p:sp>
        <p:nvSpPr>
          <p:cNvPr id="83" name="Oval 2"/>
          <p:cNvSpPr>
            <a:spLocks noChangeArrowheads="1"/>
          </p:cNvSpPr>
          <p:nvPr/>
        </p:nvSpPr>
        <p:spPr bwMode="auto">
          <a:xfrm>
            <a:off x="7921617" y="3320097"/>
            <a:ext cx="82550" cy="82550"/>
          </a:xfrm>
          <a:prstGeom prst="ellipse">
            <a:avLst/>
          </a:prstGeom>
          <a:gradFill flip="none" rotWithShape="1">
            <a:gsLst>
              <a:gs pos="100000">
                <a:srgbClr val="FF0000"/>
              </a:gs>
              <a:gs pos="23000">
                <a:srgbClr val="FFCC00">
                  <a:shade val="67500"/>
                  <a:satMod val="115000"/>
                </a:srgbClr>
              </a:gs>
              <a:gs pos="100000">
                <a:srgbClr val="FFCC00">
                  <a:shade val="100000"/>
                  <a:satMod val="115000"/>
                </a:srgbClr>
              </a:gs>
            </a:gsLst>
            <a:path path="circle">
              <a:fillToRect l="50000" t="50000" r="50000" b="50000"/>
            </a:path>
            <a:tileRect/>
          </a:gradFill>
          <a:ln w="9525" algn="ctr">
            <a:noFill/>
            <a:round/>
            <a:headEnd/>
            <a:tailEnd/>
          </a:ln>
        </p:spPr>
        <p:txBody>
          <a:bodyPr/>
          <a:lstStyle/>
          <a:p>
            <a:pPr>
              <a:defRPr/>
            </a:pPr>
            <a:endParaRPr lang="en-US" dirty="0">
              <a:latin typeface="Arial" panose="020B0604020202020204" pitchFamily="34" charset="0"/>
              <a:ea typeface="+mn-ea"/>
            </a:endParaRPr>
          </a:p>
        </p:txBody>
      </p:sp>
      <p:sp>
        <p:nvSpPr>
          <p:cNvPr id="84" name="Oval 2"/>
          <p:cNvSpPr>
            <a:spLocks noChangeArrowheads="1"/>
          </p:cNvSpPr>
          <p:nvPr/>
        </p:nvSpPr>
        <p:spPr bwMode="auto">
          <a:xfrm>
            <a:off x="7921617" y="3466146"/>
            <a:ext cx="82550" cy="82550"/>
          </a:xfrm>
          <a:prstGeom prst="ellipse">
            <a:avLst/>
          </a:prstGeom>
          <a:gradFill flip="none" rotWithShape="1">
            <a:gsLst>
              <a:gs pos="100000">
                <a:srgbClr val="FF0000"/>
              </a:gs>
              <a:gs pos="23000">
                <a:srgbClr val="FFCC00">
                  <a:shade val="67500"/>
                  <a:satMod val="115000"/>
                </a:srgbClr>
              </a:gs>
              <a:gs pos="100000">
                <a:srgbClr val="FFCC00">
                  <a:shade val="100000"/>
                  <a:satMod val="115000"/>
                </a:srgbClr>
              </a:gs>
            </a:gsLst>
            <a:path path="circle">
              <a:fillToRect l="50000" t="50000" r="50000" b="50000"/>
            </a:path>
            <a:tileRect/>
          </a:gradFill>
          <a:ln w="9525" algn="ctr">
            <a:noFill/>
            <a:round/>
            <a:headEnd/>
            <a:tailEnd/>
          </a:ln>
        </p:spPr>
        <p:txBody>
          <a:bodyPr/>
          <a:lstStyle/>
          <a:p>
            <a:pPr>
              <a:defRPr/>
            </a:pPr>
            <a:endParaRPr lang="en-US" dirty="0">
              <a:latin typeface="Arial" panose="020B0604020202020204" pitchFamily="34" charset="0"/>
              <a:ea typeface="+mn-ea"/>
            </a:endParaRPr>
          </a:p>
        </p:txBody>
      </p:sp>
      <p:sp>
        <p:nvSpPr>
          <p:cNvPr id="85" name="Oval 2"/>
          <p:cNvSpPr>
            <a:spLocks noChangeArrowheads="1"/>
          </p:cNvSpPr>
          <p:nvPr/>
        </p:nvSpPr>
        <p:spPr bwMode="auto">
          <a:xfrm>
            <a:off x="7921617" y="3613947"/>
            <a:ext cx="82550" cy="82550"/>
          </a:xfrm>
          <a:prstGeom prst="ellipse">
            <a:avLst/>
          </a:prstGeom>
          <a:gradFill flip="none" rotWithShape="1">
            <a:gsLst>
              <a:gs pos="100000">
                <a:srgbClr val="FF0000"/>
              </a:gs>
              <a:gs pos="23000">
                <a:srgbClr val="FFCC00">
                  <a:shade val="67500"/>
                  <a:satMod val="115000"/>
                </a:srgbClr>
              </a:gs>
              <a:gs pos="100000">
                <a:srgbClr val="FFCC00">
                  <a:shade val="100000"/>
                  <a:satMod val="115000"/>
                </a:srgbClr>
              </a:gs>
            </a:gsLst>
            <a:path path="circle">
              <a:fillToRect l="50000" t="50000" r="50000" b="50000"/>
            </a:path>
            <a:tileRect/>
          </a:gradFill>
          <a:ln w="9525" algn="ctr">
            <a:noFill/>
            <a:round/>
            <a:headEnd/>
            <a:tailEnd/>
          </a:ln>
        </p:spPr>
        <p:txBody>
          <a:bodyPr/>
          <a:lstStyle/>
          <a:p>
            <a:pPr>
              <a:defRPr/>
            </a:pPr>
            <a:endParaRPr lang="en-US" dirty="0">
              <a:latin typeface="Arial" panose="020B0604020202020204" pitchFamily="34" charset="0"/>
              <a:ea typeface="+mn-ea"/>
            </a:endParaRPr>
          </a:p>
        </p:txBody>
      </p:sp>
      <p:sp>
        <p:nvSpPr>
          <p:cNvPr id="86" name="Oval 2"/>
          <p:cNvSpPr>
            <a:spLocks noChangeArrowheads="1"/>
          </p:cNvSpPr>
          <p:nvPr/>
        </p:nvSpPr>
        <p:spPr bwMode="auto">
          <a:xfrm>
            <a:off x="7923058" y="3772421"/>
            <a:ext cx="82550" cy="82550"/>
          </a:xfrm>
          <a:prstGeom prst="ellipse">
            <a:avLst/>
          </a:prstGeom>
          <a:gradFill flip="none" rotWithShape="1">
            <a:gsLst>
              <a:gs pos="100000">
                <a:srgbClr val="FF0000"/>
              </a:gs>
              <a:gs pos="23000">
                <a:srgbClr val="FFCC00">
                  <a:shade val="67500"/>
                  <a:satMod val="115000"/>
                </a:srgbClr>
              </a:gs>
              <a:gs pos="100000">
                <a:srgbClr val="FFCC00">
                  <a:shade val="100000"/>
                  <a:satMod val="115000"/>
                </a:srgbClr>
              </a:gs>
            </a:gsLst>
            <a:path path="circle">
              <a:fillToRect l="50000" t="50000" r="50000" b="50000"/>
            </a:path>
            <a:tileRect/>
          </a:gradFill>
          <a:ln w="9525" algn="ctr">
            <a:noFill/>
            <a:round/>
            <a:headEnd/>
            <a:tailEnd/>
          </a:ln>
        </p:spPr>
        <p:txBody>
          <a:bodyPr/>
          <a:lstStyle/>
          <a:p>
            <a:pPr>
              <a:defRPr/>
            </a:pPr>
            <a:endParaRPr lang="en-US" dirty="0">
              <a:latin typeface="Arial" panose="020B0604020202020204" pitchFamily="34" charset="0"/>
              <a:ea typeface="+mn-ea"/>
            </a:endParaRPr>
          </a:p>
        </p:txBody>
      </p:sp>
      <p:sp>
        <p:nvSpPr>
          <p:cNvPr id="87" name="TextBox 14"/>
          <p:cNvSpPr txBox="1">
            <a:spLocks noChangeArrowheads="1"/>
          </p:cNvSpPr>
          <p:nvPr/>
        </p:nvSpPr>
        <p:spPr bwMode="auto">
          <a:xfrm>
            <a:off x="7026275" y="2044700"/>
            <a:ext cx="68897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200" b="1">
                <a:solidFill>
                  <a:schemeClr val="tx1"/>
                </a:solidFill>
              </a:rPr>
              <a:t>Needle</a:t>
            </a:r>
          </a:p>
          <a:p>
            <a:pPr algn="ctr" eaLnBrk="1" hangingPunct="1">
              <a:spcBef>
                <a:spcPct val="0"/>
              </a:spcBef>
              <a:buClrTx/>
              <a:buFontTx/>
              <a:buNone/>
            </a:pPr>
            <a:r>
              <a:rPr lang="en-US" altLang="en-US" sz="1200" b="1">
                <a:solidFill>
                  <a:schemeClr val="tx1"/>
                </a:solidFill>
              </a:rPr>
              <a:t>length</a:t>
            </a:r>
          </a:p>
        </p:txBody>
      </p:sp>
      <p:sp>
        <p:nvSpPr>
          <p:cNvPr id="88" name="TextBox 34"/>
          <p:cNvSpPr txBox="1">
            <a:spLocks noChangeArrowheads="1"/>
          </p:cNvSpPr>
          <p:nvPr/>
        </p:nvSpPr>
        <p:spPr bwMode="auto">
          <a:xfrm>
            <a:off x="7575550" y="2044700"/>
            <a:ext cx="1074738"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200" b="1" dirty="0">
                <a:solidFill>
                  <a:schemeClr val="tx1"/>
                </a:solidFill>
              </a:rPr>
              <a:t>Epinephrine</a:t>
            </a:r>
          </a:p>
          <a:p>
            <a:pPr algn="ctr" eaLnBrk="1" hangingPunct="1">
              <a:spcBef>
                <a:spcPct val="0"/>
              </a:spcBef>
              <a:buClrTx/>
              <a:buFontTx/>
              <a:buNone/>
            </a:pPr>
            <a:r>
              <a:rPr lang="en-US" altLang="en-US" sz="1200" b="1" dirty="0">
                <a:solidFill>
                  <a:schemeClr val="tx1"/>
                </a:solidFill>
              </a:rPr>
              <a:t>penetration</a:t>
            </a:r>
          </a:p>
        </p:txBody>
      </p:sp>
      <p:sp>
        <p:nvSpPr>
          <p:cNvPr id="89" name="TextBox 35"/>
          <p:cNvSpPr txBox="1">
            <a:spLocks noChangeArrowheads="1"/>
          </p:cNvSpPr>
          <p:nvPr/>
        </p:nvSpPr>
        <p:spPr bwMode="auto">
          <a:xfrm>
            <a:off x="6697663" y="4321175"/>
            <a:ext cx="60801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900" b="1">
                <a:solidFill>
                  <a:schemeClr val="tx1"/>
                </a:solidFill>
              </a:rPr>
              <a:t>1.43 cm</a:t>
            </a:r>
          </a:p>
        </p:txBody>
      </p:sp>
      <p:sp>
        <p:nvSpPr>
          <p:cNvPr id="90" name="TextBox 36"/>
          <p:cNvSpPr txBox="1">
            <a:spLocks noChangeArrowheads="1"/>
          </p:cNvSpPr>
          <p:nvPr/>
        </p:nvSpPr>
        <p:spPr bwMode="auto">
          <a:xfrm>
            <a:off x="7065963" y="4667250"/>
            <a:ext cx="608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900" b="1">
                <a:solidFill>
                  <a:schemeClr val="tx1"/>
                </a:solidFill>
              </a:rPr>
              <a:t>2.69 cm</a:t>
            </a:r>
          </a:p>
        </p:txBody>
      </p:sp>
      <p:cxnSp>
        <p:nvCxnSpPr>
          <p:cNvPr id="91" name="Straight Arrow Connector 18"/>
          <p:cNvCxnSpPr>
            <a:cxnSpLocks noChangeShapeType="1"/>
          </p:cNvCxnSpPr>
          <p:nvPr/>
        </p:nvCxnSpPr>
        <p:spPr bwMode="auto">
          <a:xfrm flipH="1">
            <a:off x="6611938" y="4443413"/>
            <a:ext cx="146050" cy="0"/>
          </a:xfrm>
          <a:prstGeom prst="straightConnector1">
            <a:avLst/>
          </a:prstGeom>
          <a:noFill/>
          <a:ln w="19050">
            <a:solidFill>
              <a:srgbClr val="FF0000"/>
            </a:solidFill>
            <a:round/>
            <a:headEnd/>
            <a:tailEnd type="triangle" w="med" len="med"/>
          </a:ln>
          <a:extLst>
            <a:ext uri="{909E8E84-426E-40DD-AFC4-6F175D3DCCD1}">
              <a14:hiddenFill xmlns="" xmlns:a14="http://schemas.microsoft.com/office/drawing/2010/main">
                <a:noFill/>
              </a14:hiddenFill>
            </a:ext>
          </a:extLst>
        </p:spPr>
      </p:cxnSp>
      <p:cxnSp>
        <p:nvCxnSpPr>
          <p:cNvPr id="92" name="Straight Arrow Connector 39"/>
          <p:cNvCxnSpPr>
            <a:cxnSpLocks noChangeShapeType="1"/>
          </p:cNvCxnSpPr>
          <p:nvPr/>
        </p:nvCxnSpPr>
        <p:spPr bwMode="auto">
          <a:xfrm flipH="1">
            <a:off x="6605588" y="4684713"/>
            <a:ext cx="1481137" cy="0"/>
          </a:xfrm>
          <a:prstGeom prst="straightConnector1">
            <a:avLst/>
          </a:prstGeom>
          <a:noFill/>
          <a:ln w="19050">
            <a:solidFill>
              <a:srgbClr val="FF0000"/>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93" name="Straight Arrow Connector 41"/>
          <p:cNvCxnSpPr>
            <a:cxnSpLocks noChangeShapeType="1"/>
          </p:cNvCxnSpPr>
          <p:nvPr/>
        </p:nvCxnSpPr>
        <p:spPr bwMode="auto">
          <a:xfrm flipV="1">
            <a:off x="7213600" y="4443413"/>
            <a:ext cx="147638" cy="0"/>
          </a:xfrm>
          <a:prstGeom prst="straightConnector1">
            <a:avLst/>
          </a:prstGeom>
          <a:noFill/>
          <a:ln w="19050">
            <a:solidFill>
              <a:srgbClr val="FF0000"/>
            </a:solidFill>
            <a:round/>
            <a:headEnd/>
            <a:tailEnd type="triangle" w="med" len="med"/>
          </a:ln>
          <a:extLst>
            <a:ext uri="{909E8E84-426E-40DD-AFC4-6F175D3DCCD1}">
              <a14:hiddenFill xmlns="" xmlns:a14="http://schemas.microsoft.com/office/drawing/2010/main">
                <a:noFill/>
              </a14:hiddenFill>
            </a:ext>
          </a:extLst>
        </p:spPr>
      </p:cxnSp>
      <p:sp>
        <p:nvSpPr>
          <p:cNvPr id="94" name="Freeform 35"/>
          <p:cNvSpPr>
            <a:spLocks/>
          </p:cNvSpPr>
          <p:nvPr/>
        </p:nvSpPr>
        <p:spPr bwMode="auto">
          <a:xfrm rot="5400000">
            <a:off x="6846093" y="3132932"/>
            <a:ext cx="80963" cy="914400"/>
          </a:xfrm>
          <a:custGeom>
            <a:avLst/>
            <a:gdLst>
              <a:gd name="T0" fmla="*/ 12887199 w 65590"/>
              <a:gd name="T1" fmla="*/ 0 h 790936"/>
              <a:gd name="T2" fmla="*/ 3032266 w 65590"/>
              <a:gd name="T3" fmla="*/ 2899231 h 790936"/>
              <a:gd name="T4" fmla="*/ 0 w 65590"/>
              <a:gd name="T5" fmla="*/ 29717575 h 790936"/>
              <a:gd name="T6" fmla="*/ 12887199 w 65590"/>
              <a:gd name="T7" fmla="*/ 29645073 h 790936"/>
              <a:gd name="T8" fmla="*/ 12887199 w 65590"/>
              <a:gd name="T9" fmla="*/ 0 h 7909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590" h="790936">
                <a:moveTo>
                  <a:pt x="65590" y="0"/>
                </a:moveTo>
                <a:lnTo>
                  <a:pt x="15433" y="77164"/>
                </a:lnTo>
                <a:lnTo>
                  <a:pt x="0" y="790936"/>
                </a:lnTo>
                <a:lnTo>
                  <a:pt x="65590" y="789007"/>
                </a:lnTo>
                <a:lnTo>
                  <a:pt x="65590" y="0"/>
                </a:lnTo>
                <a:close/>
              </a:path>
            </a:pathLst>
          </a:custGeom>
          <a:gradFill rotWithShape="1">
            <a:gsLst>
              <a:gs pos="0">
                <a:srgbClr val="292929"/>
              </a:gs>
              <a:gs pos="59000">
                <a:srgbClr val="B2B2B2"/>
              </a:gs>
              <a:gs pos="63000">
                <a:srgbClr val="FFFFFF"/>
              </a:gs>
              <a:gs pos="82001">
                <a:srgbClr val="777777"/>
              </a:gs>
              <a:gs pos="100000">
                <a:srgbClr val="EAEAEA"/>
              </a:gs>
            </a:gsLst>
            <a:lin ang="0"/>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dirty="0">
              <a:latin typeface="Arial" panose="020B0604020202020204" pitchFamily="34" charset="0"/>
            </a:endParaRPr>
          </a:p>
        </p:txBody>
      </p:sp>
      <p:sp>
        <p:nvSpPr>
          <p:cNvPr id="95" name="Rounded Rectangle 2"/>
          <p:cNvSpPr>
            <a:spLocks noChangeArrowheads="1"/>
          </p:cNvSpPr>
          <p:nvPr/>
        </p:nvSpPr>
        <p:spPr bwMode="auto">
          <a:xfrm>
            <a:off x="4710113" y="3319463"/>
            <a:ext cx="1862137" cy="534987"/>
          </a:xfrm>
          <a:prstGeom prst="roundRect">
            <a:avLst>
              <a:gd name="adj" fmla="val 16667"/>
            </a:avLst>
          </a:prstGeom>
          <a:gradFill rotWithShape="1">
            <a:gsLst>
              <a:gs pos="0">
                <a:srgbClr val="FFF2DC"/>
              </a:gs>
              <a:gs pos="50000">
                <a:srgbClr val="FFE5B6"/>
              </a:gs>
              <a:gs pos="100000">
                <a:srgbClr val="FFD985"/>
              </a:gs>
            </a:gsLst>
            <a:lin ang="0" scaled="1"/>
          </a:gradFill>
          <a:ln w="9525">
            <a:solidFill>
              <a:schemeClr val="tx1"/>
            </a:solidFill>
            <a:round/>
            <a:headEnd/>
            <a:tailEnd/>
          </a:ln>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96" name="Прямоугольник 95"/>
          <p:cNvSpPr/>
          <p:nvPr/>
        </p:nvSpPr>
        <p:spPr>
          <a:xfrm>
            <a:off x="4476998" y="2268187"/>
            <a:ext cx="1591293" cy="738664"/>
          </a:xfrm>
          <a:prstGeom prst="rect">
            <a:avLst/>
          </a:prstGeom>
        </p:spPr>
        <p:txBody>
          <a:bodyPr wrap="square">
            <a:spAutoFit/>
          </a:bodyPr>
          <a:lstStyle/>
          <a:p>
            <a:pPr algn="r">
              <a:spcBef>
                <a:spcPct val="0"/>
              </a:spcBef>
            </a:pPr>
            <a:r>
              <a:rPr lang="en-US" altLang="en-US" sz="1400" b="1" dirty="0" smtClean="0"/>
              <a:t>Skin</a:t>
            </a:r>
          </a:p>
          <a:p>
            <a:pPr algn="r">
              <a:spcBef>
                <a:spcPct val="0"/>
              </a:spcBef>
            </a:pPr>
            <a:r>
              <a:rPr lang="en-US" altLang="en-US" sz="1400" b="1" dirty="0" smtClean="0"/>
              <a:t>Subcutaneous fat</a:t>
            </a:r>
          </a:p>
          <a:p>
            <a:pPr algn="r">
              <a:spcBef>
                <a:spcPct val="0"/>
              </a:spcBef>
            </a:pPr>
            <a:r>
              <a:rPr lang="en-US" altLang="en-US" sz="1400" b="1" dirty="0" smtClean="0"/>
              <a:t>Muscle</a:t>
            </a:r>
            <a:endParaRPr lang="en-US" altLang="en-US" sz="14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a:spcBef>
                <a:spcPct val="0"/>
              </a:spcBef>
              <a:buClrTx/>
              <a:buFontTx/>
              <a:buNone/>
            </a:pPr>
            <a:fld id="{87EE5C01-5B41-4FE6-80DA-6084E33215D4}" type="slidenum">
              <a:rPr lang="en-US" altLang="en-US" sz="900" smtClean="0">
                <a:solidFill>
                  <a:schemeClr val="tx1"/>
                </a:solidFill>
              </a:rPr>
              <a:pPr algn="r">
                <a:spcBef>
                  <a:spcPct val="0"/>
                </a:spcBef>
                <a:buClrTx/>
                <a:buFontTx/>
                <a:buNone/>
              </a:pPr>
              <a:t>49</a:t>
            </a:fld>
            <a:endParaRPr lang="en-US" altLang="en-US" sz="900" smtClean="0">
              <a:solidFill>
                <a:schemeClr val="tx1"/>
              </a:solidFill>
            </a:endParaRPr>
          </a:p>
        </p:txBody>
      </p:sp>
      <p:sp>
        <p:nvSpPr>
          <p:cNvPr id="41986" name="Rectangle 16"/>
          <p:cNvSpPr>
            <a:spLocks noGrp="1" noChangeArrowheads="1"/>
          </p:cNvSpPr>
          <p:nvPr>
            <p:ph type="ctrTitle"/>
          </p:nvPr>
        </p:nvSpPr>
        <p:spPr/>
        <p:txBody>
          <a:bodyPr>
            <a:normAutofit/>
          </a:bodyPr>
          <a:lstStyle/>
          <a:p>
            <a:r>
              <a:rPr lang="en-US" altLang="en-US" b="1" dirty="0">
                <a:solidFill>
                  <a:srgbClr val="FFFF00"/>
                </a:solidFill>
              </a:rPr>
              <a:t>Why Not an Antihistamine or Corticosteroid?</a:t>
            </a:r>
          </a:p>
        </p:txBody>
      </p:sp>
    </p:spTree>
    <p:custDataLst>
      <p:tags r:id="rId1"/>
    </p:custDataLst>
    <p:extLst>
      <p:ext uri="{BB962C8B-B14F-4D97-AF65-F5344CB8AC3E}">
        <p14:creationId xmlns="" xmlns:p14="http://schemas.microsoft.com/office/powerpoint/2010/main" val="368311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6265" y="274638"/>
            <a:ext cx="8140535" cy="1143000"/>
          </a:xfrm>
        </p:spPr>
        <p:txBody>
          <a:bodyPr>
            <a:noAutofit/>
          </a:bodyPr>
          <a:lstStyle/>
          <a:p>
            <a:pPr algn="ctr"/>
            <a:r>
              <a:rPr lang="en-US" sz="3600" b="1" dirty="0" smtClean="0">
                <a:solidFill>
                  <a:srgbClr val="FF0000"/>
                </a:solidFill>
              </a:rPr>
              <a:t>Prevalence and State of Anaphylaxis Readiness</a:t>
            </a:r>
            <a:endParaRPr lang="en-US" sz="3600" b="1" dirty="0">
              <a:solidFill>
                <a:srgbClr val="FF0000"/>
              </a:solidFill>
            </a:endParaRPr>
          </a:p>
        </p:txBody>
      </p:sp>
      <p:sp>
        <p:nvSpPr>
          <p:cNvPr id="4" name="Slide Number Placeholder 3"/>
          <p:cNvSpPr>
            <a:spLocks noGrp="1"/>
          </p:cNvSpPr>
          <p:nvPr>
            <p:ph type="sldNum" sz="quarter" idx="12"/>
          </p:nvPr>
        </p:nvSpPr>
        <p:spPr/>
        <p:txBody>
          <a:bodyPr/>
          <a:lstStyle/>
          <a:p>
            <a:fld id="{3613D34C-1C5B-4DE2-B9B5-30787A7B61A1}" type="slidenum">
              <a:rPr lang="en-US" smtClean="0">
                <a:solidFill>
                  <a:srgbClr val="FFFFFF"/>
                </a:solidFill>
              </a:rPr>
              <a:pPr/>
              <a:t>5</a:t>
            </a:fld>
            <a:endParaRPr lang="en-US" dirty="0">
              <a:solidFill>
                <a:srgbClr val="FFFFFF"/>
              </a:solidFill>
            </a:endParaRPr>
          </a:p>
        </p:txBody>
      </p:sp>
      <p:sp>
        <p:nvSpPr>
          <p:cNvPr id="6" name="Content Placeholder 5"/>
          <p:cNvSpPr>
            <a:spLocks noGrp="1"/>
          </p:cNvSpPr>
          <p:nvPr>
            <p:ph sz="quarter" idx="1"/>
          </p:nvPr>
        </p:nvSpPr>
        <p:spPr>
          <a:xfrm>
            <a:off x="914400" y="1626918"/>
            <a:ext cx="7772400" cy="4392881"/>
          </a:xfrm>
        </p:spPr>
        <p:txBody>
          <a:bodyPr>
            <a:noAutofit/>
          </a:bodyPr>
          <a:lstStyle/>
          <a:p>
            <a:r>
              <a:rPr lang="en-US" sz="2400" dirty="0" smtClean="0"/>
              <a:t>Anaphylaxis diagnosis is frequently missed or  anaphylaxis is incorrectly diagnosed</a:t>
            </a:r>
          </a:p>
          <a:p>
            <a:r>
              <a:rPr lang="en-US" sz="2400" dirty="0" smtClean="0"/>
              <a:t>Recent national survey data: </a:t>
            </a:r>
          </a:p>
          <a:p>
            <a:pPr lvl="1"/>
            <a:r>
              <a:rPr lang="en-US" dirty="0" smtClean="0"/>
              <a:t>Anaphylaxis occurs in at least 1 in 50 up to 1 in 20 adults</a:t>
            </a:r>
          </a:p>
          <a:p>
            <a:pPr lvl="1"/>
            <a:r>
              <a:rPr lang="en-US" dirty="0" smtClean="0"/>
              <a:t>Demonstrates many patients are not adequately </a:t>
            </a:r>
            <a:r>
              <a:rPr lang="en-US" dirty="0"/>
              <a:t>equipped to deal with future </a:t>
            </a:r>
            <a:r>
              <a:rPr lang="en-US" dirty="0" smtClean="0"/>
              <a:t>episodes </a:t>
            </a:r>
          </a:p>
          <a:p>
            <a:pPr lvl="1"/>
            <a:r>
              <a:rPr lang="en-US" dirty="0" smtClean="0"/>
              <a:t>There is a </a:t>
            </a:r>
            <a:r>
              <a:rPr lang="en-US" dirty="0"/>
              <a:t>need for public health initiatives to </a:t>
            </a:r>
            <a:r>
              <a:rPr lang="en-US" dirty="0" smtClean="0"/>
              <a:t>improve anaphylaxis </a:t>
            </a:r>
            <a:r>
              <a:rPr lang="en-US" dirty="0"/>
              <a:t>recognition and </a:t>
            </a:r>
            <a:r>
              <a:rPr lang="en-US" dirty="0" smtClean="0"/>
              <a:t>treatment</a:t>
            </a:r>
          </a:p>
          <a:p>
            <a:endParaRPr lang="en-US" dirty="0"/>
          </a:p>
        </p:txBody>
      </p:sp>
      <p:sp>
        <p:nvSpPr>
          <p:cNvPr id="7" name="Rectangle 4"/>
          <p:cNvSpPr>
            <a:spLocks noChangeArrowheads="1"/>
          </p:cNvSpPr>
          <p:nvPr/>
        </p:nvSpPr>
        <p:spPr bwMode="auto">
          <a:xfrm>
            <a:off x="593766" y="6066277"/>
            <a:ext cx="6317673"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tIns="91440" bIns="91440" anchor="ctr">
            <a:spAutoFit/>
          </a:bodyPr>
          <a:lstStyle/>
          <a:p>
            <a:pPr fontAlgn="base">
              <a:spcBef>
                <a:spcPct val="0"/>
              </a:spcBef>
              <a:spcAft>
                <a:spcPct val="0"/>
              </a:spcAft>
            </a:pPr>
            <a:r>
              <a:rPr lang="en-US" sz="1200" dirty="0" smtClean="0">
                <a:ea typeface="ＭＳ Ｐゴシック" charset="0"/>
              </a:rPr>
              <a:t>Wood RA, et al. </a:t>
            </a:r>
            <a:r>
              <a:rPr lang="en-US" sz="1200" i="1" dirty="0" smtClean="0">
                <a:ea typeface="ＭＳ Ｐゴシック" charset="0"/>
              </a:rPr>
              <a:t>J Allergy </a:t>
            </a:r>
            <a:r>
              <a:rPr lang="en-US" sz="1200" i="1" dirty="0" err="1" smtClean="0">
                <a:ea typeface="ＭＳ Ｐゴシック" charset="0"/>
              </a:rPr>
              <a:t>Clin</a:t>
            </a:r>
            <a:r>
              <a:rPr lang="en-US" sz="1200" i="1" dirty="0" smtClean="0">
                <a:ea typeface="ＭＳ Ｐゴシック" charset="0"/>
              </a:rPr>
              <a:t> </a:t>
            </a:r>
            <a:r>
              <a:rPr lang="en-US" sz="1200" i="1" dirty="0" err="1" smtClean="0">
                <a:ea typeface="ＭＳ Ｐゴシック" charset="0"/>
              </a:rPr>
              <a:t>Immunol</a:t>
            </a:r>
            <a:r>
              <a:rPr lang="en-US" sz="1200" dirty="0" smtClean="0">
                <a:ea typeface="ＭＳ Ｐゴシック" charset="0"/>
              </a:rPr>
              <a:t>. 2</a:t>
            </a:r>
            <a:r>
              <a:rPr lang="en-US" sz="1200" dirty="0" smtClean="0">
                <a:ea typeface="MS PGothic" pitchFamily="34" charset="-128"/>
              </a:rPr>
              <a:t>014;133:461-467. </a:t>
            </a:r>
          </a:p>
          <a:p>
            <a:pPr fontAlgn="base">
              <a:spcBef>
                <a:spcPct val="0"/>
              </a:spcBef>
              <a:spcAft>
                <a:spcPct val="0"/>
              </a:spcAft>
            </a:pPr>
            <a:r>
              <a:rPr lang="en-US" sz="1200" dirty="0">
                <a:ea typeface="MS PGothic" pitchFamily="34" charset="-128"/>
              </a:rPr>
              <a:t>Lieberman P, </a:t>
            </a:r>
            <a:r>
              <a:rPr lang="en-US" sz="1200" dirty="0" smtClean="0">
                <a:ea typeface="MS PGothic" pitchFamily="34" charset="-128"/>
              </a:rPr>
              <a:t>et </a:t>
            </a:r>
            <a:r>
              <a:rPr lang="en-US" sz="1200" dirty="0">
                <a:ea typeface="MS PGothic" pitchFamily="34" charset="-128"/>
              </a:rPr>
              <a:t>al</a:t>
            </a:r>
            <a:r>
              <a:rPr lang="en-US" sz="1200" dirty="0" smtClean="0">
                <a:ea typeface="MS PGothic" pitchFamily="34" charset="-128"/>
              </a:rPr>
              <a:t>. </a:t>
            </a:r>
            <a:r>
              <a:rPr lang="en-US" sz="1200" i="1" dirty="0">
                <a:ea typeface="MS PGothic" pitchFamily="34" charset="-128"/>
              </a:rPr>
              <a:t>Ann Allergy Asthma </a:t>
            </a:r>
            <a:r>
              <a:rPr lang="en-US" sz="1200" i="1" dirty="0" err="1">
                <a:ea typeface="MS PGothic" pitchFamily="34" charset="-128"/>
              </a:rPr>
              <a:t>Immunol</a:t>
            </a:r>
            <a:r>
              <a:rPr lang="en-US" sz="1200" i="1" dirty="0">
                <a:ea typeface="MS PGothic" pitchFamily="34" charset="-128"/>
              </a:rPr>
              <a:t>. </a:t>
            </a:r>
            <a:r>
              <a:rPr lang="en-US" sz="1200" dirty="0">
                <a:ea typeface="MS PGothic" pitchFamily="34" charset="-128"/>
              </a:rPr>
              <a:t>2006;97(5):596-602</a:t>
            </a:r>
            <a:r>
              <a:rPr lang="en-US" sz="1200" dirty="0" smtClean="0">
                <a:ea typeface="MS PGothic" pitchFamily="34" charset="-128"/>
              </a:rPr>
              <a:t>.</a:t>
            </a:r>
          </a:p>
          <a:p>
            <a:pPr fontAlgn="base">
              <a:spcBef>
                <a:spcPct val="0"/>
              </a:spcBef>
              <a:spcAft>
                <a:spcPct val="0"/>
              </a:spcAft>
            </a:pPr>
            <a:r>
              <a:rPr lang="en-US" sz="1200" dirty="0" smtClean="0">
                <a:ea typeface="MS PGothic" pitchFamily="34" charset="-128"/>
              </a:rPr>
              <a:t>Simons </a:t>
            </a:r>
            <a:r>
              <a:rPr lang="en-US" sz="1200" dirty="0">
                <a:ea typeface="MS PGothic" pitchFamily="34" charset="-128"/>
              </a:rPr>
              <a:t>FER, </a:t>
            </a:r>
            <a:r>
              <a:rPr lang="en-US" sz="1200" dirty="0" smtClean="0">
                <a:ea typeface="MS PGothic" pitchFamily="34" charset="-128"/>
              </a:rPr>
              <a:t>et al. </a:t>
            </a:r>
            <a:r>
              <a:rPr lang="en-US" sz="1200" i="1" dirty="0" smtClean="0">
                <a:ea typeface="MS PGothic" pitchFamily="34" charset="-128"/>
              </a:rPr>
              <a:t>J Allergy Clin </a:t>
            </a:r>
            <a:r>
              <a:rPr lang="en-US" sz="1200" i="1" dirty="0" err="1" smtClean="0">
                <a:ea typeface="MS PGothic" pitchFamily="34" charset="-128"/>
              </a:rPr>
              <a:t>Immunol</a:t>
            </a:r>
            <a:r>
              <a:rPr lang="en-US" sz="1200" dirty="0" smtClean="0">
                <a:ea typeface="MS PGothic" pitchFamily="34" charset="-128"/>
              </a:rPr>
              <a:t>. 2008;122:1166-1168</a:t>
            </a:r>
            <a:r>
              <a:rPr lang="en-US" sz="1200" dirty="0">
                <a:ea typeface="MS PGothic" pitchFamily="34" charset="-128"/>
              </a:rPr>
              <a:t>.</a:t>
            </a:r>
            <a:endParaRPr lang="en-US" sz="1200" dirty="0">
              <a:ea typeface="ＭＳ Ｐゴシック" charset="0"/>
            </a:endParaRPr>
          </a:p>
        </p:txBody>
      </p:sp>
    </p:spTree>
    <p:extLst>
      <p:ext uri="{BB962C8B-B14F-4D97-AF65-F5344CB8AC3E}">
        <p14:creationId xmlns="" xmlns:p14="http://schemas.microsoft.com/office/powerpoint/2010/main" val="2256814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xfrm>
            <a:off x="914400" y="274638"/>
            <a:ext cx="7772400" cy="972271"/>
          </a:xfrm>
        </p:spPr>
        <p:txBody>
          <a:bodyPr/>
          <a:lstStyle/>
          <a:p>
            <a:pPr eaLnBrk="1" hangingPunct="1"/>
            <a:r>
              <a:rPr lang="en-US" altLang="en-US" b="1" dirty="0" smtClean="0">
                <a:solidFill>
                  <a:srgbClr val="FF0000"/>
                </a:solidFill>
              </a:rPr>
              <a:t>Why Not an Antihistamine?</a:t>
            </a:r>
          </a:p>
        </p:txBody>
      </p:sp>
      <p:sp>
        <p:nvSpPr>
          <p:cNvPr id="4301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60FA1379-4D03-4922-9EC7-6C4B181DD070}" type="slidenum">
              <a:rPr lang="en-US" altLang="en-US" sz="900" smtClean="0"/>
              <a:pPr algn="r" eaLnBrk="1" hangingPunct="1">
                <a:spcBef>
                  <a:spcPct val="0"/>
                </a:spcBef>
                <a:buClrTx/>
                <a:buFontTx/>
                <a:buNone/>
              </a:pPr>
              <a:t>50</a:t>
            </a:fld>
            <a:endParaRPr lang="en-US" altLang="en-US" sz="900" smtClean="0"/>
          </a:p>
        </p:txBody>
      </p:sp>
      <p:sp>
        <p:nvSpPr>
          <p:cNvPr id="53252" name="Rectangle 4"/>
          <p:cNvSpPr>
            <a:spLocks noGrp="1" noChangeArrowheads="1"/>
          </p:cNvSpPr>
          <p:nvPr>
            <p:ph sz="quarter" idx="1"/>
          </p:nvPr>
        </p:nvSpPr>
        <p:spPr>
          <a:xfrm>
            <a:off x="914400" y="1615044"/>
            <a:ext cx="7772400" cy="4404756"/>
          </a:xfrm>
        </p:spPr>
        <p:txBody>
          <a:bodyPr/>
          <a:lstStyle/>
          <a:p>
            <a:pPr eaLnBrk="1" hangingPunct="1">
              <a:spcBef>
                <a:spcPct val="0"/>
              </a:spcBef>
              <a:spcAft>
                <a:spcPts val="1200"/>
              </a:spcAft>
              <a:defRPr/>
            </a:pPr>
            <a:r>
              <a:rPr lang="en-US" sz="2400" dirty="0" smtClean="0">
                <a:solidFill>
                  <a:schemeClr val="tx1"/>
                </a:solidFill>
                <a:ea typeface="+mn-ea"/>
                <a:cs typeface="+mn-cs"/>
              </a:rPr>
              <a:t>Anaphylaxis is not mediated by histamine alone*</a:t>
            </a:r>
          </a:p>
          <a:p>
            <a:pPr eaLnBrk="1" hangingPunct="1">
              <a:spcBef>
                <a:spcPct val="0"/>
              </a:spcBef>
              <a:spcAft>
                <a:spcPts val="1200"/>
              </a:spcAft>
              <a:defRPr/>
            </a:pPr>
            <a:r>
              <a:rPr lang="en-US" sz="2400" dirty="0" smtClean="0">
                <a:solidFill>
                  <a:schemeClr val="tx1"/>
                </a:solidFill>
                <a:ea typeface="+mn-ea"/>
                <a:cs typeface="+mn-cs"/>
              </a:rPr>
              <a:t>Antihistamines antagonize only histamine and have slower onset of action than epinephrine </a:t>
            </a:r>
          </a:p>
          <a:p>
            <a:pPr eaLnBrk="1" hangingPunct="1">
              <a:spcBef>
                <a:spcPct val="0"/>
              </a:spcBef>
              <a:spcAft>
                <a:spcPts val="1200"/>
              </a:spcAft>
              <a:defRPr/>
            </a:pPr>
            <a:r>
              <a:rPr lang="en-US" sz="2400" dirty="0" smtClean="0">
                <a:solidFill>
                  <a:schemeClr val="tx1"/>
                </a:solidFill>
                <a:ea typeface="+mn-ea"/>
                <a:cs typeface="+mn-cs"/>
              </a:rPr>
              <a:t>Guidelines state that antihistamines are second line to and should not be administered in lieu of epinephrine</a:t>
            </a:r>
          </a:p>
          <a:p>
            <a:pPr marL="0" indent="0" eaLnBrk="1" hangingPunct="1">
              <a:spcBef>
                <a:spcPct val="0"/>
              </a:spcBef>
              <a:spcAft>
                <a:spcPts val="1200"/>
              </a:spcAft>
              <a:buFontTx/>
              <a:buNone/>
              <a:defRPr/>
            </a:pPr>
            <a:endParaRPr lang="en-US" sz="2400" dirty="0" smtClean="0">
              <a:solidFill>
                <a:schemeClr val="tx1"/>
              </a:solidFill>
              <a:ea typeface="+mn-ea"/>
              <a:cs typeface="+mn-cs"/>
            </a:endParaRPr>
          </a:p>
        </p:txBody>
      </p:sp>
      <p:sp>
        <p:nvSpPr>
          <p:cNvPr id="43013" name="Rectangle 4"/>
          <p:cNvSpPr>
            <a:spLocks noChangeArrowheads="1"/>
          </p:cNvSpPr>
          <p:nvPr/>
        </p:nvSpPr>
        <p:spPr bwMode="auto">
          <a:xfrm>
            <a:off x="522513" y="6427788"/>
            <a:ext cx="7703911"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91440" bIns="91440" anchor="ct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lnSpc>
                <a:spcPct val="93000"/>
              </a:lnSpc>
              <a:spcBef>
                <a:spcPct val="0"/>
              </a:spcBef>
              <a:buClr>
                <a:srgbClr val="FFFFFF"/>
              </a:buClr>
              <a:buSzPct val="45000"/>
              <a:buFont typeface="Wingdings" pitchFamily="2" charset="2"/>
              <a:buNone/>
            </a:pPr>
            <a:r>
              <a:rPr lang="en-US" altLang="en-US" sz="1200" dirty="0">
                <a:solidFill>
                  <a:schemeClr val="tx1"/>
                </a:solidFill>
                <a:ea typeface="Arial Unicode MS" pitchFamily="34" charset="-128"/>
                <a:cs typeface="Arial Unicode MS" pitchFamily="34" charset="-128"/>
              </a:rPr>
              <a:t>Lieberman P, et al. </a:t>
            </a:r>
            <a:r>
              <a:rPr lang="en-US" altLang="en-US" sz="1200" i="1" dirty="0">
                <a:solidFill>
                  <a:schemeClr val="tx1"/>
                </a:solidFill>
                <a:ea typeface="Arial Unicode MS" pitchFamily="34" charset="-128"/>
                <a:cs typeface="Arial Unicode MS" pitchFamily="34" charset="-128"/>
              </a:rPr>
              <a:t>J Allergy </a:t>
            </a:r>
            <a:r>
              <a:rPr lang="en-US" altLang="en-US" sz="1200" i="1" dirty="0" err="1">
                <a:solidFill>
                  <a:schemeClr val="tx1"/>
                </a:solidFill>
                <a:ea typeface="Arial Unicode MS" pitchFamily="34" charset="-128"/>
                <a:cs typeface="Arial Unicode MS" pitchFamily="34" charset="-128"/>
              </a:rPr>
              <a:t>Clin</a:t>
            </a:r>
            <a:r>
              <a:rPr lang="en-US" altLang="en-US" sz="1200" i="1" dirty="0">
                <a:solidFill>
                  <a:schemeClr val="tx1"/>
                </a:solidFill>
                <a:ea typeface="Arial Unicode MS" pitchFamily="34" charset="-128"/>
                <a:cs typeface="Arial Unicode MS" pitchFamily="34" charset="-128"/>
              </a:rPr>
              <a:t> </a:t>
            </a:r>
            <a:r>
              <a:rPr lang="en-US" altLang="en-US" sz="1200" i="1" dirty="0" err="1">
                <a:solidFill>
                  <a:schemeClr val="tx1"/>
                </a:solidFill>
                <a:ea typeface="Arial Unicode MS" pitchFamily="34" charset="-128"/>
                <a:cs typeface="Arial Unicode MS" pitchFamily="34" charset="-128"/>
              </a:rPr>
              <a:t>Immunol</a:t>
            </a:r>
            <a:r>
              <a:rPr lang="en-US" altLang="en-US" sz="1200" dirty="0">
                <a:solidFill>
                  <a:schemeClr val="tx1"/>
                </a:solidFill>
                <a:ea typeface="Arial Unicode MS" pitchFamily="34" charset="-128"/>
                <a:cs typeface="Arial Unicode MS" pitchFamily="34" charset="-128"/>
              </a:rPr>
              <a:t>. 2010;126:477-480.</a:t>
            </a:r>
          </a:p>
        </p:txBody>
      </p:sp>
      <p:sp>
        <p:nvSpPr>
          <p:cNvPr id="43014" name="Text Box 7"/>
          <p:cNvSpPr txBox="1">
            <a:spLocks noChangeArrowheads="1"/>
          </p:cNvSpPr>
          <p:nvPr/>
        </p:nvSpPr>
        <p:spPr bwMode="auto">
          <a:xfrm>
            <a:off x="1330036" y="4037610"/>
            <a:ext cx="7196447" cy="84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11430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lvl="1" eaLnBrk="1" hangingPunct="1">
              <a:lnSpc>
                <a:spcPct val="90000"/>
              </a:lnSpc>
              <a:buFontTx/>
              <a:buNone/>
            </a:pPr>
            <a:r>
              <a:rPr lang="en-US" altLang="en-US" sz="1400" b="1" dirty="0">
                <a:solidFill>
                  <a:schemeClr val="tx1"/>
                </a:solidFill>
              </a:rPr>
              <a:t>*Other mediators include </a:t>
            </a:r>
            <a:r>
              <a:rPr lang="en-US" altLang="en-US" sz="1400" b="1" dirty="0" err="1">
                <a:solidFill>
                  <a:schemeClr val="tx1"/>
                </a:solidFill>
              </a:rPr>
              <a:t>leukotrienes</a:t>
            </a:r>
            <a:r>
              <a:rPr lang="en-US" altLang="en-US" sz="1400" b="1" dirty="0">
                <a:solidFill>
                  <a:schemeClr val="tx1"/>
                </a:solidFill>
              </a:rPr>
              <a:t>, prostaglandins, </a:t>
            </a:r>
            <a:r>
              <a:rPr lang="en-US" altLang="en-US" sz="1400" b="1" dirty="0" err="1">
                <a:solidFill>
                  <a:schemeClr val="tx1"/>
                </a:solidFill>
              </a:rPr>
              <a:t>kinins</a:t>
            </a:r>
            <a:r>
              <a:rPr lang="en-US" altLang="en-US" sz="1400" b="1" dirty="0">
                <a:solidFill>
                  <a:schemeClr val="tx1"/>
                </a:solidFill>
              </a:rPr>
              <a:t>, platelet-activating </a:t>
            </a:r>
            <a:r>
              <a:rPr lang="en-US" altLang="en-US" sz="1400" b="1" dirty="0" smtClean="0">
                <a:solidFill>
                  <a:schemeClr val="tx1"/>
                </a:solidFill>
              </a:rPr>
              <a:t>  </a:t>
            </a:r>
          </a:p>
          <a:p>
            <a:pPr lvl="1" eaLnBrk="1" hangingPunct="1">
              <a:lnSpc>
                <a:spcPct val="90000"/>
              </a:lnSpc>
              <a:buFontTx/>
              <a:buNone/>
            </a:pPr>
            <a:r>
              <a:rPr lang="en-US" altLang="en-US" sz="1400" b="1" dirty="0" smtClean="0">
                <a:solidFill>
                  <a:schemeClr val="tx1"/>
                </a:solidFill>
              </a:rPr>
              <a:t>   factor</a:t>
            </a:r>
            <a:r>
              <a:rPr lang="en-US" altLang="en-US" sz="1400" b="1" dirty="0">
                <a:solidFill>
                  <a:schemeClr val="tx1"/>
                </a:solidFill>
              </a:rPr>
              <a:t>, interleukins, and tumor necrosis factor.</a:t>
            </a:r>
          </a:p>
          <a:p>
            <a:pPr eaLnBrk="1" hangingPunct="1">
              <a:spcBef>
                <a:spcPct val="50000"/>
              </a:spcBef>
              <a:buClrTx/>
              <a:buFontTx/>
              <a:buNone/>
            </a:pPr>
            <a:endParaRPr lang="en-US" altLang="en-US" sz="1400" b="1" dirty="0">
              <a:solidFill>
                <a:schemeClr val="tx1"/>
              </a:solidFill>
            </a:endParaRPr>
          </a:p>
        </p:txBody>
      </p:sp>
    </p:spTree>
    <p:custDataLst>
      <p:tags r:id="rId1"/>
    </p:custDataLst>
    <p:extLst>
      <p:ext uri="{BB962C8B-B14F-4D97-AF65-F5344CB8AC3E}">
        <p14:creationId xmlns="" xmlns:p14="http://schemas.microsoft.com/office/powerpoint/2010/main" val="75425525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4"/>
          <p:cNvGrpSpPr>
            <a:grpSpLocks/>
          </p:cNvGrpSpPr>
          <p:nvPr/>
        </p:nvGrpSpPr>
        <p:grpSpPr bwMode="auto">
          <a:xfrm>
            <a:off x="3295650" y="3597275"/>
            <a:ext cx="438150" cy="669925"/>
            <a:chOff x="3399" y="569"/>
            <a:chExt cx="132" cy="685"/>
          </a:xfrm>
        </p:grpSpPr>
        <p:sp>
          <p:nvSpPr>
            <p:cNvPr id="44047" name="Line 15"/>
            <p:cNvSpPr>
              <a:spLocks noChangeShapeType="1"/>
            </p:cNvSpPr>
            <p:nvPr/>
          </p:nvSpPr>
          <p:spPr bwMode="auto">
            <a:xfrm>
              <a:off x="3466" y="569"/>
              <a:ext cx="0" cy="68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48" name="Line 16"/>
            <p:cNvSpPr>
              <a:spLocks noChangeShapeType="1"/>
            </p:cNvSpPr>
            <p:nvPr/>
          </p:nvSpPr>
          <p:spPr bwMode="auto">
            <a:xfrm>
              <a:off x="3399" y="569"/>
              <a:ext cx="132"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4035" name="Group 5"/>
          <p:cNvGrpSpPr>
            <a:grpSpLocks/>
          </p:cNvGrpSpPr>
          <p:nvPr/>
        </p:nvGrpSpPr>
        <p:grpSpPr bwMode="auto">
          <a:xfrm>
            <a:off x="5762625" y="2971800"/>
            <a:ext cx="438150" cy="685800"/>
            <a:chOff x="3399" y="569"/>
            <a:chExt cx="132" cy="685"/>
          </a:xfrm>
        </p:grpSpPr>
        <p:sp>
          <p:nvSpPr>
            <p:cNvPr id="44045" name="Line 6"/>
            <p:cNvSpPr>
              <a:spLocks noChangeShapeType="1"/>
            </p:cNvSpPr>
            <p:nvPr/>
          </p:nvSpPr>
          <p:spPr bwMode="auto">
            <a:xfrm>
              <a:off x="3466" y="569"/>
              <a:ext cx="0" cy="68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46" name="Line 7"/>
            <p:cNvSpPr>
              <a:spLocks noChangeShapeType="1"/>
            </p:cNvSpPr>
            <p:nvPr/>
          </p:nvSpPr>
          <p:spPr bwMode="auto">
            <a:xfrm>
              <a:off x="3399" y="569"/>
              <a:ext cx="132"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aphicFrame>
        <p:nvGraphicFramePr>
          <p:cNvPr id="2" name="Object 18"/>
          <p:cNvGraphicFramePr>
            <a:graphicFrameLocks noChangeAspect="1"/>
          </p:cNvGraphicFramePr>
          <p:nvPr>
            <p:extLst>
              <p:ext uri="{D42A27DB-BD31-4B8C-83A1-F6EECF244321}">
                <p14:modId xmlns="" xmlns:p14="http://schemas.microsoft.com/office/powerpoint/2010/main" val="625932859"/>
              </p:ext>
            </p:extLst>
          </p:nvPr>
        </p:nvGraphicFramePr>
        <p:xfrm>
          <a:off x="1651000" y="2349500"/>
          <a:ext cx="5689600" cy="3660775"/>
        </p:xfrm>
        <a:graphic>
          <a:graphicData uri="http://schemas.openxmlformats.org/drawingml/2006/chart">
            <c:chart xmlns:c="http://schemas.openxmlformats.org/drawingml/2006/chart" xmlns:r="http://schemas.openxmlformats.org/officeDocument/2006/relationships" r:id="rId3"/>
          </a:graphicData>
        </a:graphic>
      </p:graphicFrame>
      <p:sp>
        <p:nvSpPr>
          <p:cNvPr id="44037" name="Rectangle 9"/>
          <p:cNvSpPr>
            <a:spLocks noChangeArrowheads="1"/>
          </p:cNvSpPr>
          <p:nvPr/>
        </p:nvSpPr>
        <p:spPr bwMode="auto">
          <a:xfrm>
            <a:off x="579438" y="1704975"/>
            <a:ext cx="79549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dirty="0">
                <a:solidFill>
                  <a:schemeClr val="tx1"/>
                </a:solidFill>
                <a:cs typeface="Arial" charset="0"/>
              </a:rPr>
              <a:t>Time to 50% Suppression of </a:t>
            </a:r>
            <a:r>
              <a:rPr lang="en-US" altLang="en-US" sz="2400" b="1" dirty="0" smtClean="0">
                <a:solidFill>
                  <a:schemeClr val="tx1"/>
                </a:solidFill>
                <a:cs typeface="Arial" charset="0"/>
              </a:rPr>
              <a:t>Histamine-Induced </a:t>
            </a:r>
            <a:r>
              <a:rPr lang="en-US" altLang="en-US" sz="2400" b="1" dirty="0">
                <a:solidFill>
                  <a:schemeClr val="tx1"/>
                </a:solidFill>
                <a:cs typeface="Arial" charset="0"/>
              </a:rPr>
              <a:t>Flare</a:t>
            </a:r>
          </a:p>
        </p:txBody>
      </p:sp>
      <p:sp>
        <p:nvSpPr>
          <p:cNvPr id="44038" name="Rectangle 10"/>
          <p:cNvSpPr>
            <a:spLocks noChangeArrowheads="1"/>
          </p:cNvSpPr>
          <p:nvPr/>
        </p:nvSpPr>
        <p:spPr bwMode="auto">
          <a:xfrm>
            <a:off x="3252788" y="3289300"/>
            <a:ext cx="5334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400" b="1">
                <a:solidFill>
                  <a:schemeClr val="tx1"/>
                </a:solidFill>
                <a:cs typeface="Arial" charset="0"/>
              </a:rPr>
              <a:t>51.7</a:t>
            </a:r>
          </a:p>
        </p:txBody>
      </p:sp>
      <p:sp>
        <p:nvSpPr>
          <p:cNvPr id="44039" name="Rectangle 11"/>
          <p:cNvSpPr>
            <a:spLocks noChangeArrowheads="1"/>
          </p:cNvSpPr>
          <p:nvPr/>
        </p:nvSpPr>
        <p:spPr bwMode="auto">
          <a:xfrm>
            <a:off x="5699125" y="2654300"/>
            <a:ext cx="5334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400" b="1">
                <a:solidFill>
                  <a:schemeClr val="tx1"/>
                </a:solidFill>
                <a:cs typeface="Arial" charset="0"/>
              </a:rPr>
              <a:t>79.2</a:t>
            </a:r>
          </a:p>
        </p:txBody>
      </p:sp>
      <p:sp>
        <p:nvSpPr>
          <p:cNvPr id="44040" name="Text Box 17"/>
          <p:cNvSpPr txBox="1">
            <a:spLocks noChangeArrowheads="1"/>
          </p:cNvSpPr>
          <p:nvPr/>
        </p:nvSpPr>
        <p:spPr bwMode="auto">
          <a:xfrm rot="16200000">
            <a:off x="465326" y="3570258"/>
            <a:ext cx="156966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000" b="1" dirty="0">
                <a:solidFill>
                  <a:schemeClr val="tx1"/>
                </a:solidFill>
                <a:cs typeface="Arial" charset="0"/>
              </a:rPr>
              <a:t>T</a:t>
            </a:r>
            <a:r>
              <a:rPr lang="en-US" altLang="en-US" sz="2000" b="1" baseline="-25000" dirty="0">
                <a:solidFill>
                  <a:schemeClr val="tx1"/>
                </a:solidFill>
                <a:cs typeface="Arial" charset="0"/>
              </a:rPr>
              <a:t>50</a:t>
            </a:r>
            <a:r>
              <a:rPr lang="en-US" altLang="en-US" sz="2000" b="1" dirty="0">
                <a:solidFill>
                  <a:schemeClr val="tx1"/>
                </a:solidFill>
                <a:cs typeface="Arial" charset="0"/>
              </a:rPr>
              <a:t> Minutes</a:t>
            </a:r>
          </a:p>
        </p:txBody>
      </p:sp>
      <p:sp>
        <p:nvSpPr>
          <p:cNvPr id="44041" name="Title 2"/>
          <p:cNvSpPr>
            <a:spLocks noGrp="1"/>
          </p:cNvSpPr>
          <p:nvPr>
            <p:ph type="title"/>
          </p:nvPr>
        </p:nvSpPr>
        <p:spPr>
          <a:xfrm>
            <a:off x="463138" y="274638"/>
            <a:ext cx="8223662" cy="1143000"/>
          </a:xfrm>
        </p:spPr>
        <p:txBody>
          <a:bodyPr>
            <a:normAutofit/>
          </a:bodyPr>
          <a:lstStyle/>
          <a:p>
            <a:r>
              <a:rPr lang="en-US" altLang="en-US" sz="3200" b="1" dirty="0" smtClean="0">
                <a:solidFill>
                  <a:srgbClr val="FF0000"/>
                </a:solidFill>
              </a:rPr>
              <a:t>Oral </a:t>
            </a:r>
            <a:r>
              <a:rPr lang="en-US" altLang="en-US" sz="3200" b="1" dirty="0" err="1" smtClean="0">
                <a:solidFill>
                  <a:srgbClr val="FF0000"/>
                </a:solidFill>
              </a:rPr>
              <a:t>Diphenhydramine</a:t>
            </a:r>
            <a:r>
              <a:rPr lang="en-US" altLang="en-US" sz="3200" b="1" dirty="0" smtClean="0">
                <a:solidFill>
                  <a:srgbClr val="FF0000"/>
                </a:solidFill>
              </a:rPr>
              <a:t> Takes </a:t>
            </a:r>
            <a:br>
              <a:rPr lang="en-US" altLang="en-US" sz="3200" b="1" dirty="0" smtClean="0">
                <a:solidFill>
                  <a:srgbClr val="FF0000"/>
                </a:solidFill>
              </a:rPr>
            </a:br>
            <a:r>
              <a:rPr lang="en-US" altLang="en-US" sz="3200" b="1" dirty="0" smtClean="0">
                <a:solidFill>
                  <a:srgbClr val="FF0000"/>
                </a:solidFill>
              </a:rPr>
              <a:t>80 Minutes for 50% Suppression</a:t>
            </a:r>
          </a:p>
        </p:txBody>
      </p:sp>
      <p:sp>
        <p:nvSpPr>
          <p:cNvPr id="4404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C0A13356-F3BD-4E26-A1FE-06196A460936}" type="slidenum">
              <a:rPr lang="en-US" altLang="en-US" sz="900" smtClean="0">
                <a:solidFill>
                  <a:schemeClr val="tx1"/>
                </a:solidFill>
              </a:rPr>
              <a:pPr algn="r" eaLnBrk="1" hangingPunct="1">
                <a:spcBef>
                  <a:spcPct val="0"/>
                </a:spcBef>
                <a:buClrTx/>
                <a:buFontTx/>
                <a:buNone/>
              </a:pPr>
              <a:t>51</a:t>
            </a:fld>
            <a:endParaRPr lang="en-US" altLang="en-US" sz="900" smtClean="0">
              <a:solidFill>
                <a:schemeClr val="tx1"/>
              </a:solidFill>
            </a:endParaRPr>
          </a:p>
        </p:txBody>
      </p:sp>
      <p:sp>
        <p:nvSpPr>
          <p:cNvPr id="44043" name="TextBox 3"/>
          <p:cNvSpPr txBox="1">
            <a:spLocks noChangeArrowheads="1"/>
          </p:cNvSpPr>
          <p:nvPr/>
        </p:nvSpPr>
        <p:spPr bwMode="auto">
          <a:xfrm>
            <a:off x="748144" y="6068920"/>
            <a:ext cx="6187046" cy="56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spcAft>
                <a:spcPts val="600"/>
              </a:spcAft>
              <a:buClrTx/>
              <a:buFontTx/>
              <a:buNone/>
            </a:pPr>
            <a:r>
              <a:rPr lang="en-US" altLang="en-US" sz="1400" dirty="0">
                <a:solidFill>
                  <a:schemeClr val="tx1"/>
                </a:solidFill>
              </a:rPr>
              <a:t>PO, by mouth. </a:t>
            </a:r>
            <a:endParaRPr lang="en-US" altLang="en-US" sz="1400" dirty="0">
              <a:solidFill>
                <a:schemeClr val="tx1"/>
              </a:solidFill>
              <a:cs typeface="Arial" charset="0"/>
            </a:endParaRPr>
          </a:p>
          <a:p>
            <a:pPr eaLnBrk="1" hangingPunct="1">
              <a:spcBef>
                <a:spcPct val="0"/>
              </a:spcBef>
              <a:buClrTx/>
              <a:buFontTx/>
              <a:buNone/>
            </a:pPr>
            <a:r>
              <a:rPr lang="en-US" altLang="en-US" sz="1200" dirty="0">
                <a:solidFill>
                  <a:schemeClr val="tx1"/>
                </a:solidFill>
                <a:cs typeface="Arial" charset="0"/>
              </a:rPr>
              <a:t>Jones DH, et al. </a:t>
            </a:r>
            <a:r>
              <a:rPr lang="en-US" altLang="en-US" sz="1200" i="1" dirty="0">
                <a:solidFill>
                  <a:schemeClr val="tx1"/>
                </a:solidFill>
                <a:cs typeface="Arial" charset="0"/>
              </a:rPr>
              <a:t>Ann Allergy Asthma </a:t>
            </a:r>
            <a:r>
              <a:rPr lang="en-US" altLang="en-US" sz="1200" i="1" dirty="0" err="1">
                <a:solidFill>
                  <a:schemeClr val="tx1"/>
                </a:solidFill>
                <a:cs typeface="Arial" charset="0"/>
              </a:rPr>
              <a:t>Immunol</a:t>
            </a:r>
            <a:r>
              <a:rPr lang="en-US" altLang="en-US" sz="1200" dirty="0">
                <a:solidFill>
                  <a:schemeClr val="tx1"/>
                </a:solidFill>
                <a:cs typeface="Arial" charset="0"/>
              </a:rPr>
              <a:t>. 2008;100:452-456.</a:t>
            </a:r>
          </a:p>
        </p:txBody>
      </p:sp>
      <p:sp>
        <p:nvSpPr>
          <p:cNvPr id="44044" name="Rectangle 9"/>
          <p:cNvSpPr>
            <a:spLocks noChangeArrowheads="1"/>
          </p:cNvSpPr>
          <p:nvPr/>
        </p:nvSpPr>
        <p:spPr bwMode="auto">
          <a:xfrm>
            <a:off x="5475288" y="5605463"/>
            <a:ext cx="106838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400" b="1">
                <a:solidFill>
                  <a:schemeClr val="tx1"/>
                </a:solidFill>
                <a:cs typeface="Arial" charset="0"/>
              </a:rPr>
              <a:t>(capsules)</a:t>
            </a:r>
          </a:p>
        </p:txBody>
      </p:sp>
    </p:spTree>
    <p:extLst>
      <p:ext uri="{BB962C8B-B14F-4D97-AF65-F5344CB8AC3E}">
        <p14:creationId xmlns="" xmlns:p14="http://schemas.microsoft.com/office/powerpoint/2010/main" val="109446113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98764" y="439386"/>
            <a:ext cx="8188036" cy="1104406"/>
          </a:xfrm>
        </p:spPr>
        <p:txBody>
          <a:bodyPr>
            <a:noAutofit/>
          </a:bodyPr>
          <a:lstStyle/>
          <a:p>
            <a:r>
              <a:rPr lang="en-US" altLang="en-US" sz="3400" b="1" dirty="0" smtClean="0">
                <a:solidFill>
                  <a:srgbClr val="FF0000"/>
                </a:solidFill>
              </a:rPr>
              <a:t>Practice Parameter Guidelines: Corticosteroids</a:t>
            </a:r>
          </a:p>
        </p:txBody>
      </p:sp>
      <p:sp>
        <p:nvSpPr>
          <p:cNvPr id="45060"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49B37E8F-4BB3-49B1-9A79-499C3CE8FF08}" type="slidenum">
              <a:rPr lang="en-US" altLang="en-US" sz="900" smtClean="0"/>
              <a:pPr algn="r" eaLnBrk="1" hangingPunct="1">
                <a:spcBef>
                  <a:spcPct val="0"/>
                </a:spcBef>
                <a:buClrTx/>
                <a:buFontTx/>
                <a:buNone/>
              </a:pPr>
              <a:t>52</a:t>
            </a:fld>
            <a:endParaRPr lang="en-US" altLang="en-US" sz="900" smtClean="0"/>
          </a:p>
        </p:txBody>
      </p:sp>
      <p:sp>
        <p:nvSpPr>
          <p:cNvPr id="55299" name="Content Placeholder 4"/>
          <p:cNvSpPr>
            <a:spLocks noGrp="1"/>
          </p:cNvSpPr>
          <p:nvPr>
            <p:ph sz="quarter" idx="1"/>
          </p:nvPr>
        </p:nvSpPr>
        <p:spPr>
          <a:xfrm>
            <a:off x="914400" y="1840675"/>
            <a:ext cx="7772400" cy="4179124"/>
          </a:xfrm>
        </p:spPr>
        <p:txBody>
          <a:bodyPr/>
          <a:lstStyle/>
          <a:p>
            <a:pPr>
              <a:spcBef>
                <a:spcPct val="0"/>
              </a:spcBef>
              <a:spcAft>
                <a:spcPts val="1200"/>
              </a:spcAft>
              <a:defRPr/>
            </a:pPr>
            <a:r>
              <a:rPr lang="en-US" sz="2200" dirty="0" smtClean="0">
                <a:ea typeface="+mn-ea"/>
                <a:cs typeface="+mn-cs"/>
              </a:rPr>
              <a:t>Corticosteroids should never be used in place of or </a:t>
            </a:r>
            <a:br>
              <a:rPr lang="en-US" sz="2200" dirty="0" smtClean="0">
                <a:ea typeface="+mn-ea"/>
                <a:cs typeface="+mn-cs"/>
              </a:rPr>
            </a:br>
            <a:r>
              <a:rPr lang="en-US" sz="2200" dirty="0" smtClean="0">
                <a:ea typeface="+mn-ea"/>
                <a:cs typeface="+mn-cs"/>
              </a:rPr>
              <a:t>prior to epinephrine and are not helpful acutely</a:t>
            </a:r>
          </a:p>
          <a:p>
            <a:pPr lvl="1">
              <a:spcBef>
                <a:spcPct val="0"/>
              </a:spcBef>
              <a:spcAft>
                <a:spcPts val="1200"/>
              </a:spcAft>
              <a:defRPr/>
            </a:pPr>
            <a:r>
              <a:rPr lang="en-US" sz="2200" dirty="0" smtClean="0">
                <a:ea typeface="ＭＳ Ｐゴシック" charset="0"/>
              </a:rPr>
              <a:t>However, they theoretically have the potential to prevent recurrent or protracted anaphylaxis although there is no conclusive evidence that the administration of corticosteroids prevents a biphasic response</a:t>
            </a:r>
          </a:p>
          <a:p>
            <a:pPr>
              <a:spcBef>
                <a:spcPct val="0"/>
              </a:spcBef>
              <a:spcAft>
                <a:spcPts val="1200"/>
              </a:spcAft>
              <a:defRPr/>
            </a:pPr>
            <a:r>
              <a:rPr lang="en-US" sz="2200" dirty="0" smtClean="0">
                <a:ea typeface="+mn-ea"/>
                <a:cs typeface="+mn-cs"/>
              </a:rPr>
              <a:t>Corticosteroids have a slower onset of action</a:t>
            </a:r>
          </a:p>
          <a:p>
            <a:pPr marL="0" indent="0">
              <a:spcBef>
                <a:spcPct val="0"/>
              </a:spcBef>
              <a:spcAft>
                <a:spcPts val="1200"/>
              </a:spcAft>
              <a:buFontTx/>
              <a:buNone/>
              <a:defRPr/>
            </a:pPr>
            <a:endParaRPr lang="en-US" dirty="0" smtClean="0">
              <a:ea typeface="+mn-ea"/>
              <a:cs typeface="+mn-cs"/>
            </a:endParaRPr>
          </a:p>
        </p:txBody>
      </p:sp>
      <p:sp>
        <p:nvSpPr>
          <p:cNvPr id="45061" name="Text Box 4"/>
          <p:cNvSpPr txBox="1">
            <a:spLocks noChangeArrowheads="1"/>
          </p:cNvSpPr>
          <p:nvPr/>
        </p:nvSpPr>
        <p:spPr bwMode="auto">
          <a:xfrm>
            <a:off x="539338" y="6435148"/>
            <a:ext cx="49720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nchor="ctr"/>
          <a:lstStyle>
            <a:lvl1pPr algn="l" defTabSz="409575" eaLnBrk="0" hangingPunct="0">
              <a:spcBef>
                <a:spcPct val="20000"/>
              </a:spcBef>
              <a:buClr>
                <a:srgbClr val="FF0000"/>
              </a:buClr>
              <a:buChar char="•"/>
              <a:tabLst>
                <a:tab pos="649288" algn="l"/>
                <a:tab pos="1298575" algn="l"/>
                <a:tab pos="1949450" algn="l"/>
                <a:tab pos="2598738" algn="l"/>
                <a:tab pos="3248025" algn="l"/>
                <a:tab pos="3897313" algn="l"/>
                <a:tab pos="4548188" algn="l"/>
              </a:tabLst>
              <a:defRPr sz="2800">
                <a:solidFill>
                  <a:schemeClr val="bg1"/>
                </a:solidFill>
                <a:latin typeface="Arial" charset="0"/>
                <a:ea typeface="MS PGothic" pitchFamily="34" charset="-128"/>
              </a:defRPr>
            </a:lvl1pPr>
            <a:lvl2pPr marL="742950" indent="-285750" algn="l" defTabSz="409575" eaLnBrk="0" hangingPunct="0">
              <a:spcBef>
                <a:spcPct val="20000"/>
              </a:spcBef>
              <a:buChar char="–"/>
              <a:tabLst>
                <a:tab pos="649288" algn="l"/>
                <a:tab pos="1298575" algn="l"/>
                <a:tab pos="1949450" algn="l"/>
                <a:tab pos="2598738" algn="l"/>
                <a:tab pos="3248025" algn="l"/>
                <a:tab pos="3897313" algn="l"/>
                <a:tab pos="4548188" algn="l"/>
              </a:tabLst>
              <a:defRPr sz="2400">
                <a:solidFill>
                  <a:schemeClr val="bg1"/>
                </a:solidFill>
                <a:latin typeface="Arial" charset="0"/>
                <a:ea typeface="MS PGothic" pitchFamily="34" charset="-128"/>
              </a:defRPr>
            </a:lvl2pPr>
            <a:lvl3pPr marL="11430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3pPr>
            <a:lvl4pPr marL="16002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4pPr>
            <a:lvl5pPr marL="20574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5pPr>
            <a:lvl6pPr marL="25146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6pPr>
            <a:lvl7pPr marL="29718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7pPr>
            <a:lvl8pPr marL="34290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8pPr>
            <a:lvl9pPr marL="38862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9pPr>
          </a:lstStyle>
          <a:p>
            <a:pPr eaLnBrk="1" hangingPunct="1">
              <a:lnSpc>
                <a:spcPct val="93000"/>
              </a:lnSpc>
              <a:spcBef>
                <a:spcPct val="0"/>
              </a:spcBef>
              <a:buClr>
                <a:srgbClr val="FFFFFF"/>
              </a:buClr>
              <a:buSzPct val="45000"/>
              <a:buFont typeface="Wingdings" pitchFamily="2" charset="2"/>
              <a:buNone/>
            </a:pPr>
            <a:r>
              <a:rPr lang="en-US" altLang="en-US" sz="1200" dirty="0">
                <a:solidFill>
                  <a:schemeClr val="tx1"/>
                </a:solidFill>
                <a:ea typeface="Arial Unicode MS" pitchFamily="34" charset="-128"/>
                <a:cs typeface="Arial Unicode MS" pitchFamily="34" charset="-128"/>
              </a:rPr>
              <a:t>Lieberman P, et al. </a:t>
            </a:r>
            <a:r>
              <a:rPr lang="en-US" altLang="en-US" sz="1200" i="1" dirty="0">
                <a:solidFill>
                  <a:schemeClr val="tx1"/>
                </a:solidFill>
                <a:ea typeface="Arial Unicode MS" pitchFamily="34" charset="-128"/>
                <a:cs typeface="Arial Unicode MS" pitchFamily="34" charset="-128"/>
              </a:rPr>
              <a:t>J Allergy </a:t>
            </a:r>
            <a:r>
              <a:rPr lang="en-US" altLang="en-US" sz="1200" i="1" dirty="0" err="1">
                <a:solidFill>
                  <a:schemeClr val="tx1"/>
                </a:solidFill>
                <a:ea typeface="Arial Unicode MS" pitchFamily="34" charset="-128"/>
                <a:cs typeface="Arial Unicode MS" pitchFamily="34" charset="-128"/>
              </a:rPr>
              <a:t>Clin</a:t>
            </a:r>
            <a:r>
              <a:rPr lang="en-US" altLang="en-US" sz="1200" i="1" dirty="0">
                <a:solidFill>
                  <a:schemeClr val="tx1"/>
                </a:solidFill>
                <a:ea typeface="Arial Unicode MS" pitchFamily="34" charset="-128"/>
                <a:cs typeface="Arial Unicode MS" pitchFamily="34" charset="-128"/>
              </a:rPr>
              <a:t> </a:t>
            </a:r>
            <a:r>
              <a:rPr lang="en-US" altLang="en-US" sz="1200" i="1" dirty="0" err="1">
                <a:solidFill>
                  <a:schemeClr val="tx1"/>
                </a:solidFill>
                <a:ea typeface="Arial Unicode MS" pitchFamily="34" charset="-128"/>
                <a:cs typeface="Arial Unicode MS" pitchFamily="34" charset="-128"/>
              </a:rPr>
              <a:t>Immunol</a:t>
            </a:r>
            <a:r>
              <a:rPr lang="en-US" altLang="en-US" sz="1200" dirty="0">
                <a:solidFill>
                  <a:schemeClr val="tx1"/>
                </a:solidFill>
                <a:ea typeface="Arial Unicode MS" pitchFamily="34" charset="-128"/>
                <a:cs typeface="Arial Unicode MS" pitchFamily="34" charset="-128"/>
              </a:rPr>
              <a:t>. 2010;126:477-480.</a:t>
            </a:r>
          </a:p>
        </p:txBody>
      </p:sp>
    </p:spTree>
    <p:extLst>
      <p:ext uri="{BB962C8B-B14F-4D97-AF65-F5344CB8AC3E}">
        <p14:creationId xmlns="" xmlns:p14="http://schemas.microsoft.com/office/powerpoint/2010/main" val="15012739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a:spcBef>
                <a:spcPct val="0"/>
              </a:spcBef>
              <a:buClrTx/>
              <a:buFontTx/>
              <a:buNone/>
            </a:pPr>
            <a:fld id="{F6C5905D-068B-4B13-B946-24413573B24A}" type="slidenum">
              <a:rPr lang="en-US" altLang="en-US" sz="900" smtClean="0">
                <a:solidFill>
                  <a:srgbClr val="FFFFFF"/>
                </a:solidFill>
              </a:rPr>
              <a:pPr algn="r">
                <a:spcBef>
                  <a:spcPct val="0"/>
                </a:spcBef>
                <a:buClrTx/>
                <a:buFontTx/>
                <a:buNone/>
              </a:pPr>
              <a:t>53</a:t>
            </a:fld>
            <a:endParaRPr lang="en-US" altLang="en-US" sz="900" smtClean="0">
              <a:solidFill>
                <a:srgbClr val="FFFFFF"/>
              </a:solidFill>
            </a:endParaRPr>
          </a:p>
        </p:txBody>
      </p:sp>
      <p:sp>
        <p:nvSpPr>
          <p:cNvPr id="12290" name="Rectangle 16"/>
          <p:cNvSpPr>
            <a:spLocks noGrp="1" noChangeArrowheads="1"/>
          </p:cNvSpPr>
          <p:nvPr>
            <p:ph type="ctrTitle"/>
          </p:nvPr>
        </p:nvSpPr>
        <p:spPr>
          <a:xfrm>
            <a:off x="-1" y="1781298"/>
            <a:ext cx="8989621" cy="1270659"/>
          </a:xfrm>
        </p:spPr>
        <p:txBody>
          <a:bodyPr>
            <a:normAutofit fontScale="90000"/>
          </a:bodyPr>
          <a:lstStyle/>
          <a:p>
            <a:r>
              <a:rPr lang="en-US" b="1" dirty="0">
                <a:solidFill>
                  <a:srgbClr val="FFFF00"/>
                </a:solidFill>
              </a:rPr>
              <a:t>Case Study </a:t>
            </a:r>
            <a:r>
              <a:rPr lang="en-US" b="1" dirty="0" smtClean="0">
                <a:solidFill>
                  <a:srgbClr val="FFFF00"/>
                </a:solidFill>
              </a:rPr>
              <a:t>#2: </a:t>
            </a:r>
            <a:br>
              <a:rPr lang="en-US" b="1" dirty="0" smtClean="0">
                <a:solidFill>
                  <a:srgbClr val="FFFF00"/>
                </a:solidFill>
              </a:rPr>
            </a:br>
            <a:r>
              <a:rPr lang="en-US" b="1" dirty="0" smtClean="0">
                <a:solidFill>
                  <a:srgbClr val="FFFF00"/>
                </a:solidFill>
              </a:rPr>
              <a:t>Max, 14-year-old Male</a:t>
            </a:r>
            <a:r>
              <a:rPr lang="en-US" altLang="en-US" b="1" dirty="0" smtClean="0">
                <a:solidFill>
                  <a:srgbClr val="FFFF00"/>
                </a:solidFill>
              </a:rPr>
              <a:t/>
            </a:r>
            <a:br>
              <a:rPr lang="en-US" altLang="en-US" b="1" dirty="0" smtClean="0">
                <a:solidFill>
                  <a:srgbClr val="FFFF00"/>
                </a:solidFill>
              </a:rPr>
            </a:br>
            <a:endParaRPr lang="en-US" altLang="en-US" b="1" dirty="0">
              <a:solidFill>
                <a:srgbClr val="FFFF00"/>
              </a:solidFill>
            </a:endParaRPr>
          </a:p>
        </p:txBody>
      </p:sp>
    </p:spTree>
    <p:custDataLst>
      <p:tags r:id="rId1"/>
    </p:custDataLst>
    <p:extLst>
      <p:ext uri="{BB962C8B-B14F-4D97-AF65-F5344CB8AC3E}">
        <p14:creationId xmlns="" xmlns:p14="http://schemas.microsoft.com/office/powerpoint/2010/main" val="10420613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2515" y="855023"/>
            <a:ext cx="8152410" cy="728868"/>
          </a:xfrm>
        </p:spPr>
        <p:txBody>
          <a:bodyPr>
            <a:noAutofit/>
          </a:bodyPr>
          <a:lstStyle/>
          <a:p>
            <a:pPr algn="ctr"/>
            <a:r>
              <a:rPr lang="en-US" sz="3400" b="1" dirty="0" smtClean="0">
                <a:solidFill>
                  <a:srgbClr val="FF0000"/>
                </a:solidFill>
              </a:rPr>
              <a:t>Case Study #2: Max, 14-year-old Male</a:t>
            </a:r>
            <a:br>
              <a:rPr lang="en-US" sz="3400" b="1" dirty="0" smtClean="0">
                <a:solidFill>
                  <a:srgbClr val="FF0000"/>
                </a:solidFill>
              </a:rPr>
            </a:br>
            <a:endParaRPr lang="en-US" sz="3400" b="1" dirty="0">
              <a:solidFill>
                <a:srgbClr val="FF0000"/>
              </a:solidFill>
            </a:endParaRPr>
          </a:p>
        </p:txBody>
      </p:sp>
      <p:sp>
        <p:nvSpPr>
          <p:cNvPr id="4" name="Slide Number Placeholder 3"/>
          <p:cNvSpPr>
            <a:spLocks noGrp="1"/>
          </p:cNvSpPr>
          <p:nvPr>
            <p:ph type="sldNum" sz="quarter" idx="12"/>
          </p:nvPr>
        </p:nvSpPr>
        <p:spPr/>
        <p:txBody>
          <a:bodyPr/>
          <a:lstStyle/>
          <a:p>
            <a:fld id="{3613D34C-1C5B-4DE2-B9B5-30787A7B61A1}" type="slidenum">
              <a:rPr lang="en-US" smtClean="0"/>
              <a:pPr/>
              <a:t>54</a:t>
            </a:fld>
            <a:endParaRPr lang="en-US" dirty="0"/>
          </a:p>
        </p:txBody>
      </p:sp>
      <p:sp>
        <p:nvSpPr>
          <p:cNvPr id="2" name="Content Placeholder 1"/>
          <p:cNvSpPr>
            <a:spLocks noGrp="1"/>
          </p:cNvSpPr>
          <p:nvPr>
            <p:ph sz="quarter" idx="1"/>
          </p:nvPr>
        </p:nvSpPr>
        <p:spPr/>
        <p:txBody>
          <a:bodyPr>
            <a:noAutofit/>
          </a:bodyPr>
          <a:lstStyle/>
          <a:p>
            <a:r>
              <a:rPr lang="en-US" sz="2000" dirty="0" smtClean="0"/>
              <a:t>14-year-old male with known allergy to wasp venom</a:t>
            </a:r>
          </a:p>
          <a:p>
            <a:pPr lvl="1"/>
            <a:r>
              <a:rPr lang="en-US" sz="2000" dirty="0" smtClean="0"/>
              <a:t>Diagnosed by allergist following development of hives after being stung 4 years ago</a:t>
            </a:r>
          </a:p>
          <a:p>
            <a:r>
              <a:rPr lang="en-US" sz="2000" dirty="0" smtClean="0"/>
              <a:t>1 month ago, was stung while playing in a soccer game:</a:t>
            </a:r>
          </a:p>
          <a:p>
            <a:pPr lvl="1"/>
            <a:r>
              <a:rPr lang="en-US" sz="2000" dirty="0" smtClean="0"/>
              <a:t>Developed flushing, shortness of breath, chest tightness</a:t>
            </a:r>
          </a:p>
          <a:p>
            <a:pPr lvl="1"/>
            <a:r>
              <a:rPr lang="en-US" sz="2000" dirty="0" smtClean="0"/>
              <a:t>Self-administered epinephrine auto-injector and reaction subsided</a:t>
            </a:r>
          </a:p>
          <a:p>
            <a:pPr lvl="1"/>
            <a:r>
              <a:rPr lang="en-US" sz="2000" dirty="0" smtClean="0"/>
              <a:t>Did not report to hospital or other healthcare provider and stayed at soccer game</a:t>
            </a:r>
          </a:p>
          <a:p>
            <a:r>
              <a:rPr lang="en-US" sz="2000" dirty="0" smtClean="0"/>
              <a:t>1 hour after reaction subsided, began to develop symptoms of anaphylaxis again, including chest tightness, shortness of breath, itching, dizziness</a:t>
            </a:r>
          </a:p>
          <a:p>
            <a:r>
              <a:rPr lang="en-US" sz="2000" dirty="0" smtClean="0"/>
              <a:t>Did not have 2nd auto-injector with him</a:t>
            </a:r>
          </a:p>
          <a:p>
            <a:r>
              <a:rPr lang="en-US" sz="2000" dirty="0" smtClean="0"/>
              <a:t>Friend’s mom rushed him to hospital where he was treated with IM epinephrine and monitored for 6 hours before being discharged</a:t>
            </a:r>
          </a:p>
        </p:txBody>
      </p:sp>
    </p:spTree>
    <p:extLst>
      <p:ext uri="{BB962C8B-B14F-4D97-AF65-F5344CB8AC3E}">
        <p14:creationId xmlns="" xmlns:p14="http://schemas.microsoft.com/office/powerpoint/2010/main" val="31735790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996022"/>
          </a:xfrm>
        </p:spPr>
        <p:txBody>
          <a:bodyPr>
            <a:normAutofit/>
          </a:bodyPr>
          <a:lstStyle/>
          <a:p>
            <a:pPr algn="ctr"/>
            <a:r>
              <a:rPr lang="en-US" sz="3600" dirty="0" smtClean="0">
                <a:solidFill>
                  <a:srgbClr val="FF0000"/>
                </a:solidFill>
              </a:rPr>
              <a:t>Case Study #2: Clinical Questions</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fld id="{3613D34C-1C5B-4DE2-B9B5-30787A7B61A1}" type="slidenum">
              <a:rPr lang="en-US" smtClean="0"/>
              <a:pPr/>
              <a:t>55</a:t>
            </a:fld>
            <a:endParaRPr lang="en-US" dirty="0"/>
          </a:p>
        </p:txBody>
      </p:sp>
      <p:sp>
        <p:nvSpPr>
          <p:cNvPr id="2" name="Content Placeholder 1"/>
          <p:cNvSpPr>
            <a:spLocks noGrp="1"/>
          </p:cNvSpPr>
          <p:nvPr>
            <p:ph sz="quarter" idx="1"/>
          </p:nvPr>
        </p:nvSpPr>
        <p:spPr>
          <a:xfrm>
            <a:off x="914400" y="1662544"/>
            <a:ext cx="7772400" cy="4357255"/>
          </a:xfrm>
        </p:spPr>
        <p:txBody>
          <a:bodyPr/>
          <a:lstStyle/>
          <a:p>
            <a:pPr lvl="0"/>
            <a:r>
              <a:rPr lang="en-US" dirty="0" smtClean="0"/>
              <a:t>Why was the patient experiencing new or worse symptoms after his initial symptoms resolved?</a:t>
            </a:r>
          </a:p>
          <a:p>
            <a:pPr lvl="0"/>
            <a:r>
              <a:rPr lang="en-US" dirty="0" smtClean="0"/>
              <a:t>Do you agree with how the patient was treated in the ED? </a:t>
            </a:r>
          </a:p>
          <a:p>
            <a:pPr lvl="0"/>
            <a:r>
              <a:rPr lang="en-US" dirty="0" smtClean="0"/>
              <a:t>Do you agree with how long the patient was observed for in the ED?</a:t>
            </a:r>
          </a:p>
          <a:p>
            <a:endParaRPr lang="en-US" dirty="0"/>
          </a:p>
        </p:txBody>
      </p:sp>
    </p:spTree>
    <p:extLst>
      <p:ext uri="{BB962C8B-B14F-4D97-AF65-F5344CB8AC3E}">
        <p14:creationId xmlns="" xmlns:p14="http://schemas.microsoft.com/office/powerpoint/2010/main" val="13567213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8944AE1B-510E-442F-B710-95F2738836E8}" type="slidenum">
              <a:rPr lang="en-US" altLang="en-US" sz="900" smtClean="0"/>
              <a:pPr algn="r" eaLnBrk="1" hangingPunct="1">
                <a:spcBef>
                  <a:spcPct val="0"/>
                </a:spcBef>
                <a:buClrTx/>
                <a:buFontTx/>
                <a:buNone/>
              </a:pPr>
              <a:t>56</a:t>
            </a:fld>
            <a:endParaRPr lang="en-US" altLang="en-US" sz="900" smtClean="0"/>
          </a:p>
        </p:txBody>
      </p:sp>
      <p:sp>
        <p:nvSpPr>
          <p:cNvPr id="30723" name="Rectangle 6"/>
          <p:cNvSpPr>
            <a:spLocks noGrp="1" noChangeArrowheads="1"/>
          </p:cNvSpPr>
          <p:nvPr>
            <p:ph type="title" idx="4294967295"/>
          </p:nvPr>
        </p:nvSpPr>
        <p:spPr>
          <a:xfrm>
            <a:off x="-1" y="274638"/>
            <a:ext cx="8989621" cy="936645"/>
          </a:xfrm>
        </p:spPr>
        <p:txBody>
          <a:bodyPr>
            <a:normAutofit/>
          </a:bodyPr>
          <a:lstStyle/>
          <a:p>
            <a:pPr algn="ctr" eaLnBrk="1" hangingPunct="1"/>
            <a:r>
              <a:rPr lang="en-US" altLang="en-US" sz="3600" b="1" dirty="0" smtClean="0">
                <a:solidFill>
                  <a:srgbClr val="FF0000"/>
                </a:solidFill>
              </a:rPr>
              <a:t>Patterns of Anaphylaxis</a:t>
            </a:r>
          </a:p>
        </p:txBody>
      </p:sp>
      <p:sp>
        <p:nvSpPr>
          <p:cNvPr id="55299" name="Rectangle 7"/>
          <p:cNvSpPr>
            <a:spLocks noGrp="1" noChangeArrowheads="1"/>
          </p:cNvSpPr>
          <p:nvPr>
            <p:ph type="body" idx="4294967295"/>
          </p:nvPr>
        </p:nvSpPr>
        <p:spPr>
          <a:xfrm>
            <a:off x="700643" y="1600200"/>
            <a:ext cx="8075221" cy="4525963"/>
          </a:xfrm>
        </p:spPr>
        <p:txBody>
          <a:bodyPr/>
          <a:lstStyle/>
          <a:p>
            <a:pPr eaLnBrk="1" hangingPunct="1">
              <a:spcBef>
                <a:spcPct val="0"/>
              </a:spcBef>
              <a:spcAft>
                <a:spcPts val="1200"/>
              </a:spcAft>
              <a:defRPr/>
            </a:pPr>
            <a:r>
              <a:rPr lang="en-US" sz="2200" dirty="0" err="1" smtClean="0">
                <a:ea typeface="ＭＳ Ｐゴシック" pitchFamily="34" charset="-128"/>
              </a:rPr>
              <a:t>Uniphasic</a:t>
            </a:r>
            <a:endParaRPr lang="en-US" sz="2200" dirty="0" smtClean="0">
              <a:ea typeface="ＭＳ Ｐゴシック" pitchFamily="34" charset="-128"/>
            </a:endParaRPr>
          </a:p>
          <a:p>
            <a:pPr lvl="1" eaLnBrk="1" hangingPunct="1">
              <a:spcBef>
                <a:spcPct val="0"/>
              </a:spcBef>
              <a:spcAft>
                <a:spcPts val="1200"/>
              </a:spcAft>
              <a:defRPr/>
            </a:pPr>
            <a:r>
              <a:rPr lang="en-US" sz="2200" dirty="0" smtClean="0">
                <a:ea typeface="ＭＳ Ｐゴシック" pitchFamily="34" charset="-128"/>
              </a:rPr>
              <a:t>Isolated reaction producing signs and symptoms within minutes (typically within 30 minutes) of exposure to an offending stimulus</a:t>
            </a:r>
          </a:p>
          <a:p>
            <a:pPr eaLnBrk="1" hangingPunct="1">
              <a:spcBef>
                <a:spcPct val="0"/>
              </a:spcBef>
              <a:spcAft>
                <a:spcPts val="1200"/>
              </a:spcAft>
              <a:defRPr/>
            </a:pPr>
            <a:r>
              <a:rPr lang="en-US" sz="2200" dirty="0" smtClean="0">
                <a:ea typeface="ＭＳ Ｐゴシック" pitchFamily="34" charset="-128"/>
              </a:rPr>
              <a:t>Biphasic</a:t>
            </a:r>
          </a:p>
          <a:p>
            <a:pPr lvl="1" eaLnBrk="1" hangingPunct="1">
              <a:spcBef>
                <a:spcPct val="0"/>
              </a:spcBef>
              <a:spcAft>
                <a:spcPts val="1200"/>
              </a:spcAft>
              <a:defRPr/>
            </a:pPr>
            <a:r>
              <a:rPr lang="en-US" sz="2200" dirty="0" smtClean="0">
                <a:ea typeface="ＭＳ Ｐゴシック" pitchFamily="34" charset="-128"/>
              </a:rPr>
              <a:t>Late-phase reactions that can occur 1 to 72 hours (most within 10 hours) after the initial attack (1%-23%)</a:t>
            </a:r>
          </a:p>
          <a:p>
            <a:pPr eaLnBrk="1" hangingPunct="1">
              <a:spcBef>
                <a:spcPct val="0"/>
              </a:spcBef>
              <a:spcAft>
                <a:spcPts val="1200"/>
              </a:spcAft>
              <a:defRPr/>
            </a:pPr>
            <a:r>
              <a:rPr lang="en-US" sz="2200" dirty="0" smtClean="0">
                <a:ea typeface="ＭＳ Ｐゴシック" pitchFamily="34" charset="-128"/>
              </a:rPr>
              <a:t>Protracted</a:t>
            </a:r>
          </a:p>
          <a:p>
            <a:pPr lvl="1" eaLnBrk="1" hangingPunct="1">
              <a:spcBef>
                <a:spcPct val="0"/>
              </a:spcBef>
              <a:spcAft>
                <a:spcPts val="0"/>
              </a:spcAft>
              <a:defRPr/>
            </a:pPr>
            <a:r>
              <a:rPr lang="en-US" sz="2200" dirty="0" smtClean="0">
                <a:ea typeface="ＭＳ Ｐゴシック" pitchFamily="34" charset="-128"/>
              </a:rPr>
              <a:t>Severe anaphylactic reaction that may last between 24 and </a:t>
            </a:r>
          </a:p>
          <a:p>
            <a:pPr marL="746125" lvl="1" indent="0" eaLnBrk="1" hangingPunct="1">
              <a:spcBef>
                <a:spcPct val="0"/>
              </a:spcBef>
              <a:spcAft>
                <a:spcPts val="1200"/>
              </a:spcAft>
              <a:buFontTx/>
              <a:buNone/>
              <a:defRPr/>
            </a:pPr>
            <a:r>
              <a:rPr lang="en-US" sz="2200" dirty="0" smtClean="0">
                <a:ea typeface="ＭＳ Ｐゴシック" pitchFamily="34" charset="-128"/>
              </a:rPr>
              <a:t>36 hours despite aggressive treatment</a:t>
            </a:r>
          </a:p>
        </p:txBody>
      </p:sp>
    </p:spTree>
    <p:custDataLst>
      <p:tags r:id="rId1"/>
    </p:custDataLst>
    <p:extLst>
      <p:ext uri="{BB962C8B-B14F-4D97-AF65-F5344CB8AC3E}">
        <p14:creationId xmlns="" xmlns:p14="http://schemas.microsoft.com/office/powerpoint/2010/main" val="137605876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14400" y="417142"/>
            <a:ext cx="7772400" cy="924770"/>
          </a:xfrm>
        </p:spPr>
        <p:txBody>
          <a:bodyPr/>
          <a:lstStyle/>
          <a:p>
            <a:pPr eaLnBrk="1" hangingPunct="1"/>
            <a:r>
              <a:rPr lang="en-US" altLang="en-US" b="1" dirty="0" err="1" smtClean="0">
                <a:solidFill>
                  <a:srgbClr val="FF0000"/>
                </a:solidFill>
              </a:rPr>
              <a:t>Uniphasic</a:t>
            </a:r>
            <a:r>
              <a:rPr lang="en-US" altLang="en-US" b="1" dirty="0" smtClean="0">
                <a:solidFill>
                  <a:srgbClr val="FF0000"/>
                </a:solidFill>
              </a:rPr>
              <a:t> Anaphylaxis</a:t>
            </a:r>
          </a:p>
        </p:txBody>
      </p:sp>
      <p:sp>
        <p:nvSpPr>
          <p:cNvPr id="31747" name="Slide Number Placeholder 15"/>
          <p:cNvSpPr>
            <a:spLocks noGrp="1"/>
          </p:cNvSpPr>
          <p:nvPr>
            <p:ph type="sldNum" sz="quarter" idx="12"/>
          </p:nvPr>
        </p:nvSpPr>
        <p:spPr>
          <a:xfrm>
            <a:off x="7010400" y="661035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4B0021B4-B6D6-419A-AC19-72B50F9F6BD5}" type="slidenum">
              <a:rPr lang="en-US" altLang="en-US" sz="900" smtClean="0">
                <a:solidFill>
                  <a:srgbClr val="FFFFFF"/>
                </a:solidFill>
              </a:rPr>
              <a:pPr algn="r" eaLnBrk="1" hangingPunct="1">
                <a:spcBef>
                  <a:spcPct val="0"/>
                </a:spcBef>
                <a:buClrTx/>
                <a:buFontTx/>
                <a:buNone/>
              </a:pPr>
              <a:t>57</a:t>
            </a:fld>
            <a:endParaRPr lang="en-US" altLang="en-US" sz="900" smtClean="0">
              <a:solidFill>
                <a:srgbClr val="FFFFFF"/>
              </a:solidFill>
            </a:endParaRPr>
          </a:p>
        </p:txBody>
      </p:sp>
      <p:sp>
        <p:nvSpPr>
          <p:cNvPr id="31748" name="Line 3"/>
          <p:cNvSpPr>
            <a:spLocks noChangeShapeType="1"/>
          </p:cNvSpPr>
          <p:nvPr/>
        </p:nvSpPr>
        <p:spPr bwMode="auto">
          <a:xfrm>
            <a:off x="1365250" y="1582738"/>
            <a:ext cx="0" cy="39624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49" name="Line 4"/>
          <p:cNvSpPr>
            <a:spLocks noChangeShapeType="1"/>
          </p:cNvSpPr>
          <p:nvPr/>
        </p:nvSpPr>
        <p:spPr bwMode="auto">
          <a:xfrm>
            <a:off x="1365250" y="5545138"/>
            <a:ext cx="6477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50" name="Freeform 5"/>
          <p:cNvSpPr>
            <a:spLocks/>
          </p:cNvSpPr>
          <p:nvPr/>
        </p:nvSpPr>
        <p:spPr bwMode="auto">
          <a:xfrm>
            <a:off x="1441450" y="2420938"/>
            <a:ext cx="2590800" cy="3124200"/>
          </a:xfrm>
          <a:custGeom>
            <a:avLst/>
            <a:gdLst>
              <a:gd name="T0" fmla="*/ 0 w 1632"/>
              <a:gd name="T1" fmla="*/ 2147483647 h 1968"/>
              <a:gd name="T2" fmla="*/ 2147483647 w 1632"/>
              <a:gd name="T3" fmla="*/ 0 h 1968"/>
              <a:gd name="T4" fmla="*/ 2147483647 w 1632"/>
              <a:gd name="T5" fmla="*/ 2147483647 h 1968"/>
              <a:gd name="T6" fmla="*/ 0 60000 65536"/>
              <a:gd name="T7" fmla="*/ 0 60000 65536"/>
              <a:gd name="T8" fmla="*/ 0 60000 65536"/>
              <a:gd name="T9" fmla="*/ 0 w 1632"/>
              <a:gd name="T10" fmla="*/ 0 h 1968"/>
              <a:gd name="T11" fmla="*/ 1632 w 1632"/>
              <a:gd name="T12" fmla="*/ 1968 h 1968"/>
            </a:gdLst>
            <a:ahLst/>
            <a:cxnLst>
              <a:cxn ang="T6">
                <a:pos x="T0" y="T1"/>
              </a:cxn>
              <a:cxn ang="T7">
                <a:pos x="T2" y="T3"/>
              </a:cxn>
              <a:cxn ang="T8">
                <a:pos x="T4" y="T5"/>
              </a:cxn>
            </a:cxnLst>
            <a:rect l="T9" t="T10" r="T11" b="T12"/>
            <a:pathLst>
              <a:path w="1632" h="1968">
                <a:moveTo>
                  <a:pt x="0" y="1968"/>
                </a:moveTo>
                <a:cubicBezTo>
                  <a:pt x="224" y="984"/>
                  <a:pt x="448" y="0"/>
                  <a:pt x="720" y="0"/>
                </a:cubicBezTo>
                <a:cubicBezTo>
                  <a:pt x="992" y="0"/>
                  <a:pt x="1480" y="1640"/>
                  <a:pt x="1632" y="1968"/>
                </a:cubicBezTo>
              </a:path>
            </a:pathLst>
          </a:custGeom>
          <a:noFill/>
          <a:ln w="50800">
            <a:solidFill>
              <a:srgbClr val="FF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1751" name="AutoShape 6"/>
          <p:cNvSpPr>
            <a:spLocks noChangeArrowheads="1"/>
          </p:cNvSpPr>
          <p:nvPr/>
        </p:nvSpPr>
        <p:spPr bwMode="auto">
          <a:xfrm>
            <a:off x="565150" y="5297488"/>
            <a:ext cx="649288" cy="7032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FFFF"/>
          </a:solidFill>
          <a:ln w="9525">
            <a:solidFill>
              <a:schemeClr val="tx1"/>
            </a:solidFill>
            <a:miter lim="800000"/>
            <a:headEnd/>
            <a:tailEnd/>
          </a:ln>
        </p:spPr>
        <p:txBody>
          <a:bodyPr wrap="none" anchor="ctr"/>
          <a:lstStyle/>
          <a:p>
            <a:endParaRPr lang="en-US"/>
          </a:p>
        </p:txBody>
      </p:sp>
      <p:sp>
        <p:nvSpPr>
          <p:cNvPr id="31752" name="AutoShape 7"/>
          <p:cNvSpPr>
            <a:spLocks noChangeArrowheads="1"/>
          </p:cNvSpPr>
          <p:nvPr/>
        </p:nvSpPr>
        <p:spPr bwMode="auto">
          <a:xfrm>
            <a:off x="2355850" y="1582738"/>
            <a:ext cx="365125" cy="731837"/>
          </a:xfrm>
          <a:prstGeom prst="downArrow">
            <a:avLst>
              <a:gd name="adj1" fmla="val 50000"/>
              <a:gd name="adj2" fmla="val 50109"/>
            </a:avLst>
          </a:prstGeom>
          <a:solidFill>
            <a:srgbClr val="FFFF00"/>
          </a:solidFill>
          <a:ln w="9525">
            <a:solidFill>
              <a:schemeClr val="tx1"/>
            </a:solidFill>
            <a:miter lim="800000"/>
            <a:headEnd/>
            <a:tailEnd/>
          </a:ln>
        </p:spPr>
        <p:txBody>
          <a:bodyPr vert="eaVert"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1753" name="Text Box 8"/>
          <p:cNvSpPr txBox="1">
            <a:spLocks noChangeArrowheads="1"/>
          </p:cNvSpPr>
          <p:nvPr/>
        </p:nvSpPr>
        <p:spPr bwMode="auto">
          <a:xfrm>
            <a:off x="114300" y="6091238"/>
            <a:ext cx="27940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a:solidFill>
                  <a:srgbClr val="FFFFFF"/>
                </a:solidFill>
              </a:rPr>
              <a:t>Antigen Exposure</a:t>
            </a:r>
          </a:p>
        </p:txBody>
      </p:sp>
      <p:sp>
        <p:nvSpPr>
          <p:cNvPr id="31754" name="Text Box 9"/>
          <p:cNvSpPr txBox="1">
            <a:spLocks noChangeArrowheads="1"/>
          </p:cNvSpPr>
          <p:nvPr/>
        </p:nvSpPr>
        <p:spPr bwMode="auto">
          <a:xfrm>
            <a:off x="2870200" y="1689100"/>
            <a:ext cx="18732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a:solidFill>
                  <a:schemeClr val="tx1"/>
                </a:solidFill>
              </a:rPr>
              <a:t>Treatment</a:t>
            </a:r>
          </a:p>
        </p:txBody>
      </p:sp>
      <p:sp>
        <p:nvSpPr>
          <p:cNvPr id="31755" name="Text Box 10"/>
          <p:cNvSpPr txBox="1">
            <a:spLocks noChangeArrowheads="1"/>
          </p:cNvSpPr>
          <p:nvPr/>
        </p:nvSpPr>
        <p:spPr bwMode="auto">
          <a:xfrm>
            <a:off x="1746250" y="4097338"/>
            <a:ext cx="1889125"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a:solidFill>
                  <a:schemeClr val="tx1"/>
                </a:solidFill>
              </a:rPr>
              <a:t>Initial Symptoms</a:t>
            </a:r>
          </a:p>
        </p:txBody>
      </p:sp>
      <p:sp>
        <p:nvSpPr>
          <p:cNvPr id="31757" name="Text Box 12"/>
          <p:cNvSpPr txBox="1">
            <a:spLocks noChangeArrowheads="1"/>
          </p:cNvSpPr>
          <p:nvPr/>
        </p:nvSpPr>
        <p:spPr bwMode="auto">
          <a:xfrm>
            <a:off x="7994650" y="5545138"/>
            <a:ext cx="8969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a:solidFill>
                  <a:schemeClr val="tx1"/>
                </a:solidFill>
              </a:rPr>
              <a:t>Time</a:t>
            </a:r>
          </a:p>
        </p:txBody>
      </p:sp>
      <p:sp>
        <p:nvSpPr>
          <p:cNvPr id="13" name="Text Box 11"/>
          <p:cNvSpPr txBox="1">
            <a:spLocks noChangeArrowheads="1"/>
          </p:cNvSpPr>
          <p:nvPr/>
        </p:nvSpPr>
        <p:spPr bwMode="auto">
          <a:xfrm>
            <a:off x="990600" y="5621338"/>
            <a:ext cx="7683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dirty="0">
                <a:solidFill>
                  <a:schemeClr val="tx1"/>
                </a:solidFill>
              </a:rPr>
              <a:t>0</a:t>
            </a:r>
          </a:p>
        </p:txBody>
      </p:sp>
    </p:spTree>
    <p:extLst>
      <p:ext uri="{BB962C8B-B14F-4D97-AF65-F5344CB8AC3E}">
        <p14:creationId xmlns="" xmlns:p14="http://schemas.microsoft.com/office/powerpoint/2010/main" val="3983547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AutoShape 20"/>
          <p:cNvSpPr>
            <a:spLocks noChangeArrowheads="1"/>
          </p:cNvSpPr>
          <p:nvPr/>
        </p:nvSpPr>
        <p:spPr bwMode="auto">
          <a:xfrm>
            <a:off x="1600200" y="5403850"/>
            <a:ext cx="6477000" cy="584200"/>
          </a:xfrm>
          <a:prstGeom prst="leftRightArrow">
            <a:avLst>
              <a:gd name="adj1" fmla="val 50000"/>
              <a:gd name="adj2" fmla="val 221739"/>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974851" name="Line 3"/>
          <p:cNvSpPr>
            <a:spLocks noChangeShapeType="1"/>
          </p:cNvSpPr>
          <p:nvPr/>
        </p:nvSpPr>
        <p:spPr bwMode="auto">
          <a:xfrm>
            <a:off x="1295400" y="1855788"/>
            <a:ext cx="1588" cy="3317875"/>
          </a:xfrm>
          <a:prstGeom prst="line">
            <a:avLst/>
          </a:prstGeom>
          <a:noFill/>
          <a:ln w="254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974852" name="Line 4"/>
          <p:cNvSpPr>
            <a:spLocks noChangeShapeType="1"/>
          </p:cNvSpPr>
          <p:nvPr/>
        </p:nvSpPr>
        <p:spPr bwMode="auto">
          <a:xfrm>
            <a:off x="1295400" y="5173663"/>
            <a:ext cx="7239000" cy="0"/>
          </a:xfrm>
          <a:prstGeom prst="line">
            <a:avLst/>
          </a:prstGeom>
          <a:noFill/>
          <a:ln w="254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974853" name="Freeform 5"/>
          <p:cNvSpPr>
            <a:spLocks/>
          </p:cNvSpPr>
          <p:nvPr/>
        </p:nvSpPr>
        <p:spPr bwMode="auto">
          <a:xfrm>
            <a:off x="1371600" y="2544763"/>
            <a:ext cx="2590800" cy="2616200"/>
          </a:xfrm>
          <a:custGeom>
            <a:avLst/>
            <a:gdLst>
              <a:gd name="T0" fmla="*/ 0 w 1632"/>
              <a:gd name="T1" fmla="*/ 2147483647 h 1968"/>
              <a:gd name="T2" fmla="*/ 2147483647 w 1632"/>
              <a:gd name="T3" fmla="*/ 0 h 1968"/>
              <a:gd name="T4" fmla="*/ 2147483647 w 1632"/>
              <a:gd name="T5" fmla="*/ 2147483647 h 1968"/>
              <a:gd name="T6" fmla="*/ 0 60000 65536"/>
              <a:gd name="T7" fmla="*/ 0 60000 65536"/>
              <a:gd name="T8" fmla="*/ 0 60000 65536"/>
            </a:gdLst>
            <a:ahLst/>
            <a:cxnLst>
              <a:cxn ang="T6">
                <a:pos x="T0" y="T1"/>
              </a:cxn>
              <a:cxn ang="T7">
                <a:pos x="T2" y="T3"/>
              </a:cxn>
              <a:cxn ang="T8">
                <a:pos x="T4" y="T5"/>
              </a:cxn>
            </a:cxnLst>
            <a:rect l="0" t="0" r="r" b="b"/>
            <a:pathLst>
              <a:path w="1632" h="1968">
                <a:moveTo>
                  <a:pt x="0" y="1968"/>
                </a:moveTo>
                <a:cubicBezTo>
                  <a:pt x="224" y="984"/>
                  <a:pt x="448" y="0"/>
                  <a:pt x="720" y="0"/>
                </a:cubicBezTo>
                <a:cubicBezTo>
                  <a:pt x="992" y="0"/>
                  <a:pt x="1480" y="1640"/>
                  <a:pt x="1632" y="1968"/>
                </a:cubicBezTo>
              </a:path>
            </a:pathLst>
          </a:custGeom>
          <a:noFill/>
          <a:ln w="50800">
            <a:solidFill>
              <a:srgbClr val="FF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pitchFamily="34" charset="0"/>
              <a:ea typeface="ＭＳ Ｐゴシック" pitchFamily="34" charset="-128"/>
            </a:endParaRPr>
          </a:p>
        </p:txBody>
      </p:sp>
      <p:sp>
        <p:nvSpPr>
          <p:cNvPr id="974854" name="AutoShape 6"/>
          <p:cNvSpPr>
            <a:spLocks noChangeArrowheads="1"/>
          </p:cNvSpPr>
          <p:nvPr/>
        </p:nvSpPr>
        <p:spPr bwMode="auto">
          <a:xfrm rot="10800000" flipH="1">
            <a:off x="609600" y="4881563"/>
            <a:ext cx="533400" cy="454025"/>
          </a:xfrm>
          <a:custGeom>
            <a:avLst/>
            <a:gdLst>
              <a:gd name="T0" fmla="*/ 277272161 w 21600"/>
              <a:gd name="T1" fmla="*/ 0 h 21600"/>
              <a:gd name="T2" fmla="*/ 277272161 w 21600"/>
              <a:gd name="T3" fmla="*/ 174895370 h 21600"/>
              <a:gd name="T4" fmla="*/ 59336898 w 21600"/>
              <a:gd name="T5" fmla="*/ 310720417 h 21600"/>
              <a:gd name="T6" fmla="*/ 395945932 w 21600"/>
              <a:gd name="T7" fmla="*/ 874476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FF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pitchFamily="34" charset="0"/>
              <a:ea typeface="ＭＳ Ｐゴシック" pitchFamily="34" charset="-128"/>
            </a:endParaRPr>
          </a:p>
        </p:txBody>
      </p:sp>
      <p:sp>
        <p:nvSpPr>
          <p:cNvPr id="29704" name="AutoShape 7"/>
          <p:cNvSpPr>
            <a:spLocks noChangeArrowheads="1"/>
          </p:cNvSpPr>
          <p:nvPr/>
        </p:nvSpPr>
        <p:spPr bwMode="auto">
          <a:xfrm>
            <a:off x="2324100" y="1771650"/>
            <a:ext cx="365125" cy="700088"/>
          </a:xfrm>
          <a:prstGeom prst="downArrow">
            <a:avLst>
              <a:gd name="adj1" fmla="val 50000"/>
              <a:gd name="adj2" fmla="val 4793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eaVert" wrap="none" anchor="ctr"/>
          <a:lstStyle/>
          <a:p>
            <a:pPr>
              <a:defRPr/>
            </a:pPr>
            <a:endParaRPr lang="en-US">
              <a:ea typeface="ＭＳ Ｐゴシック" charset="0"/>
              <a:cs typeface="ＭＳ Ｐゴシック" charset="0"/>
            </a:endParaRPr>
          </a:p>
        </p:txBody>
      </p:sp>
      <p:sp>
        <p:nvSpPr>
          <p:cNvPr id="974856" name="Text Box 8"/>
          <p:cNvSpPr txBox="1">
            <a:spLocks noChangeArrowheads="1"/>
          </p:cNvSpPr>
          <p:nvPr/>
        </p:nvSpPr>
        <p:spPr bwMode="auto">
          <a:xfrm>
            <a:off x="152400" y="4384675"/>
            <a:ext cx="129540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defRPr/>
            </a:pPr>
            <a:r>
              <a:rPr lang="en-US" sz="1400" b="1" smtClean="0"/>
              <a:t>Antigen Exposure</a:t>
            </a:r>
          </a:p>
        </p:txBody>
      </p:sp>
      <p:sp>
        <p:nvSpPr>
          <p:cNvPr id="974857" name="Text Box 9"/>
          <p:cNvSpPr txBox="1">
            <a:spLocks noChangeArrowheads="1"/>
          </p:cNvSpPr>
          <p:nvPr/>
        </p:nvSpPr>
        <p:spPr bwMode="auto">
          <a:xfrm>
            <a:off x="1841500" y="1425575"/>
            <a:ext cx="1295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a:ea typeface="ＭＳ Ｐゴシック" charset="0"/>
              </a:rPr>
              <a:t>Treatment</a:t>
            </a:r>
          </a:p>
        </p:txBody>
      </p:sp>
      <p:sp>
        <p:nvSpPr>
          <p:cNvPr id="974860" name="Freeform 12"/>
          <p:cNvSpPr>
            <a:spLocks/>
          </p:cNvSpPr>
          <p:nvPr/>
        </p:nvSpPr>
        <p:spPr bwMode="auto">
          <a:xfrm>
            <a:off x="5181600" y="2544763"/>
            <a:ext cx="2590800" cy="2616200"/>
          </a:xfrm>
          <a:custGeom>
            <a:avLst/>
            <a:gdLst>
              <a:gd name="T0" fmla="*/ 0 w 1632"/>
              <a:gd name="T1" fmla="*/ 2147483647 h 1968"/>
              <a:gd name="T2" fmla="*/ 2147483647 w 1632"/>
              <a:gd name="T3" fmla="*/ 0 h 1968"/>
              <a:gd name="T4" fmla="*/ 2147483647 w 1632"/>
              <a:gd name="T5" fmla="*/ 2147483647 h 1968"/>
              <a:gd name="T6" fmla="*/ 0 60000 65536"/>
              <a:gd name="T7" fmla="*/ 0 60000 65536"/>
              <a:gd name="T8" fmla="*/ 0 60000 65536"/>
            </a:gdLst>
            <a:ahLst/>
            <a:cxnLst>
              <a:cxn ang="T6">
                <a:pos x="T0" y="T1"/>
              </a:cxn>
              <a:cxn ang="T7">
                <a:pos x="T2" y="T3"/>
              </a:cxn>
              <a:cxn ang="T8">
                <a:pos x="T4" y="T5"/>
              </a:cxn>
            </a:cxnLst>
            <a:rect l="0" t="0" r="r" b="b"/>
            <a:pathLst>
              <a:path w="1632" h="1968">
                <a:moveTo>
                  <a:pt x="0" y="1968"/>
                </a:moveTo>
                <a:cubicBezTo>
                  <a:pt x="224" y="984"/>
                  <a:pt x="448" y="0"/>
                  <a:pt x="720" y="0"/>
                </a:cubicBezTo>
                <a:cubicBezTo>
                  <a:pt x="992" y="0"/>
                  <a:pt x="1480" y="1640"/>
                  <a:pt x="1632" y="1968"/>
                </a:cubicBezTo>
              </a:path>
            </a:pathLst>
          </a:custGeom>
          <a:noFill/>
          <a:ln w="50800">
            <a:solidFill>
              <a:srgbClr val="FF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pitchFamily="34" charset="0"/>
              <a:ea typeface="ＭＳ Ｐゴシック" pitchFamily="34" charset="-128"/>
            </a:endParaRPr>
          </a:p>
        </p:txBody>
      </p:sp>
      <p:sp>
        <p:nvSpPr>
          <p:cNvPr id="29708" name="AutoShape 14"/>
          <p:cNvSpPr>
            <a:spLocks noChangeArrowheads="1"/>
          </p:cNvSpPr>
          <p:nvPr/>
        </p:nvSpPr>
        <p:spPr bwMode="auto">
          <a:xfrm>
            <a:off x="6111875" y="1771650"/>
            <a:ext cx="365125" cy="700088"/>
          </a:xfrm>
          <a:prstGeom prst="downArrow">
            <a:avLst>
              <a:gd name="adj1" fmla="val 50000"/>
              <a:gd name="adj2" fmla="val 4793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eaVert" wrap="none" anchor="ctr"/>
          <a:lstStyle/>
          <a:p>
            <a:pPr>
              <a:defRPr/>
            </a:pPr>
            <a:endParaRPr lang="en-US">
              <a:ea typeface="ＭＳ Ｐゴシック" charset="0"/>
              <a:cs typeface="ＭＳ Ｐゴシック" charset="0"/>
            </a:endParaRPr>
          </a:p>
        </p:txBody>
      </p:sp>
      <p:sp>
        <p:nvSpPr>
          <p:cNvPr id="974863" name="Text Box 15"/>
          <p:cNvSpPr txBox="1">
            <a:spLocks noChangeArrowheads="1"/>
          </p:cNvSpPr>
          <p:nvPr/>
        </p:nvSpPr>
        <p:spPr bwMode="auto">
          <a:xfrm>
            <a:off x="5638800" y="1390650"/>
            <a:ext cx="1295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a:ea typeface="ＭＳ Ｐゴシック" charset="0"/>
              </a:rPr>
              <a:t>Treatment</a:t>
            </a:r>
          </a:p>
        </p:txBody>
      </p:sp>
      <p:sp>
        <p:nvSpPr>
          <p:cNvPr id="29710" name="AutoShape 16"/>
          <p:cNvSpPr>
            <a:spLocks noChangeArrowheads="1"/>
          </p:cNvSpPr>
          <p:nvPr/>
        </p:nvSpPr>
        <p:spPr bwMode="auto">
          <a:xfrm>
            <a:off x="3657600" y="3484563"/>
            <a:ext cx="1676400" cy="465137"/>
          </a:xfrm>
          <a:prstGeom prst="leftRightArrow">
            <a:avLst>
              <a:gd name="adj1" fmla="val 50000"/>
              <a:gd name="adj2" fmla="val 7208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974865" name="Text Box 17"/>
          <p:cNvSpPr txBox="1">
            <a:spLocks noChangeArrowheads="1"/>
          </p:cNvSpPr>
          <p:nvPr/>
        </p:nvSpPr>
        <p:spPr bwMode="auto">
          <a:xfrm>
            <a:off x="3797300" y="3141663"/>
            <a:ext cx="14478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1400" b="1">
                <a:ea typeface="ＭＳ Ｐゴシック" charset="0"/>
              </a:rPr>
              <a:t>8 to 12 hours</a:t>
            </a:r>
            <a:r>
              <a:rPr lang="en-US" sz="1400" b="1" baseline="30000">
                <a:ea typeface="ＭＳ Ｐゴシック" charset="0"/>
              </a:rPr>
              <a:t>1</a:t>
            </a:r>
          </a:p>
        </p:txBody>
      </p:sp>
      <p:sp>
        <p:nvSpPr>
          <p:cNvPr id="974866" name="Text Box 18"/>
          <p:cNvSpPr txBox="1">
            <a:spLocks noChangeArrowheads="1"/>
          </p:cNvSpPr>
          <p:nvPr/>
        </p:nvSpPr>
        <p:spPr bwMode="auto">
          <a:xfrm>
            <a:off x="6477000" y="5162550"/>
            <a:ext cx="22860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defRPr/>
            </a:pPr>
            <a:r>
              <a:rPr lang="en-US" sz="1600" b="1" smtClean="0"/>
              <a:t>Classic Model</a:t>
            </a:r>
          </a:p>
        </p:txBody>
      </p:sp>
      <p:sp>
        <p:nvSpPr>
          <p:cNvPr id="974867" name="Text Box 19"/>
          <p:cNvSpPr txBox="1">
            <a:spLocks noChangeArrowheads="1"/>
          </p:cNvSpPr>
          <p:nvPr/>
        </p:nvSpPr>
        <p:spPr bwMode="auto">
          <a:xfrm>
            <a:off x="6565900" y="5880100"/>
            <a:ext cx="22860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defRPr/>
            </a:pPr>
            <a:r>
              <a:rPr lang="en-US" sz="1600" b="1" smtClean="0"/>
              <a:t>New Evidence </a:t>
            </a:r>
          </a:p>
        </p:txBody>
      </p:sp>
      <p:sp>
        <p:nvSpPr>
          <p:cNvPr id="974869" name="Text Box 21"/>
          <p:cNvSpPr txBox="1">
            <a:spLocks noChangeArrowheads="1"/>
          </p:cNvSpPr>
          <p:nvPr/>
        </p:nvSpPr>
        <p:spPr bwMode="auto">
          <a:xfrm>
            <a:off x="3429000" y="5551488"/>
            <a:ext cx="2286000" cy="306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1400" b="1">
                <a:ea typeface="ＭＳ Ｐゴシック" charset="0"/>
              </a:rPr>
              <a:t>30 minutes to 72 hours</a:t>
            </a:r>
            <a:r>
              <a:rPr lang="en-US" sz="1400" b="1" baseline="30000">
                <a:ea typeface="ＭＳ Ｐゴシック" charset="0"/>
              </a:rPr>
              <a:t>2</a:t>
            </a:r>
          </a:p>
        </p:txBody>
      </p:sp>
      <p:sp>
        <p:nvSpPr>
          <p:cNvPr id="29715" name="Text Box 22"/>
          <p:cNvSpPr txBox="1">
            <a:spLocks noChangeArrowheads="1"/>
          </p:cNvSpPr>
          <p:nvPr/>
        </p:nvSpPr>
        <p:spPr bwMode="auto">
          <a:xfrm>
            <a:off x="4267200" y="5916613"/>
            <a:ext cx="8382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dirty="0" smtClean="0">
                <a:cs typeface="ＭＳ Ｐゴシック" charset="0"/>
              </a:rPr>
              <a:t>Time</a:t>
            </a:r>
          </a:p>
        </p:txBody>
      </p:sp>
      <p:sp>
        <p:nvSpPr>
          <p:cNvPr id="32788" name="Text Box 12"/>
          <p:cNvSpPr txBox="1">
            <a:spLocks noChangeArrowheads="1"/>
          </p:cNvSpPr>
          <p:nvPr/>
        </p:nvSpPr>
        <p:spPr bwMode="auto">
          <a:xfrm rot="-5400000">
            <a:off x="-195262" y="3155950"/>
            <a:ext cx="231298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a:spcBef>
                <a:spcPct val="0"/>
              </a:spcBef>
              <a:buClrTx/>
              <a:buFontTx/>
              <a:buNone/>
            </a:pPr>
            <a:r>
              <a:rPr lang="en-US" altLang="en-US" sz="1800" b="1">
                <a:solidFill>
                  <a:schemeClr val="tx1"/>
                </a:solidFill>
              </a:rPr>
              <a:t>Symptom Score</a:t>
            </a:r>
          </a:p>
        </p:txBody>
      </p:sp>
      <p:sp>
        <p:nvSpPr>
          <p:cNvPr id="32789" name="Text Box 20"/>
          <p:cNvSpPr txBox="1">
            <a:spLocks noChangeArrowheads="1"/>
          </p:cNvSpPr>
          <p:nvPr/>
        </p:nvSpPr>
        <p:spPr bwMode="auto">
          <a:xfrm>
            <a:off x="1524000" y="4267200"/>
            <a:ext cx="19700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a:spcBef>
                <a:spcPct val="0"/>
              </a:spcBef>
              <a:buClrTx/>
              <a:buFontTx/>
              <a:buNone/>
            </a:pPr>
            <a:r>
              <a:rPr lang="en-US" altLang="en-US" sz="1600" b="1" dirty="0" smtClean="0">
                <a:solidFill>
                  <a:schemeClr val="tx1"/>
                </a:solidFill>
              </a:rPr>
              <a:t>First </a:t>
            </a:r>
            <a:r>
              <a:rPr lang="en-US" altLang="en-US" sz="1600" b="1" dirty="0">
                <a:solidFill>
                  <a:schemeClr val="tx1"/>
                </a:solidFill>
              </a:rPr>
              <a:t>Phase</a:t>
            </a:r>
          </a:p>
        </p:txBody>
      </p:sp>
      <p:sp>
        <p:nvSpPr>
          <p:cNvPr id="32790" name="Text Box 21"/>
          <p:cNvSpPr txBox="1">
            <a:spLocks noChangeArrowheads="1"/>
          </p:cNvSpPr>
          <p:nvPr/>
        </p:nvSpPr>
        <p:spPr bwMode="auto">
          <a:xfrm>
            <a:off x="5334000" y="4267200"/>
            <a:ext cx="2209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a:spcBef>
                <a:spcPct val="0"/>
              </a:spcBef>
              <a:buClrTx/>
              <a:buFontTx/>
              <a:buNone/>
            </a:pPr>
            <a:r>
              <a:rPr lang="en-US" altLang="en-US" sz="1600" b="1" dirty="0" smtClean="0">
                <a:solidFill>
                  <a:schemeClr val="tx1"/>
                </a:solidFill>
              </a:rPr>
              <a:t>Second </a:t>
            </a:r>
            <a:r>
              <a:rPr lang="en-US" altLang="en-US" sz="1600" b="1" dirty="0">
                <a:solidFill>
                  <a:schemeClr val="tx1"/>
                </a:solidFill>
              </a:rPr>
              <a:t>Phase</a:t>
            </a:r>
          </a:p>
        </p:txBody>
      </p:sp>
      <p:sp>
        <p:nvSpPr>
          <p:cNvPr id="32791" name="TextBox 24"/>
          <p:cNvSpPr txBox="1">
            <a:spLocks noChangeArrowheads="1"/>
          </p:cNvSpPr>
          <p:nvPr/>
        </p:nvSpPr>
        <p:spPr bwMode="auto">
          <a:xfrm>
            <a:off x="3556000" y="4267200"/>
            <a:ext cx="20574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600" b="1">
                <a:solidFill>
                  <a:schemeClr val="tx1"/>
                </a:solidFill>
              </a:rPr>
              <a:t>Asymptomatic</a:t>
            </a:r>
          </a:p>
        </p:txBody>
      </p:sp>
      <p:sp>
        <p:nvSpPr>
          <p:cNvPr id="32792" name="Rectangle 6"/>
          <p:cNvSpPr>
            <a:spLocks noChangeArrowheads="1"/>
          </p:cNvSpPr>
          <p:nvPr/>
        </p:nvSpPr>
        <p:spPr bwMode="auto">
          <a:xfrm>
            <a:off x="32385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nSpc>
                <a:spcPct val="90000"/>
              </a:lnSpc>
              <a:spcBef>
                <a:spcPct val="0"/>
              </a:spcBef>
              <a:buClrTx/>
              <a:buFontTx/>
              <a:buNone/>
            </a:pPr>
            <a:r>
              <a:rPr lang="en-US" altLang="en-US" sz="3600" b="1" dirty="0" smtClean="0">
                <a:solidFill>
                  <a:srgbClr val="FF0000"/>
                </a:solidFill>
                <a:latin typeface="+mj-lt"/>
              </a:rPr>
              <a:t>Biphasic  </a:t>
            </a:r>
            <a:r>
              <a:rPr lang="en-US" altLang="en-US" sz="3600" b="1" dirty="0">
                <a:solidFill>
                  <a:srgbClr val="FF0000"/>
                </a:solidFill>
                <a:latin typeface="+mj-lt"/>
              </a:rPr>
              <a:t>Anaphylaxis</a:t>
            </a:r>
          </a:p>
        </p:txBody>
      </p:sp>
      <p:pic>
        <p:nvPicPr>
          <p:cNvPr id="32793" name="Picture 31" descr="Eosinophil Granulocytes Clip Ar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57875" y="3227388"/>
            <a:ext cx="923925"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94" name="Picture 32" descr="Mast Cell Clip Ar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36763" y="3124200"/>
            <a:ext cx="858837" cy="104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9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6658C5B2-0E6D-48F6-8186-8040092FBE30}" type="slidenum">
              <a:rPr lang="en-US" altLang="en-US" sz="900" smtClean="0"/>
              <a:pPr algn="r" eaLnBrk="1" hangingPunct="1">
                <a:spcBef>
                  <a:spcPct val="0"/>
                </a:spcBef>
                <a:buClrTx/>
                <a:buFontTx/>
                <a:buNone/>
              </a:pPr>
              <a:t>58</a:t>
            </a:fld>
            <a:endParaRPr lang="en-US" altLang="en-US" sz="900" dirty="0" smtClean="0"/>
          </a:p>
        </p:txBody>
      </p:sp>
      <p:sp>
        <p:nvSpPr>
          <p:cNvPr id="32796" name="Rectangle 4"/>
          <p:cNvSpPr>
            <a:spLocks noChangeArrowheads="1"/>
          </p:cNvSpPr>
          <p:nvPr/>
        </p:nvSpPr>
        <p:spPr bwMode="auto">
          <a:xfrm>
            <a:off x="73025" y="6290581"/>
            <a:ext cx="8153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91440" bIns="91440" anchor="ct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lnSpc>
                <a:spcPct val="93000"/>
              </a:lnSpc>
              <a:spcBef>
                <a:spcPct val="0"/>
              </a:spcBef>
              <a:buClr>
                <a:srgbClr val="FFFFFF"/>
              </a:buClr>
              <a:buSzPct val="45000"/>
              <a:buFont typeface="Wingdings" pitchFamily="2" charset="2"/>
              <a:buNone/>
            </a:pPr>
            <a:r>
              <a:rPr lang="de-DE" altLang="en-US" sz="1200" dirty="0"/>
              <a:t>1. Lieberman P. </a:t>
            </a:r>
            <a:r>
              <a:rPr lang="de-DE" altLang="en-US" sz="1200" i="1" dirty="0"/>
              <a:t>J Allergy Clin Immunol</a:t>
            </a:r>
            <a:r>
              <a:rPr lang="de-DE" altLang="en-US" sz="1200" dirty="0"/>
              <a:t>. 2005;115:S483-S523.</a:t>
            </a:r>
          </a:p>
          <a:p>
            <a:pPr eaLnBrk="1" hangingPunct="1">
              <a:lnSpc>
                <a:spcPct val="93000"/>
              </a:lnSpc>
              <a:spcBef>
                <a:spcPct val="0"/>
              </a:spcBef>
              <a:buClr>
                <a:srgbClr val="FFFFFF"/>
              </a:buClr>
              <a:buSzPct val="45000"/>
              <a:buFont typeface="Wingdings" pitchFamily="2" charset="2"/>
              <a:buNone/>
            </a:pPr>
            <a:r>
              <a:rPr lang="de-DE" altLang="en-US" sz="1200" dirty="0"/>
              <a:t>2. Lieberman P. </a:t>
            </a:r>
            <a:r>
              <a:rPr lang="de-DE" altLang="en-US" sz="1200" i="1" dirty="0"/>
              <a:t>Allergy Clin Immunol Int</a:t>
            </a:r>
            <a:r>
              <a:rPr lang="de-DE" altLang="en-US" sz="1200" dirty="0"/>
              <a:t>. 2004;16(6):241-248.</a:t>
            </a:r>
          </a:p>
        </p:txBody>
      </p:sp>
    </p:spTree>
    <p:extLst>
      <p:ext uri="{BB962C8B-B14F-4D97-AF65-F5344CB8AC3E}">
        <p14:creationId xmlns="" xmlns:p14="http://schemas.microsoft.com/office/powerpoint/2010/main" val="23335309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81891" y="274638"/>
            <a:ext cx="8104909" cy="817892"/>
          </a:xfrm>
        </p:spPr>
        <p:txBody>
          <a:bodyPr>
            <a:normAutofit/>
          </a:bodyPr>
          <a:lstStyle/>
          <a:p>
            <a:pPr eaLnBrk="1" hangingPunct="1"/>
            <a:r>
              <a:rPr lang="en-US" altLang="en-US" sz="3600" b="1" dirty="0" smtClean="0">
                <a:solidFill>
                  <a:srgbClr val="FF0000"/>
                </a:solidFill>
              </a:rPr>
              <a:t>Protracted Anaphylaxis</a:t>
            </a:r>
          </a:p>
        </p:txBody>
      </p:sp>
      <p:sp>
        <p:nvSpPr>
          <p:cNvPr id="33795" name="Slide Number Placeholder 15"/>
          <p:cNvSpPr>
            <a:spLocks noGrp="1"/>
          </p:cNvSpPr>
          <p:nvPr>
            <p:ph type="sldNum" sz="quarter" idx="12"/>
          </p:nvPr>
        </p:nvSpPr>
        <p:spPr>
          <a:xfrm>
            <a:off x="7010400" y="661035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865F421A-DA1A-40F2-A142-F3257CAF4ACB}" type="slidenum">
              <a:rPr lang="en-US" altLang="en-US" sz="900" smtClean="0">
                <a:solidFill>
                  <a:srgbClr val="FFFFFF"/>
                </a:solidFill>
              </a:rPr>
              <a:pPr algn="r" eaLnBrk="1" hangingPunct="1">
                <a:spcBef>
                  <a:spcPct val="0"/>
                </a:spcBef>
                <a:buClrTx/>
                <a:buFontTx/>
                <a:buNone/>
              </a:pPr>
              <a:t>59</a:t>
            </a:fld>
            <a:endParaRPr lang="en-US" altLang="en-US" sz="900" smtClean="0">
              <a:solidFill>
                <a:srgbClr val="FFFFFF"/>
              </a:solidFill>
            </a:endParaRPr>
          </a:p>
        </p:txBody>
      </p:sp>
      <p:sp>
        <p:nvSpPr>
          <p:cNvPr id="33796" name="Line 3"/>
          <p:cNvSpPr>
            <a:spLocks noChangeShapeType="1"/>
          </p:cNvSpPr>
          <p:nvPr/>
        </p:nvSpPr>
        <p:spPr bwMode="auto">
          <a:xfrm>
            <a:off x="914400" y="1600200"/>
            <a:ext cx="0" cy="3733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797" name="Line 4"/>
          <p:cNvSpPr>
            <a:spLocks noChangeShapeType="1"/>
          </p:cNvSpPr>
          <p:nvPr/>
        </p:nvSpPr>
        <p:spPr bwMode="auto">
          <a:xfrm>
            <a:off x="914400" y="5334000"/>
            <a:ext cx="82296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798" name="Freeform 5"/>
          <p:cNvSpPr>
            <a:spLocks/>
          </p:cNvSpPr>
          <p:nvPr/>
        </p:nvSpPr>
        <p:spPr bwMode="auto">
          <a:xfrm>
            <a:off x="990600" y="1600200"/>
            <a:ext cx="7848600" cy="3657600"/>
          </a:xfrm>
          <a:custGeom>
            <a:avLst/>
            <a:gdLst>
              <a:gd name="T0" fmla="*/ 0 w 1632"/>
              <a:gd name="T1" fmla="*/ 2147483647 h 1968"/>
              <a:gd name="T2" fmla="*/ 2147483647 w 1632"/>
              <a:gd name="T3" fmla="*/ 0 h 1968"/>
              <a:gd name="T4" fmla="*/ 2147483647 w 1632"/>
              <a:gd name="T5" fmla="*/ 2147483647 h 1968"/>
              <a:gd name="T6" fmla="*/ 0 60000 65536"/>
              <a:gd name="T7" fmla="*/ 0 60000 65536"/>
              <a:gd name="T8" fmla="*/ 0 60000 65536"/>
              <a:gd name="T9" fmla="*/ 0 w 1632"/>
              <a:gd name="T10" fmla="*/ 0 h 1968"/>
              <a:gd name="T11" fmla="*/ 1632 w 1632"/>
              <a:gd name="T12" fmla="*/ 1968 h 1968"/>
            </a:gdLst>
            <a:ahLst/>
            <a:cxnLst>
              <a:cxn ang="T6">
                <a:pos x="T0" y="T1"/>
              </a:cxn>
              <a:cxn ang="T7">
                <a:pos x="T2" y="T3"/>
              </a:cxn>
              <a:cxn ang="T8">
                <a:pos x="T4" y="T5"/>
              </a:cxn>
            </a:cxnLst>
            <a:rect l="T9" t="T10" r="T11" b="T12"/>
            <a:pathLst>
              <a:path w="1632" h="1968">
                <a:moveTo>
                  <a:pt x="0" y="1968"/>
                </a:moveTo>
                <a:cubicBezTo>
                  <a:pt x="224" y="984"/>
                  <a:pt x="448" y="0"/>
                  <a:pt x="720" y="0"/>
                </a:cubicBezTo>
                <a:cubicBezTo>
                  <a:pt x="992" y="0"/>
                  <a:pt x="1480" y="1640"/>
                  <a:pt x="1632" y="1968"/>
                </a:cubicBezTo>
              </a:path>
            </a:pathLst>
          </a:custGeom>
          <a:noFill/>
          <a:ln w="50800">
            <a:solidFill>
              <a:srgbClr val="FF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3799" name="AutoShape 6"/>
          <p:cNvSpPr>
            <a:spLocks noChangeArrowheads="1"/>
          </p:cNvSpPr>
          <p:nvPr/>
        </p:nvSpPr>
        <p:spPr bwMode="auto">
          <a:xfrm>
            <a:off x="209550" y="5105400"/>
            <a:ext cx="649288" cy="7032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FFFF"/>
          </a:solidFill>
          <a:ln w="9525">
            <a:solidFill>
              <a:schemeClr val="tx1"/>
            </a:solidFill>
            <a:miter lim="800000"/>
            <a:headEnd/>
            <a:tailEnd/>
          </a:ln>
        </p:spPr>
        <p:txBody>
          <a:bodyPr wrap="none" anchor="ctr"/>
          <a:lstStyle/>
          <a:p>
            <a:endParaRPr lang="en-US"/>
          </a:p>
        </p:txBody>
      </p:sp>
      <p:sp>
        <p:nvSpPr>
          <p:cNvPr id="33800" name="Text Box 7"/>
          <p:cNvSpPr txBox="1">
            <a:spLocks noChangeArrowheads="1"/>
          </p:cNvSpPr>
          <p:nvPr/>
        </p:nvSpPr>
        <p:spPr bwMode="auto">
          <a:xfrm>
            <a:off x="57150" y="5753100"/>
            <a:ext cx="188595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200" b="1">
                <a:solidFill>
                  <a:srgbClr val="FFFFFF"/>
                </a:solidFill>
              </a:rPr>
              <a:t>Antigen Exposure</a:t>
            </a:r>
          </a:p>
        </p:txBody>
      </p:sp>
      <p:sp>
        <p:nvSpPr>
          <p:cNvPr id="33801" name="Text Box 8"/>
          <p:cNvSpPr txBox="1">
            <a:spLocks noChangeArrowheads="1"/>
          </p:cNvSpPr>
          <p:nvPr/>
        </p:nvSpPr>
        <p:spPr bwMode="auto">
          <a:xfrm>
            <a:off x="3810000" y="3581400"/>
            <a:ext cx="180975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a:solidFill>
                  <a:schemeClr val="tx1"/>
                </a:solidFill>
              </a:rPr>
              <a:t>Initial Symptoms</a:t>
            </a:r>
          </a:p>
        </p:txBody>
      </p:sp>
      <p:sp>
        <p:nvSpPr>
          <p:cNvPr id="33803" name="Text Box 10"/>
          <p:cNvSpPr txBox="1">
            <a:spLocks noChangeArrowheads="1"/>
          </p:cNvSpPr>
          <p:nvPr/>
        </p:nvSpPr>
        <p:spPr bwMode="auto">
          <a:xfrm>
            <a:off x="3581400" y="5867400"/>
            <a:ext cx="2438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a:solidFill>
                  <a:schemeClr val="tx1"/>
                </a:solidFill>
              </a:rPr>
              <a:t>Up to 32 hours</a:t>
            </a:r>
            <a:r>
              <a:rPr lang="en-US" altLang="en-US" sz="2400" b="1" baseline="30000">
                <a:solidFill>
                  <a:schemeClr val="tx1"/>
                </a:solidFill>
              </a:rPr>
              <a:t>1</a:t>
            </a:r>
          </a:p>
        </p:txBody>
      </p:sp>
      <p:sp>
        <p:nvSpPr>
          <p:cNvPr id="33804" name="AutoShape 11"/>
          <p:cNvSpPr>
            <a:spLocks noChangeArrowheads="1"/>
          </p:cNvSpPr>
          <p:nvPr/>
        </p:nvSpPr>
        <p:spPr bwMode="auto">
          <a:xfrm>
            <a:off x="1371600" y="5562600"/>
            <a:ext cx="7239000" cy="304800"/>
          </a:xfrm>
          <a:prstGeom prst="leftRightArrow">
            <a:avLst>
              <a:gd name="adj1" fmla="val 50000"/>
              <a:gd name="adj2" fmla="val 475000"/>
            </a:avLst>
          </a:prstGeom>
          <a:solidFill>
            <a:srgbClr val="FFFF00"/>
          </a:solidFill>
          <a:ln w="9525">
            <a:solidFill>
              <a:schemeClr val="tx1"/>
            </a:solidFill>
            <a:miter lim="800000"/>
            <a:headEnd/>
            <a:tailEnd/>
          </a:ln>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33805" name="Text Box 12"/>
          <p:cNvSpPr txBox="1">
            <a:spLocks noChangeArrowheads="1"/>
          </p:cNvSpPr>
          <p:nvPr/>
        </p:nvSpPr>
        <p:spPr bwMode="auto">
          <a:xfrm>
            <a:off x="8267700" y="5272088"/>
            <a:ext cx="8969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a:solidFill>
                  <a:srgbClr val="FFFFFF"/>
                </a:solidFill>
              </a:rPr>
              <a:t>Time</a:t>
            </a:r>
          </a:p>
        </p:txBody>
      </p:sp>
      <p:sp>
        <p:nvSpPr>
          <p:cNvPr id="33806" name="Text Box 13"/>
          <p:cNvSpPr txBox="1">
            <a:spLocks noChangeArrowheads="1"/>
          </p:cNvSpPr>
          <p:nvPr/>
        </p:nvSpPr>
        <p:spPr bwMode="auto">
          <a:xfrm>
            <a:off x="-30163" y="6553200"/>
            <a:ext cx="47545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a:solidFill>
                  <a:srgbClr val="FFFFFF"/>
                </a:solidFill>
              </a:rPr>
              <a:t>1. </a:t>
            </a:r>
            <a:r>
              <a:rPr lang="de-DE" altLang="en-US" sz="1200">
                <a:solidFill>
                  <a:srgbClr val="FFFFFF"/>
                </a:solidFill>
              </a:rPr>
              <a:t>Lieberman P, et al. </a:t>
            </a:r>
            <a:r>
              <a:rPr lang="de-DE" altLang="en-US" sz="1200" i="1">
                <a:solidFill>
                  <a:srgbClr val="FFFFFF"/>
                </a:solidFill>
              </a:rPr>
              <a:t>J Allergy Clin Immunol</a:t>
            </a:r>
            <a:r>
              <a:rPr lang="de-DE" altLang="en-US" sz="1200">
                <a:solidFill>
                  <a:srgbClr val="FFFFFF"/>
                </a:solidFill>
              </a:rPr>
              <a:t>. 2005;115:S483-S523</a:t>
            </a:r>
            <a:r>
              <a:rPr lang="en-US" altLang="en-US" sz="1200">
                <a:solidFill>
                  <a:srgbClr val="FFFFFF"/>
                </a:solidFill>
              </a:rPr>
              <a:t>.</a:t>
            </a:r>
          </a:p>
        </p:txBody>
      </p:sp>
      <p:sp>
        <p:nvSpPr>
          <p:cNvPr id="14" name="Text Box 11"/>
          <p:cNvSpPr txBox="1">
            <a:spLocks noChangeArrowheads="1"/>
          </p:cNvSpPr>
          <p:nvPr/>
        </p:nvSpPr>
        <p:spPr bwMode="auto">
          <a:xfrm>
            <a:off x="551225" y="5360088"/>
            <a:ext cx="7683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dirty="0">
                <a:solidFill>
                  <a:schemeClr val="tx1"/>
                </a:solidFill>
              </a:rPr>
              <a:t>0</a:t>
            </a:r>
          </a:p>
        </p:txBody>
      </p:sp>
    </p:spTree>
    <p:extLst>
      <p:ext uri="{BB962C8B-B14F-4D97-AF65-F5344CB8AC3E}">
        <p14:creationId xmlns="" xmlns:p14="http://schemas.microsoft.com/office/powerpoint/2010/main" val="3221753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888" y="274638"/>
            <a:ext cx="8336478" cy="1143000"/>
          </a:xfrm>
        </p:spPr>
        <p:txBody>
          <a:bodyPr>
            <a:normAutofit fontScale="90000"/>
          </a:bodyPr>
          <a:lstStyle/>
          <a:p>
            <a:pPr algn="ctr"/>
            <a:r>
              <a:rPr lang="en-US" b="1" dirty="0" smtClean="0">
                <a:solidFill>
                  <a:srgbClr val="FF0000"/>
                </a:solidFill>
              </a:rPr>
              <a:t>Anaphylaxis is a global public health concern</a:t>
            </a:r>
            <a:endParaRPr lang="en-US" b="1" dirty="0">
              <a:solidFill>
                <a:srgbClr val="FF0000"/>
              </a:solidFill>
            </a:endParaRPr>
          </a:p>
        </p:txBody>
      </p:sp>
      <p:sp>
        <p:nvSpPr>
          <p:cNvPr id="4" name="Номер слайда 3"/>
          <p:cNvSpPr>
            <a:spLocks noGrp="1"/>
          </p:cNvSpPr>
          <p:nvPr>
            <p:ph type="sldNum" sz="quarter" idx="12"/>
          </p:nvPr>
        </p:nvSpPr>
        <p:spPr/>
        <p:txBody>
          <a:bodyPr/>
          <a:lstStyle/>
          <a:p>
            <a:pPr>
              <a:defRPr/>
            </a:pPr>
            <a:fld id="{7D09BFE1-CA71-48BD-A737-EB021200CCF4}" type="slidenum">
              <a:rPr lang="en-US" smtClean="0">
                <a:solidFill>
                  <a:srgbClr val="FFFFFF"/>
                </a:solidFill>
              </a:rPr>
              <a:pPr>
                <a:defRPr/>
              </a:pPr>
              <a:t>6</a:t>
            </a:fld>
            <a:endParaRPr lang="en-US" dirty="0">
              <a:solidFill>
                <a:srgbClr val="FFFFFF"/>
              </a:solidFill>
            </a:endParaRPr>
          </a:p>
        </p:txBody>
      </p:sp>
      <p:sp>
        <p:nvSpPr>
          <p:cNvPr id="3" name="Содержимое 2"/>
          <p:cNvSpPr>
            <a:spLocks noGrp="1"/>
          </p:cNvSpPr>
          <p:nvPr>
            <p:ph sz="quarter" idx="1"/>
          </p:nvPr>
        </p:nvSpPr>
        <p:spPr/>
        <p:txBody>
          <a:bodyPr>
            <a:normAutofit/>
          </a:bodyPr>
          <a:lstStyle/>
          <a:p>
            <a:r>
              <a:rPr lang="en-US" sz="2500" dirty="0" smtClean="0"/>
              <a:t>The rate of anaphylaxis occurrence seems to be increasing with geographic variations. </a:t>
            </a:r>
          </a:p>
          <a:p>
            <a:r>
              <a:rPr lang="en-US" sz="2500" dirty="0" smtClean="0"/>
              <a:t>Data on the prevalence of anaphylaxis in the general population is limited. </a:t>
            </a:r>
          </a:p>
          <a:p>
            <a:r>
              <a:rPr lang="en-US" sz="2500" dirty="0" smtClean="0"/>
              <a:t>However, the recent survey in the United States indicates that the prevalence of anaphylaxis in the general population is at least 1.6% and probably higher.</a:t>
            </a:r>
          </a:p>
          <a:p>
            <a:r>
              <a:rPr lang="en-US" sz="2500" dirty="0" smtClean="0"/>
              <a:t>In contrast, a European study indicated that an estimated 0.3% (95% CI 0.1-0.5) of the population experience anaphylaxis at some point of time in their lives.</a:t>
            </a:r>
            <a:endParaRPr lang="ru-RU" sz="25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9"/>
          <p:cNvSpPr>
            <a:spLocks noGrp="1" noChangeArrowheads="1"/>
          </p:cNvSpPr>
          <p:nvPr>
            <p:ph type="title"/>
          </p:nvPr>
        </p:nvSpPr>
        <p:spPr>
          <a:xfrm>
            <a:off x="475013" y="274638"/>
            <a:ext cx="8211787" cy="1031648"/>
          </a:xfrm>
        </p:spPr>
        <p:txBody>
          <a:bodyPr>
            <a:normAutofit fontScale="90000"/>
          </a:bodyPr>
          <a:lstStyle/>
          <a:p>
            <a:pPr algn="l" eaLnBrk="1" hangingPunct="1"/>
            <a:r>
              <a:rPr lang="en-US" altLang="en-US" sz="3000" b="1" dirty="0" smtClean="0">
                <a:solidFill>
                  <a:srgbClr val="FF0000"/>
                </a:solidFill>
              </a:rPr>
              <a:t>Practice Parameter Summary:</a:t>
            </a:r>
            <a:br>
              <a:rPr lang="en-US" altLang="en-US" sz="3000" b="1" dirty="0" smtClean="0">
                <a:solidFill>
                  <a:srgbClr val="FF0000"/>
                </a:solidFill>
              </a:rPr>
            </a:br>
            <a:r>
              <a:rPr lang="en-US" altLang="en-US" sz="3000" b="1" dirty="0" smtClean="0">
                <a:solidFill>
                  <a:srgbClr val="FF0000"/>
                </a:solidFill>
              </a:rPr>
              <a:t>Clinical Impact of Biphasic Response</a:t>
            </a:r>
          </a:p>
        </p:txBody>
      </p:sp>
      <p:sp>
        <p:nvSpPr>
          <p:cNvPr id="4" name="Slide Number Placeholder 3"/>
          <p:cNvSpPr>
            <a:spLocks noGrp="1"/>
          </p:cNvSpPr>
          <p:nvPr>
            <p:ph type="sldNum" sz="quarter" idx="12"/>
          </p:nvPr>
        </p:nvSpPr>
        <p:spPr/>
        <p:txBody>
          <a:bodyPr/>
          <a:lstStyle/>
          <a:p>
            <a:fld id="{3613D34C-1C5B-4DE2-B9B5-30787A7B61A1}" type="slidenum">
              <a:rPr lang="en-US" smtClean="0"/>
              <a:pPr/>
              <a:t>60</a:t>
            </a:fld>
            <a:endParaRPr lang="en-US" dirty="0"/>
          </a:p>
        </p:txBody>
      </p:sp>
      <p:sp>
        <p:nvSpPr>
          <p:cNvPr id="66564" name="Rectangle 10"/>
          <p:cNvSpPr>
            <a:spLocks noGrp="1" noChangeArrowheads="1"/>
          </p:cNvSpPr>
          <p:nvPr>
            <p:ph type="body" idx="4294967295"/>
          </p:nvPr>
        </p:nvSpPr>
        <p:spPr>
          <a:xfrm>
            <a:off x="261256" y="1600200"/>
            <a:ext cx="4441373" cy="4525963"/>
          </a:xfrm>
        </p:spPr>
        <p:txBody>
          <a:bodyPr>
            <a:normAutofit/>
          </a:bodyPr>
          <a:lstStyle/>
          <a:p>
            <a:pPr eaLnBrk="1" hangingPunct="1">
              <a:spcBef>
                <a:spcPct val="0"/>
              </a:spcBef>
              <a:spcAft>
                <a:spcPts val="600"/>
              </a:spcAft>
            </a:pPr>
            <a:r>
              <a:rPr lang="en-US" altLang="en-US" sz="2000" dirty="0" smtClean="0"/>
              <a:t>Predictors of biphasic reactions:</a:t>
            </a:r>
          </a:p>
          <a:p>
            <a:pPr lvl="1">
              <a:spcBef>
                <a:spcPct val="0"/>
              </a:spcBef>
              <a:spcAft>
                <a:spcPts val="600"/>
              </a:spcAft>
            </a:pPr>
            <a:r>
              <a:rPr lang="en-US" sz="1800" dirty="0" smtClean="0"/>
              <a:t>History </a:t>
            </a:r>
            <a:r>
              <a:rPr lang="en-US" sz="1800" dirty="0"/>
              <a:t>of prior </a:t>
            </a:r>
            <a:r>
              <a:rPr lang="en-US" sz="1800" dirty="0" smtClean="0"/>
              <a:t>anaphylaxis</a:t>
            </a:r>
          </a:p>
          <a:p>
            <a:pPr lvl="1">
              <a:spcBef>
                <a:spcPct val="0"/>
              </a:spcBef>
              <a:spcAft>
                <a:spcPts val="600"/>
              </a:spcAft>
            </a:pPr>
            <a:r>
              <a:rPr lang="en-US" sz="1800" dirty="0" smtClean="0"/>
              <a:t>Unknown precipitant</a:t>
            </a:r>
          </a:p>
          <a:p>
            <a:pPr lvl="1">
              <a:spcBef>
                <a:spcPct val="0"/>
              </a:spcBef>
              <a:spcAft>
                <a:spcPts val="600"/>
              </a:spcAft>
            </a:pPr>
            <a:r>
              <a:rPr lang="en-US" sz="1800" dirty="0" smtClean="0"/>
              <a:t>Patients who present </a:t>
            </a:r>
            <a:r>
              <a:rPr lang="en-US" sz="1800" dirty="0"/>
              <a:t>with symptoms of diarrhea or wheezing </a:t>
            </a:r>
            <a:endParaRPr lang="en-US" sz="1800" dirty="0" smtClean="0"/>
          </a:p>
          <a:p>
            <a:pPr>
              <a:spcBef>
                <a:spcPct val="0"/>
              </a:spcBef>
              <a:spcAft>
                <a:spcPts val="600"/>
              </a:spcAft>
            </a:pPr>
            <a:r>
              <a:rPr lang="en-US" altLang="en-US" sz="2000" dirty="0"/>
              <a:t>A second dose can be administered within 5 minutes of the previous dose</a:t>
            </a:r>
          </a:p>
          <a:p>
            <a:pPr>
              <a:spcBef>
                <a:spcPct val="0"/>
              </a:spcBef>
              <a:spcAft>
                <a:spcPts val="600"/>
              </a:spcAft>
            </a:pPr>
            <a:r>
              <a:rPr lang="en-US" altLang="en-US" sz="2000" i="1" dirty="0" smtClean="0"/>
              <a:t>There is no way to predict who will require </a:t>
            </a:r>
            <a:r>
              <a:rPr lang="en-US" altLang="en-US" sz="2000" dirty="0" smtClean="0"/>
              <a:t>≥2 </a:t>
            </a:r>
            <a:r>
              <a:rPr lang="en-US" altLang="en-US" sz="2000" i="1" dirty="0" smtClean="0"/>
              <a:t>doses based on the severity of previous events alone </a:t>
            </a:r>
          </a:p>
        </p:txBody>
      </p:sp>
      <p:sp>
        <p:nvSpPr>
          <p:cNvPr id="66565" name="Rectangle 4"/>
          <p:cNvSpPr>
            <a:spLocks noChangeArrowheads="1"/>
          </p:cNvSpPr>
          <p:nvPr/>
        </p:nvSpPr>
        <p:spPr bwMode="auto">
          <a:xfrm>
            <a:off x="581891" y="5882578"/>
            <a:ext cx="5545777" cy="910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91440" bIns="91440" anchor="ct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lnSpc>
                <a:spcPct val="93000"/>
              </a:lnSpc>
              <a:spcBef>
                <a:spcPct val="0"/>
              </a:spcBef>
              <a:buClr>
                <a:srgbClr val="FFFFFF"/>
              </a:buClr>
              <a:buSzPct val="45000"/>
              <a:buFont typeface="Wingdings" pitchFamily="2" charset="2"/>
              <a:buNone/>
            </a:pPr>
            <a:r>
              <a:rPr lang="en-US" altLang="en-US" sz="1200" dirty="0">
                <a:solidFill>
                  <a:schemeClr val="tx1"/>
                </a:solidFill>
                <a:ea typeface="Arial Unicode MS" pitchFamily="34" charset="-128"/>
                <a:cs typeface="Arial Unicode MS" pitchFamily="34" charset="-128"/>
              </a:rPr>
              <a:t>Lieberman P, et al. </a:t>
            </a:r>
            <a:r>
              <a:rPr lang="en-US" altLang="en-US" sz="1200" i="1" dirty="0">
                <a:solidFill>
                  <a:schemeClr val="tx1"/>
                </a:solidFill>
                <a:ea typeface="Arial Unicode MS" pitchFamily="34" charset="-128"/>
                <a:cs typeface="Arial Unicode MS" pitchFamily="34" charset="-128"/>
              </a:rPr>
              <a:t>J Allergy Clin </a:t>
            </a:r>
            <a:r>
              <a:rPr lang="en-US" altLang="en-US" sz="1200" i="1" dirty="0" err="1">
                <a:solidFill>
                  <a:schemeClr val="tx1"/>
                </a:solidFill>
                <a:ea typeface="Arial Unicode MS" pitchFamily="34" charset="-128"/>
                <a:cs typeface="Arial Unicode MS" pitchFamily="34" charset="-128"/>
              </a:rPr>
              <a:t>Immunol</a:t>
            </a:r>
            <a:r>
              <a:rPr lang="en-US" altLang="en-US" sz="1200" dirty="0">
                <a:solidFill>
                  <a:schemeClr val="tx1"/>
                </a:solidFill>
                <a:ea typeface="Arial Unicode MS" pitchFamily="34" charset="-128"/>
                <a:cs typeface="Arial Unicode MS" pitchFamily="34" charset="-128"/>
              </a:rPr>
              <a:t>. 2010;126:477-480.</a:t>
            </a:r>
          </a:p>
          <a:p>
            <a:pPr eaLnBrk="1" hangingPunct="1">
              <a:spcBef>
                <a:spcPct val="0"/>
              </a:spcBef>
              <a:buClrTx/>
              <a:buFontTx/>
              <a:buNone/>
            </a:pPr>
            <a:r>
              <a:rPr lang="en-US" altLang="en-US" sz="1200" dirty="0">
                <a:solidFill>
                  <a:schemeClr val="tx1"/>
                </a:solidFill>
                <a:ea typeface="Arial Unicode MS" pitchFamily="34" charset="-128"/>
                <a:cs typeface="Arial Unicode MS" pitchFamily="34" charset="-128"/>
              </a:rPr>
              <a:t>Rudders SA, et al. </a:t>
            </a:r>
            <a:r>
              <a:rPr lang="en-US" altLang="en-US" sz="1200" i="1" dirty="0">
                <a:solidFill>
                  <a:schemeClr val="tx1"/>
                </a:solidFill>
                <a:ea typeface="Arial Unicode MS" pitchFamily="34" charset="-128"/>
                <a:cs typeface="Arial Unicode MS" pitchFamily="34" charset="-128"/>
              </a:rPr>
              <a:t>Pediatrics</a:t>
            </a:r>
            <a:r>
              <a:rPr lang="en-US" altLang="en-US" sz="1200" dirty="0">
                <a:solidFill>
                  <a:schemeClr val="tx1"/>
                </a:solidFill>
                <a:ea typeface="Arial Unicode MS" pitchFamily="34" charset="-128"/>
                <a:cs typeface="Arial Unicode MS" pitchFamily="34" charset="-128"/>
              </a:rPr>
              <a:t>. 2010;125:e711-e718</a:t>
            </a:r>
            <a:r>
              <a:rPr lang="en-US" altLang="en-US" sz="1200" dirty="0" smtClean="0">
                <a:solidFill>
                  <a:schemeClr val="tx1"/>
                </a:solidFill>
                <a:ea typeface="Arial Unicode MS" pitchFamily="34" charset="-128"/>
                <a:cs typeface="Arial Unicode MS" pitchFamily="34" charset="-128"/>
              </a:rPr>
              <a:t>.</a:t>
            </a:r>
          </a:p>
          <a:p>
            <a:pPr eaLnBrk="1" hangingPunct="1">
              <a:spcBef>
                <a:spcPct val="0"/>
              </a:spcBef>
              <a:buClrTx/>
              <a:buFontTx/>
              <a:buNone/>
            </a:pPr>
            <a:r>
              <a:rPr lang="en-US" altLang="en-US" sz="1200" dirty="0" smtClean="0">
                <a:solidFill>
                  <a:schemeClr val="tx1"/>
                </a:solidFill>
                <a:ea typeface="Arial Unicode MS" pitchFamily="34" charset="-128"/>
                <a:cs typeface="Arial Unicode MS" pitchFamily="34" charset="-128"/>
              </a:rPr>
              <a:t>Lee S, et al. </a:t>
            </a:r>
            <a:r>
              <a:rPr lang="en-US" altLang="en-US" sz="1200" i="1" dirty="0" smtClean="0">
                <a:solidFill>
                  <a:schemeClr val="tx1"/>
                </a:solidFill>
                <a:ea typeface="Arial Unicode MS" pitchFamily="34" charset="-128"/>
                <a:cs typeface="Arial Unicode MS" pitchFamily="34" charset="-128"/>
              </a:rPr>
              <a:t>JACI In Practice</a:t>
            </a:r>
            <a:r>
              <a:rPr lang="en-US" altLang="en-US" sz="1200" dirty="0" smtClean="0">
                <a:solidFill>
                  <a:schemeClr val="tx1"/>
                </a:solidFill>
                <a:ea typeface="Arial Unicode MS" pitchFamily="34" charset="-128"/>
                <a:cs typeface="Arial Unicode MS" pitchFamily="34" charset="-128"/>
              </a:rPr>
              <a:t>. 2014;2(3):281-287. </a:t>
            </a:r>
          </a:p>
          <a:p>
            <a:pPr eaLnBrk="1" hangingPunct="1">
              <a:spcBef>
                <a:spcPct val="0"/>
              </a:spcBef>
              <a:buClrTx/>
              <a:buNone/>
            </a:pPr>
            <a:r>
              <a:rPr lang="en-US" sz="1200" dirty="0" smtClean="0">
                <a:solidFill>
                  <a:schemeClr val="tx1"/>
                </a:solidFill>
                <a:ea typeface="ＭＳ Ｐゴシック" charset="0"/>
              </a:rPr>
              <a:t>Wood RA, et al. </a:t>
            </a:r>
            <a:r>
              <a:rPr lang="en-US" sz="1200" i="1" dirty="0" smtClean="0">
                <a:solidFill>
                  <a:schemeClr val="tx1"/>
                </a:solidFill>
                <a:ea typeface="ＭＳ Ｐゴシック" charset="0"/>
              </a:rPr>
              <a:t>JACI</a:t>
            </a:r>
            <a:r>
              <a:rPr lang="en-US" sz="1200" dirty="0" smtClean="0">
                <a:solidFill>
                  <a:schemeClr val="tx1"/>
                </a:solidFill>
                <a:ea typeface="ＭＳ Ｐゴシック" charset="0"/>
              </a:rPr>
              <a:t>. 2</a:t>
            </a:r>
            <a:r>
              <a:rPr lang="en-US" sz="1200" dirty="0" smtClean="0">
                <a:solidFill>
                  <a:schemeClr val="tx1"/>
                </a:solidFill>
              </a:rPr>
              <a:t>014;133:461-7</a:t>
            </a:r>
            <a:endParaRPr lang="en-US" sz="1200" dirty="0" smtClean="0">
              <a:solidFill>
                <a:schemeClr val="tx1"/>
              </a:solidFill>
              <a:ea typeface="ＭＳ Ｐゴシック" charset="0"/>
            </a:endParaRPr>
          </a:p>
        </p:txBody>
      </p:sp>
      <p:graphicFrame>
        <p:nvGraphicFramePr>
          <p:cNvPr id="2" name="Chart 1"/>
          <p:cNvGraphicFramePr/>
          <p:nvPr>
            <p:extLst>
              <p:ext uri="{D42A27DB-BD31-4B8C-83A1-F6EECF244321}">
                <p14:modId xmlns="" xmlns:p14="http://schemas.microsoft.com/office/powerpoint/2010/main" val="3596178790"/>
              </p:ext>
            </p:extLst>
          </p:nvPr>
        </p:nvGraphicFramePr>
        <p:xfrm>
          <a:off x="4876800" y="1676399"/>
          <a:ext cx="3657600" cy="456882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 xmlns:p14="http://schemas.microsoft.com/office/powerpoint/2010/main" val="22755149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819397"/>
            <a:ext cx="8229600" cy="391886"/>
          </a:xfrm>
        </p:spPr>
        <p:txBody>
          <a:bodyPr>
            <a:normAutofit fontScale="90000"/>
          </a:bodyPr>
          <a:lstStyle/>
          <a:p>
            <a:r>
              <a:rPr lang="en-US" altLang="ja-JP" sz="3600" b="1" dirty="0" smtClean="0">
                <a:solidFill>
                  <a:srgbClr val="C00000"/>
                </a:solidFill>
                <a:latin typeface="Calibri" pitchFamily="34" charset="0"/>
              </a:rPr>
              <a:t>Protocol:</a:t>
            </a:r>
            <a:r>
              <a:rPr lang="en-US" altLang="ja-JP" sz="3600" b="1" dirty="0" smtClean="0"/>
              <a:t> </a:t>
            </a:r>
            <a:br>
              <a:rPr lang="en-US" altLang="ja-JP" sz="3600" b="1" dirty="0" smtClean="0"/>
            </a:br>
            <a:endParaRPr lang="ru-RU" sz="3600" b="1" dirty="0">
              <a:solidFill>
                <a:srgbClr val="C00000"/>
              </a:solidFill>
            </a:endParaRPr>
          </a:p>
        </p:txBody>
      </p:sp>
      <p:sp>
        <p:nvSpPr>
          <p:cNvPr id="3" name="Номер слайда 2"/>
          <p:cNvSpPr>
            <a:spLocks noGrp="1"/>
          </p:cNvSpPr>
          <p:nvPr>
            <p:ph type="sldNum" sz="quarter" idx="12"/>
          </p:nvPr>
        </p:nvSpPr>
        <p:spPr/>
        <p:txBody>
          <a:bodyPr/>
          <a:lstStyle/>
          <a:p>
            <a:pPr>
              <a:defRPr/>
            </a:pPr>
            <a:fld id="{DE08D632-CA33-45BC-B454-BBB98308B885}" type="slidenum">
              <a:rPr lang="en-US" smtClean="0">
                <a:solidFill>
                  <a:srgbClr val="FFFFFF"/>
                </a:solidFill>
              </a:rPr>
              <a:pPr>
                <a:defRPr/>
              </a:pPr>
              <a:t>61</a:t>
            </a:fld>
            <a:endParaRPr lang="en-US">
              <a:solidFill>
                <a:srgbClr val="FFFFFF"/>
              </a:solidFill>
            </a:endParaRPr>
          </a:p>
        </p:txBody>
      </p:sp>
      <p:sp>
        <p:nvSpPr>
          <p:cNvPr id="4" name="Прямоугольник 3"/>
          <p:cNvSpPr/>
          <p:nvPr/>
        </p:nvSpPr>
        <p:spPr>
          <a:xfrm>
            <a:off x="308759" y="843149"/>
            <a:ext cx="8657111" cy="5394944"/>
          </a:xfrm>
          <a:prstGeom prst="rect">
            <a:avLst/>
          </a:prstGeom>
        </p:spPr>
        <p:txBody>
          <a:bodyPr wrap="square">
            <a:spAutoFit/>
          </a:bodyPr>
          <a:lstStyle/>
          <a:p>
            <a:pPr marL="419100" indent="-419100">
              <a:buFontTx/>
              <a:buAutoNum type="arabicPeriod"/>
            </a:pPr>
            <a:r>
              <a:rPr lang="en-US" altLang="ja-JP" sz="2100" dirty="0" smtClean="0">
                <a:latin typeface="Calibri" pitchFamily="34" charset="0"/>
              </a:rPr>
              <a:t>Place the patient on the back (or in a position of comfort if there is respiratory distress and/or vomiting.</a:t>
            </a:r>
          </a:p>
          <a:p>
            <a:pPr marL="419100" indent="-419100">
              <a:buFontTx/>
              <a:buAutoNum type="arabicPeriod"/>
            </a:pPr>
            <a:r>
              <a:rPr lang="en-US" altLang="ja-JP" sz="2100" dirty="0" smtClean="0">
                <a:latin typeface="Calibri" pitchFamily="34" charset="0"/>
              </a:rPr>
              <a:t>Elevate the lower extremities.</a:t>
            </a:r>
          </a:p>
          <a:p>
            <a:pPr marL="419100" indent="-419100">
              <a:buFontTx/>
              <a:buAutoNum type="arabicPeriod"/>
            </a:pPr>
            <a:r>
              <a:rPr lang="en-US" altLang="ja-JP" sz="2100" dirty="0" smtClean="0">
                <a:latin typeface="Calibri" pitchFamily="34" charset="0"/>
              </a:rPr>
              <a:t>Administer adrenaline*</a:t>
            </a:r>
          </a:p>
          <a:p>
            <a:pPr marL="419100" indent="-419100">
              <a:buFontTx/>
              <a:buAutoNum type="arabicPeriod"/>
            </a:pPr>
            <a:r>
              <a:rPr lang="en-US" altLang="ja-JP" sz="2100" dirty="0" smtClean="0">
                <a:latin typeface="Calibri" pitchFamily="34" charset="0"/>
              </a:rPr>
              <a:t>Assess circulation, airway, breathing, and mental status, skin, and other visual indicators.</a:t>
            </a:r>
          </a:p>
          <a:p>
            <a:pPr marL="419100" indent="-419100">
              <a:buFontTx/>
              <a:buAutoNum type="arabicPeriod"/>
            </a:pPr>
            <a:endParaRPr lang="en-US" altLang="ja-JP" sz="2100" dirty="0" smtClean="0">
              <a:latin typeface="Calibri" pitchFamily="34" charset="0"/>
            </a:endParaRPr>
          </a:p>
          <a:p>
            <a:r>
              <a:rPr lang="en-US" altLang="ja-JP" sz="2100" u="sng" dirty="0" smtClean="0">
                <a:solidFill>
                  <a:srgbClr val="C00000"/>
                </a:solidFill>
                <a:latin typeface="Calibri" pitchFamily="34" charset="0"/>
              </a:rPr>
              <a:t>Adrenaline</a:t>
            </a:r>
          </a:p>
          <a:p>
            <a:r>
              <a:rPr lang="en-US" altLang="ja-JP" sz="2100" dirty="0" smtClean="0">
                <a:latin typeface="Calibri" pitchFamily="34" charset="0"/>
              </a:rPr>
              <a:t>Intramuscularly administered-adrenaline (epinephrine) is life-saving for the treatment of anaphylaxis.</a:t>
            </a:r>
          </a:p>
          <a:p>
            <a:endParaRPr lang="en-US" altLang="ja-JP" sz="2100" dirty="0" smtClean="0">
              <a:latin typeface="Calibri" pitchFamily="34" charset="0"/>
            </a:endParaRPr>
          </a:p>
          <a:p>
            <a:pPr marL="228600" indent="-228600">
              <a:buFontTx/>
              <a:buChar char="•"/>
            </a:pPr>
            <a:r>
              <a:rPr lang="en-US" altLang="ja-JP" sz="2100" dirty="0" smtClean="0">
                <a:latin typeface="Calibri" pitchFamily="34" charset="0"/>
              </a:rPr>
              <a:t>It relieves the symptoms of anaphylaxis including preventing, and relieving, airway obstruction via Beta-2 adrenergic effects caused by mucosal edema and smooth muscle concentration.</a:t>
            </a:r>
          </a:p>
          <a:p>
            <a:pPr marL="228600" indent="-228600">
              <a:buFontTx/>
              <a:buChar char="•"/>
            </a:pPr>
            <a:r>
              <a:rPr lang="en-US" altLang="ja-JP" sz="2100" dirty="0" smtClean="0">
                <a:latin typeface="Calibri" pitchFamily="34" charset="0"/>
              </a:rPr>
              <a:t>It prevents and relieves fall in blood pressure and shock.</a:t>
            </a:r>
          </a:p>
          <a:p>
            <a:pPr marL="419100" indent="-419100">
              <a:buFontTx/>
              <a:buAutoNum type="arabicPeriod"/>
            </a:pPr>
            <a:endParaRPr lang="en-US" altLang="ja-JP" dirty="0">
              <a:latin typeface="Calibri"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285008"/>
            <a:ext cx="8229600" cy="534389"/>
          </a:xfrm>
        </p:spPr>
        <p:txBody>
          <a:bodyPr>
            <a:normAutofit fontScale="90000"/>
          </a:bodyPr>
          <a:lstStyle/>
          <a:p>
            <a:pPr algn="ctr"/>
            <a:r>
              <a:rPr lang="en-US" altLang="ja-JP" sz="2400" b="1" dirty="0" smtClean="0"/>
              <a:t>Basic management of anaphylaxis</a:t>
            </a:r>
            <a:r>
              <a:rPr lang="en-US" altLang="ja-JP" dirty="0" smtClean="0">
                <a:solidFill>
                  <a:srgbClr val="339933"/>
                </a:solidFill>
                <a:effectLst>
                  <a:outerShdw blurRad="38100" dist="38100" dir="2700000" algn="tl">
                    <a:srgbClr val="C0C0C0"/>
                  </a:outerShdw>
                </a:effectLst>
              </a:rPr>
              <a:t/>
            </a:r>
            <a:br>
              <a:rPr lang="en-US" altLang="ja-JP" dirty="0" smtClean="0">
                <a:solidFill>
                  <a:srgbClr val="339933"/>
                </a:solidFill>
                <a:effectLst>
                  <a:outerShdw blurRad="38100" dist="38100" dir="2700000" algn="tl">
                    <a:srgbClr val="C0C0C0"/>
                  </a:outerShdw>
                </a:effectLst>
              </a:rPr>
            </a:br>
            <a:endParaRPr lang="ru-RU" dirty="0"/>
          </a:p>
        </p:txBody>
      </p:sp>
      <p:sp>
        <p:nvSpPr>
          <p:cNvPr id="3" name="Номер слайда 2"/>
          <p:cNvSpPr>
            <a:spLocks noGrp="1"/>
          </p:cNvSpPr>
          <p:nvPr>
            <p:ph type="sldNum" sz="quarter" idx="12"/>
          </p:nvPr>
        </p:nvSpPr>
        <p:spPr/>
        <p:txBody>
          <a:bodyPr/>
          <a:lstStyle/>
          <a:p>
            <a:pPr>
              <a:defRPr/>
            </a:pPr>
            <a:fld id="{DE08D632-CA33-45BC-B454-BBB98308B885}" type="slidenum">
              <a:rPr lang="en-US" smtClean="0">
                <a:solidFill>
                  <a:srgbClr val="FFFFFF"/>
                </a:solidFill>
              </a:rPr>
              <a:pPr>
                <a:defRPr/>
              </a:pPr>
              <a:t>62</a:t>
            </a:fld>
            <a:endParaRPr lang="en-US">
              <a:solidFill>
                <a:srgbClr val="FFFFFF"/>
              </a:solidFill>
            </a:endParaRPr>
          </a:p>
        </p:txBody>
      </p:sp>
      <p:pic>
        <p:nvPicPr>
          <p:cNvPr id="4" name="Picture 10" descr="1939-4551-4-2-13-4"/>
          <p:cNvPicPr>
            <a:picLocks noChangeAspect="1" noChangeArrowheads="1"/>
          </p:cNvPicPr>
          <p:nvPr/>
        </p:nvPicPr>
        <p:blipFill>
          <a:blip r:embed="rId2" cstate="print"/>
          <a:srcRect/>
          <a:stretch>
            <a:fillRect/>
          </a:stretch>
        </p:blipFill>
        <p:spPr bwMode="auto">
          <a:xfrm>
            <a:off x="1484416" y="201881"/>
            <a:ext cx="6151418" cy="6656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9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593766"/>
            <a:ext cx="8229600" cy="823872"/>
          </a:xfrm>
        </p:spPr>
        <p:txBody>
          <a:bodyPr>
            <a:normAutofit fontScale="90000"/>
          </a:bodyPr>
          <a:lstStyle/>
          <a:p>
            <a:r>
              <a:rPr lang="en-US" altLang="ja-JP" sz="3600" b="1" dirty="0" smtClean="0">
                <a:solidFill>
                  <a:srgbClr val="C00000"/>
                </a:solidFill>
                <a:latin typeface="Calibri" pitchFamily="34" charset="0"/>
              </a:rPr>
              <a:t>Prevention:</a:t>
            </a:r>
            <a:r>
              <a:rPr lang="en-US" altLang="ja-JP" dirty="0" smtClean="0">
                <a:solidFill>
                  <a:srgbClr val="C00000"/>
                </a:solidFill>
              </a:rPr>
              <a:t> </a:t>
            </a:r>
            <a:br>
              <a:rPr lang="en-US" altLang="ja-JP" dirty="0" smtClean="0">
                <a:solidFill>
                  <a:srgbClr val="C00000"/>
                </a:solidFill>
              </a:rPr>
            </a:br>
            <a:endParaRPr lang="ru-RU" dirty="0">
              <a:solidFill>
                <a:srgbClr val="C00000"/>
              </a:solidFill>
            </a:endParaRPr>
          </a:p>
        </p:txBody>
      </p:sp>
      <p:sp>
        <p:nvSpPr>
          <p:cNvPr id="3" name="Номер слайда 2"/>
          <p:cNvSpPr>
            <a:spLocks noGrp="1"/>
          </p:cNvSpPr>
          <p:nvPr>
            <p:ph type="sldNum" sz="quarter" idx="12"/>
          </p:nvPr>
        </p:nvSpPr>
        <p:spPr/>
        <p:txBody>
          <a:bodyPr/>
          <a:lstStyle/>
          <a:p>
            <a:pPr>
              <a:defRPr/>
            </a:pPr>
            <a:fld id="{DE08D632-CA33-45BC-B454-BBB98308B885}" type="slidenum">
              <a:rPr lang="en-US" smtClean="0">
                <a:solidFill>
                  <a:srgbClr val="FFFFFF"/>
                </a:solidFill>
              </a:rPr>
              <a:pPr>
                <a:defRPr/>
              </a:pPr>
              <a:t>63</a:t>
            </a:fld>
            <a:endParaRPr lang="en-US">
              <a:solidFill>
                <a:srgbClr val="FFFFFF"/>
              </a:solidFill>
            </a:endParaRPr>
          </a:p>
        </p:txBody>
      </p:sp>
      <p:sp>
        <p:nvSpPr>
          <p:cNvPr id="4" name="Прямоугольник 3"/>
          <p:cNvSpPr/>
          <p:nvPr/>
        </p:nvSpPr>
        <p:spPr>
          <a:xfrm>
            <a:off x="368135" y="1080655"/>
            <a:ext cx="8573984" cy="6217087"/>
          </a:xfrm>
          <a:prstGeom prst="rect">
            <a:avLst/>
          </a:prstGeom>
        </p:spPr>
        <p:txBody>
          <a:bodyPr wrap="square">
            <a:spAutoFit/>
          </a:bodyPr>
          <a:lstStyle/>
          <a:p>
            <a:pPr marL="228600" indent="-228600">
              <a:buFontTx/>
              <a:buChar char="•"/>
            </a:pPr>
            <a:r>
              <a:rPr lang="en-US" altLang="ja-JP" sz="2200" dirty="0" smtClean="0">
                <a:latin typeface="Calibri" pitchFamily="34" charset="0"/>
              </a:rPr>
              <a:t>It is important to advise patients about the need to have as-advised regular follow-up visits with a physician, preferably an allergy/immunology specialist, to: </a:t>
            </a:r>
          </a:p>
          <a:p>
            <a:pPr marL="228600" indent="-228600">
              <a:buFontTx/>
              <a:buChar char="•"/>
            </a:pPr>
            <a:endParaRPr lang="en-US" altLang="ja-JP" sz="2200" dirty="0" smtClean="0">
              <a:latin typeface="Calibri" pitchFamily="34" charset="0"/>
            </a:endParaRPr>
          </a:p>
          <a:p>
            <a:pPr marL="228600" indent="-228600">
              <a:buFontTx/>
              <a:buChar char="•"/>
            </a:pPr>
            <a:r>
              <a:rPr lang="en-US" altLang="ja-JP" sz="2200" dirty="0" smtClean="0">
                <a:latin typeface="Calibri" pitchFamily="34" charset="0"/>
              </a:rPr>
              <a:t>confirm their specific trigger(s) of anaphylaxis</a:t>
            </a:r>
          </a:p>
          <a:p>
            <a:pPr marL="228600" indent="-228600">
              <a:buFontTx/>
              <a:buChar char="•"/>
            </a:pPr>
            <a:r>
              <a:rPr lang="en-US" altLang="ja-JP" sz="2200" dirty="0" smtClean="0">
                <a:latin typeface="Calibri" pitchFamily="34" charset="0"/>
              </a:rPr>
              <a:t>prevent recurrences by avoiding the specific trigger(s)</a:t>
            </a:r>
          </a:p>
          <a:p>
            <a:pPr marL="228600" indent="-228600">
              <a:buFontTx/>
              <a:buChar char="•"/>
            </a:pPr>
            <a:r>
              <a:rPr lang="en-US" altLang="ja-JP" sz="2200" dirty="0" smtClean="0">
                <a:latin typeface="Calibri" pitchFamily="34" charset="0"/>
              </a:rPr>
              <a:t>have an emergency action plan and emergency medication on hand</a:t>
            </a:r>
          </a:p>
          <a:p>
            <a:pPr marL="228600" indent="-228600">
              <a:buFontTx/>
              <a:buChar char="•"/>
            </a:pPr>
            <a:r>
              <a:rPr lang="en-US" altLang="ja-JP" sz="2200" dirty="0" smtClean="0">
                <a:latin typeface="Calibri" pitchFamily="34" charset="0"/>
              </a:rPr>
              <a:t>have support from the family members</a:t>
            </a:r>
          </a:p>
          <a:p>
            <a:pPr marL="228600" indent="-228600">
              <a:buFontTx/>
              <a:buChar char="•"/>
            </a:pPr>
            <a:r>
              <a:rPr lang="en-US" altLang="ja-JP" sz="2200" dirty="0" smtClean="0">
                <a:latin typeface="Calibri" pitchFamily="34" charset="0"/>
              </a:rPr>
              <a:t>receive</a:t>
            </a:r>
            <a:r>
              <a:rPr lang="en-US" altLang="ja-JP" sz="2200" i="1" dirty="0" smtClean="0">
                <a:latin typeface="Calibri" pitchFamily="34" charset="0"/>
              </a:rPr>
              <a:t> </a:t>
            </a:r>
            <a:r>
              <a:rPr lang="en-US" altLang="ja-JP" sz="2200" i="1" dirty="0" err="1" smtClean="0">
                <a:solidFill>
                  <a:srgbClr val="C00000"/>
                </a:solidFill>
                <a:latin typeface="Calibri" pitchFamily="34" charset="0"/>
              </a:rPr>
              <a:t>immunomodulation</a:t>
            </a:r>
            <a:r>
              <a:rPr lang="en-US" altLang="ja-JP" sz="2200" dirty="0" smtClean="0">
                <a:latin typeface="Calibri" pitchFamily="34" charset="0"/>
              </a:rPr>
              <a:t>, where it is clinically approved and relevant </a:t>
            </a:r>
          </a:p>
          <a:p>
            <a:pPr marL="228600" indent="-228600"/>
            <a:endParaRPr lang="en-US" altLang="ja-JP" sz="2200" dirty="0" smtClean="0">
              <a:latin typeface="Calibri" pitchFamily="34" charset="0"/>
            </a:endParaRPr>
          </a:p>
          <a:p>
            <a:r>
              <a:rPr lang="en-US" altLang="ja-JP" sz="2200" u="sng" dirty="0" err="1" smtClean="0">
                <a:solidFill>
                  <a:srgbClr val="C00000"/>
                </a:solidFill>
                <a:latin typeface="Calibri" pitchFamily="34" charset="0"/>
              </a:rPr>
              <a:t>Immunomodulation</a:t>
            </a:r>
            <a:endParaRPr lang="en-US" altLang="ja-JP" sz="2200" u="sng" dirty="0" smtClean="0">
              <a:solidFill>
                <a:srgbClr val="C00000"/>
              </a:solidFill>
              <a:latin typeface="Calibri" pitchFamily="34" charset="0"/>
            </a:endParaRPr>
          </a:p>
          <a:p>
            <a:r>
              <a:rPr lang="en-US" altLang="ja-JP" sz="2200" dirty="0" err="1" smtClean="0">
                <a:latin typeface="Calibri" pitchFamily="34" charset="0"/>
              </a:rPr>
              <a:t>Immunomodulation</a:t>
            </a:r>
            <a:r>
              <a:rPr lang="en-US" altLang="ja-JP" sz="2200" dirty="0" smtClean="0">
                <a:latin typeface="Calibri" pitchFamily="34" charset="0"/>
              </a:rPr>
              <a:t> is Immunotherapy with Hymenoptera venoms or fire ant extracts which are effective therapies to reduce the risk of anaphylaxis.</a:t>
            </a:r>
          </a:p>
          <a:p>
            <a:pPr marL="228600" indent="-228600">
              <a:buFontTx/>
              <a:buChar char="•"/>
            </a:pPr>
            <a:endParaRPr lang="en-US" altLang="ja-JP" dirty="0" smtClean="0">
              <a:latin typeface="Calibri" pitchFamily="34" charset="0"/>
            </a:endParaRPr>
          </a:p>
          <a:p>
            <a:pPr marL="228600" indent="-228600">
              <a:buFontTx/>
              <a:buChar char="•"/>
            </a:pPr>
            <a:endParaRPr lang="en-US" altLang="ja-JP" dirty="0" smtClean="0">
              <a:latin typeface="Calibri" pitchFamily="34" charset="0"/>
            </a:endParaRPr>
          </a:p>
          <a:p>
            <a:endParaRPr lang="en-US" altLang="ja-JP" dirty="0" smtClean="0">
              <a:latin typeface="Calibri" pitchFamily="34" charset="0"/>
            </a:endParaRPr>
          </a:p>
          <a:p>
            <a:endParaRPr lang="en-US" altLang="ja-JP" dirty="0" smtClean="0">
              <a:latin typeface="Calibri" pitchFamily="34" charset="0"/>
            </a:endParaRPr>
          </a:p>
          <a:p>
            <a:endParaRPr lang="en-US" altLang="ja-JP" dirty="0">
              <a:latin typeface="Calibri" pitchFamily="34" charset="0"/>
            </a:endParaRPr>
          </a:p>
        </p:txBody>
      </p:sp>
      <p:sp>
        <p:nvSpPr>
          <p:cNvPr id="7" name="Прямоугольник 6"/>
          <p:cNvSpPr/>
          <p:nvPr/>
        </p:nvSpPr>
        <p:spPr>
          <a:xfrm>
            <a:off x="2286000" y="2136339"/>
            <a:ext cx="4572000" cy="369332"/>
          </a:xfrm>
          <a:prstGeom prst="rect">
            <a:avLst/>
          </a:prstGeom>
        </p:spPr>
        <p:txBody>
          <a:bodyPr>
            <a:spAutoFit/>
          </a:bodyPr>
          <a:lstStyle/>
          <a:p>
            <a:pPr marL="228600" indent="-228600">
              <a:buFontTx/>
              <a:buChar char="•"/>
            </a:pPr>
            <a:endParaRPr lang="en-US" altLang="ja-JP" dirty="0">
              <a:latin typeface="Calibri"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DE08D632-CA33-45BC-B454-BBB98308B885}" type="slidenum">
              <a:rPr lang="en-US" smtClean="0">
                <a:solidFill>
                  <a:srgbClr val="FFFFFF"/>
                </a:solidFill>
              </a:rPr>
              <a:pPr>
                <a:defRPr/>
              </a:pPr>
              <a:t>64</a:t>
            </a:fld>
            <a:endParaRPr lang="en-US">
              <a:solidFill>
                <a:srgbClr val="FFFFFF"/>
              </a:solidFill>
            </a:endParaRPr>
          </a:p>
        </p:txBody>
      </p:sp>
      <p:pic>
        <p:nvPicPr>
          <p:cNvPr id="4" name="Picture 10" descr="1939-4551-4-2-13-5"/>
          <p:cNvPicPr>
            <a:picLocks noChangeAspect="1" noChangeArrowheads="1"/>
          </p:cNvPicPr>
          <p:nvPr/>
        </p:nvPicPr>
        <p:blipFill>
          <a:blip r:embed="rId2" cstate="print"/>
          <a:srcRect/>
          <a:stretch>
            <a:fillRect/>
          </a:stretch>
        </p:blipFill>
        <p:spPr bwMode="auto">
          <a:xfrm>
            <a:off x="1140031" y="0"/>
            <a:ext cx="6840187" cy="6709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13D34C-1C5B-4DE2-B9B5-30787A7B61A1}" type="slidenum">
              <a:rPr lang="en-US" smtClean="0"/>
              <a:pPr/>
              <a:t>65</a:t>
            </a:fld>
            <a:endParaRPr lang="en-US" dirty="0"/>
          </a:p>
        </p:txBody>
      </p:sp>
      <p:sp>
        <p:nvSpPr>
          <p:cNvPr id="5" name="Title 4"/>
          <p:cNvSpPr>
            <a:spLocks noGrp="1"/>
          </p:cNvSpPr>
          <p:nvPr>
            <p:ph type="ctrTitle"/>
          </p:nvPr>
        </p:nvSpPr>
        <p:spPr/>
        <p:txBody>
          <a:bodyPr>
            <a:normAutofit/>
          </a:bodyPr>
          <a:lstStyle/>
          <a:p>
            <a:r>
              <a:rPr lang="en-US" sz="3600" b="1" dirty="0" smtClean="0">
                <a:solidFill>
                  <a:srgbClr val="FFFF00"/>
                </a:solidFill>
              </a:rPr>
              <a:t>Patient Education and Management Following an Anaphylactic Event</a:t>
            </a:r>
            <a:endParaRPr lang="en-US" sz="3600" b="1" dirty="0">
              <a:solidFill>
                <a:srgbClr val="FFFF00"/>
              </a:solidFill>
            </a:endParaRPr>
          </a:p>
        </p:txBody>
      </p:sp>
    </p:spTree>
    <p:extLst>
      <p:ext uri="{BB962C8B-B14F-4D97-AF65-F5344CB8AC3E}">
        <p14:creationId xmlns="" xmlns:p14="http://schemas.microsoft.com/office/powerpoint/2010/main" val="16594845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0000"/>
                </a:solidFill>
              </a:rPr>
              <a:t>Discussion Question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613D34C-1C5B-4DE2-B9B5-30787A7B61A1}" type="slidenum">
              <a:rPr lang="en-US" smtClean="0"/>
              <a:pPr/>
              <a:t>66</a:t>
            </a:fld>
            <a:endParaRPr lang="en-US" dirty="0"/>
          </a:p>
        </p:txBody>
      </p:sp>
      <p:sp>
        <p:nvSpPr>
          <p:cNvPr id="6" name="Content Placeholder 5"/>
          <p:cNvSpPr>
            <a:spLocks noGrp="1"/>
          </p:cNvSpPr>
          <p:nvPr>
            <p:ph sz="quarter" idx="1"/>
          </p:nvPr>
        </p:nvSpPr>
        <p:spPr>
          <a:xfrm>
            <a:off x="914400" y="1710046"/>
            <a:ext cx="7772400" cy="4309753"/>
          </a:xfrm>
        </p:spPr>
        <p:txBody>
          <a:bodyPr/>
          <a:lstStyle/>
          <a:p>
            <a:r>
              <a:rPr lang="en-US" dirty="0" smtClean="0"/>
              <a:t>After you acutely manage a patient with anaphylaxis or see them on follow-up, how do you manage prevention and preparedness for future events?</a:t>
            </a:r>
          </a:p>
          <a:p>
            <a:pPr lvl="1"/>
            <a:r>
              <a:rPr lang="en-US" dirty="0" smtClean="0"/>
              <a:t>Patient education?</a:t>
            </a:r>
          </a:p>
          <a:p>
            <a:pPr lvl="1"/>
            <a:r>
              <a:rPr lang="en-US" dirty="0" smtClean="0"/>
              <a:t>Provide auto-injectors?</a:t>
            </a:r>
          </a:p>
          <a:p>
            <a:pPr lvl="1"/>
            <a:r>
              <a:rPr lang="en-US" dirty="0" smtClean="0"/>
              <a:t>Emergency action plan? </a:t>
            </a:r>
            <a:endParaRPr lang="en-US" dirty="0"/>
          </a:p>
        </p:txBody>
      </p:sp>
    </p:spTree>
    <p:extLst>
      <p:ext uri="{BB962C8B-B14F-4D97-AF65-F5344CB8AC3E}">
        <p14:creationId xmlns="" xmlns:p14="http://schemas.microsoft.com/office/powerpoint/2010/main" val="25132239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63138" y="274638"/>
            <a:ext cx="8223662" cy="1143000"/>
          </a:xfrm>
        </p:spPr>
        <p:txBody>
          <a:bodyPr>
            <a:noAutofit/>
          </a:bodyPr>
          <a:lstStyle/>
          <a:p>
            <a:r>
              <a:rPr lang="en-US" altLang="en-US" sz="3200" b="1" dirty="0" smtClean="0">
                <a:solidFill>
                  <a:srgbClr val="FF0000"/>
                </a:solidFill>
              </a:rPr>
              <a:t>Universal Recommendations for Patients at Risk for Anaphylaxis</a:t>
            </a:r>
          </a:p>
        </p:txBody>
      </p:sp>
      <p:sp>
        <p:nvSpPr>
          <p:cNvPr id="7270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857D2178-5DB8-43AC-B9CD-D13A4E29CD38}" type="slidenum">
              <a:rPr lang="en-US" altLang="en-US" sz="900" smtClean="0">
                <a:solidFill>
                  <a:srgbClr val="FFFFFF"/>
                </a:solidFill>
              </a:rPr>
              <a:pPr algn="r" eaLnBrk="1" hangingPunct="1">
                <a:spcBef>
                  <a:spcPct val="0"/>
                </a:spcBef>
                <a:buClrTx/>
                <a:buFontTx/>
                <a:buNone/>
              </a:pPr>
              <a:t>67</a:t>
            </a:fld>
            <a:endParaRPr lang="en-US" altLang="en-US" sz="900" smtClean="0">
              <a:solidFill>
                <a:srgbClr val="FFFFFF"/>
              </a:solidFill>
            </a:endParaRPr>
          </a:p>
        </p:txBody>
      </p:sp>
      <p:sp>
        <p:nvSpPr>
          <p:cNvPr id="72707" name="Content Placeholder 2"/>
          <p:cNvSpPr>
            <a:spLocks noGrp="1"/>
          </p:cNvSpPr>
          <p:nvPr>
            <p:ph sz="quarter" idx="1"/>
          </p:nvPr>
        </p:nvSpPr>
        <p:spPr>
          <a:xfrm>
            <a:off x="688769" y="1531916"/>
            <a:ext cx="7998031" cy="4487883"/>
          </a:xfrm>
        </p:spPr>
        <p:txBody>
          <a:bodyPr/>
          <a:lstStyle/>
          <a:p>
            <a:pPr>
              <a:spcBef>
                <a:spcPct val="0"/>
              </a:spcBef>
              <a:spcAft>
                <a:spcPts val="600"/>
              </a:spcAft>
            </a:pPr>
            <a:r>
              <a:rPr lang="en-US" altLang="en-US" sz="2400" dirty="0" smtClean="0"/>
              <a:t>Across available guidelines:</a:t>
            </a:r>
          </a:p>
          <a:p>
            <a:pPr lvl="1">
              <a:spcBef>
                <a:spcPct val="0"/>
              </a:spcBef>
              <a:spcAft>
                <a:spcPts val="600"/>
              </a:spcAft>
            </a:pPr>
            <a:r>
              <a:rPr lang="en-US" altLang="en-US" sz="2000" dirty="0" smtClean="0"/>
              <a:t>Epinephrine auto-injector (2 doses)</a:t>
            </a:r>
          </a:p>
          <a:p>
            <a:pPr lvl="1">
              <a:spcBef>
                <a:spcPct val="0"/>
              </a:spcBef>
              <a:spcAft>
                <a:spcPts val="600"/>
              </a:spcAft>
            </a:pPr>
            <a:r>
              <a:rPr lang="en-US" altLang="en-US" sz="2000" dirty="0" smtClean="0"/>
              <a:t>Auto-injector training</a:t>
            </a:r>
          </a:p>
          <a:p>
            <a:pPr lvl="1">
              <a:spcBef>
                <a:spcPct val="0"/>
              </a:spcBef>
              <a:spcAft>
                <a:spcPts val="600"/>
              </a:spcAft>
            </a:pPr>
            <a:r>
              <a:rPr lang="en-US" altLang="en-US" sz="2000" dirty="0" smtClean="0"/>
              <a:t>Education on avoidance of allergen</a:t>
            </a:r>
          </a:p>
          <a:p>
            <a:pPr lvl="1">
              <a:spcBef>
                <a:spcPct val="0"/>
              </a:spcBef>
              <a:spcAft>
                <a:spcPts val="600"/>
              </a:spcAft>
            </a:pPr>
            <a:r>
              <a:rPr lang="en-US" altLang="en-US" sz="2000" dirty="0" smtClean="0"/>
              <a:t>Follow-up with primary care physician</a:t>
            </a:r>
          </a:p>
          <a:p>
            <a:pPr lvl="1">
              <a:spcBef>
                <a:spcPct val="0"/>
              </a:spcBef>
              <a:spcAft>
                <a:spcPts val="600"/>
              </a:spcAft>
            </a:pPr>
            <a:r>
              <a:rPr lang="en-US" altLang="en-US" sz="2000" dirty="0" smtClean="0"/>
              <a:t>Referral to </a:t>
            </a:r>
            <a:r>
              <a:rPr lang="en-US" altLang="en-US" sz="2000" dirty="0" smtClean="0">
                <a:solidFill>
                  <a:schemeClr val="tx1"/>
                </a:solidFill>
              </a:rPr>
              <a:t>allergist if first presentation </a:t>
            </a:r>
            <a:r>
              <a:rPr lang="en-US" altLang="en-US" sz="2000" dirty="0" smtClean="0"/>
              <a:t>or cause is unknown</a:t>
            </a:r>
          </a:p>
          <a:p>
            <a:pPr lvl="1">
              <a:spcBef>
                <a:spcPct val="0"/>
              </a:spcBef>
              <a:spcAft>
                <a:spcPts val="600"/>
              </a:spcAft>
            </a:pPr>
            <a:r>
              <a:rPr lang="en-US" altLang="en-US" sz="2000" dirty="0" smtClean="0"/>
              <a:t>Monitor auto-injector expiration dates</a:t>
            </a:r>
          </a:p>
          <a:p>
            <a:pPr lvl="1">
              <a:spcBef>
                <a:spcPct val="0"/>
              </a:spcBef>
              <a:spcAft>
                <a:spcPts val="600"/>
              </a:spcAft>
            </a:pPr>
            <a:r>
              <a:rPr lang="en-US" altLang="en-US" sz="2000" dirty="0" smtClean="0"/>
              <a:t>Block auto-injector substitution at pharmacy</a:t>
            </a:r>
          </a:p>
          <a:p>
            <a:pPr lvl="1">
              <a:spcBef>
                <a:spcPct val="0"/>
              </a:spcBef>
              <a:spcAft>
                <a:spcPts val="600"/>
              </a:spcAft>
            </a:pPr>
            <a:r>
              <a:rPr lang="en-US" altLang="en-US" sz="2000" dirty="0" smtClean="0"/>
              <a:t>Emergency action plan</a:t>
            </a:r>
          </a:p>
          <a:p>
            <a:pPr lvl="1">
              <a:spcBef>
                <a:spcPct val="0"/>
              </a:spcBef>
              <a:spcAft>
                <a:spcPts val="600"/>
              </a:spcAft>
            </a:pPr>
            <a:endParaRPr lang="en-US" altLang="en-US" sz="2000" dirty="0" smtClean="0"/>
          </a:p>
        </p:txBody>
      </p:sp>
      <p:sp>
        <p:nvSpPr>
          <p:cNvPr id="72709" name="Text Box 36"/>
          <p:cNvSpPr txBox="1">
            <a:spLocks noChangeArrowheads="1"/>
          </p:cNvSpPr>
          <p:nvPr/>
        </p:nvSpPr>
        <p:spPr bwMode="auto">
          <a:xfrm>
            <a:off x="149225" y="5715000"/>
            <a:ext cx="5946775" cy="109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nchor="b"/>
          <a:lstStyle>
            <a:lvl1pPr algn="l" defTabSz="409575" eaLnBrk="0" hangingPunct="0">
              <a:spcBef>
                <a:spcPct val="20000"/>
              </a:spcBef>
              <a:buClr>
                <a:srgbClr val="FF0000"/>
              </a:buClr>
              <a:buChar char="•"/>
              <a:tabLst>
                <a:tab pos="649288" algn="l"/>
                <a:tab pos="1298575" algn="l"/>
                <a:tab pos="1949450" algn="l"/>
                <a:tab pos="2598738" algn="l"/>
                <a:tab pos="3248025" algn="l"/>
                <a:tab pos="3897313" algn="l"/>
                <a:tab pos="4548188" algn="l"/>
              </a:tabLst>
              <a:defRPr sz="2800">
                <a:solidFill>
                  <a:schemeClr val="bg1"/>
                </a:solidFill>
                <a:latin typeface="Arial" charset="0"/>
                <a:ea typeface="MS PGothic" pitchFamily="34" charset="-128"/>
              </a:defRPr>
            </a:lvl1pPr>
            <a:lvl2pPr marL="742950" indent="-285750" algn="l" defTabSz="409575" eaLnBrk="0" hangingPunct="0">
              <a:spcBef>
                <a:spcPct val="20000"/>
              </a:spcBef>
              <a:buChar char="–"/>
              <a:tabLst>
                <a:tab pos="649288" algn="l"/>
                <a:tab pos="1298575" algn="l"/>
                <a:tab pos="1949450" algn="l"/>
                <a:tab pos="2598738" algn="l"/>
                <a:tab pos="3248025" algn="l"/>
                <a:tab pos="3897313" algn="l"/>
                <a:tab pos="4548188" algn="l"/>
              </a:tabLst>
              <a:defRPr sz="2400">
                <a:solidFill>
                  <a:schemeClr val="bg1"/>
                </a:solidFill>
                <a:latin typeface="Arial" charset="0"/>
                <a:ea typeface="MS PGothic" pitchFamily="34" charset="-128"/>
              </a:defRPr>
            </a:lvl2pPr>
            <a:lvl3pPr marL="11430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3pPr>
            <a:lvl4pPr marL="16002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4pPr>
            <a:lvl5pPr marL="20574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5pPr>
            <a:lvl6pPr marL="25146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6pPr>
            <a:lvl7pPr marL="29718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7pPr>
            <a:lvl8pPr marL="34290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8pPr>
            <a:lvl9pPr marL="38862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9pPr>
          </a:lstStyle>
          <a:p>
            <a:pPr eaLnBrk="1" hangingPunct="1">
              <a:spcBef>
                <a:spcPct val="0"/>
              </a:spcBef>
              <a:buClr>
                <a:srgbClr val="FFFFFF"/>
              </a:buClr>
              <a:buSzPct val="45000"/>
              <a:buFont typeface="Wingdings" pitchFamily="2" charset="2"/>
              <a:buNone/>
            </a:pPr>
            <a:r>
              <a:rPr lang="en-US" altLang="en-US" sz="1200" dirty="0">
                <a:solidFill>
                  <a:schemeClr val="tx1"/>
                </a:solidFill>
                <a:ea typeface="Arial Unicode MS" pitchFamily="34" charset="-128"/>
                <a:cs typeface="Arial Unicode MS" pitchFamily="34" charset="-128"/>
              </a:rPr>
              <a:t>Burks AW, et al. </a:t>
            </a:r>
            <a:r>
              <a:rPr lang="en-US" altLang="en-US" sz="1200" i="1" dirty="0">
                <a:solidFill>
                  <a:schemeClr val="tx1"/>
                </a:solidFill>
                <a:ea typeface="Arial Unicode MS" pitchFamily="34" charset="-128"/>
                <a:cs typeface="Arial Unicode MS" pitchFamily="34" charset="-128"/>
              </a:rPr>
              <a:t>J Allergy Clin </a:t>
            </a:r>
            <a:r>
              <a:rPr lang="en-US" altLang="en-US" sz="1200" i="1" dirty="0" err="1">
                <a:solidFill>
                  <a:schemeClr val="tx1"/>
                </a:solidFill>
                <a:ea typeface="Arial Unicode MS" pitchFamily="34" charset="-128"/>
                <a:cs typeface="Arial Unicode MS" pitchFamily="34" charset="-128"/>
              </a:rPr>
              <a:t>Immunol</a:t>
            </a:r>
            <a:r>
              <a:rPr lang="en-US" altLang="en-US" sz="1200" i="1" dirty="0">
                <a:solidFill>
                  <a:schemeClr val="tx1"/>
                </a:solidFill>
                <a:ea typeface="Arial Unicode MS" pitchFamily="34" charset="-128"/>
                <a:cs typeface="Arial Unicode MS" pitchFamily="34" charset="-128"/>
              </a:rPr>
              <a:t>. </a:t>
            </a:r>
            <a:r>
              <a:rPr lang="en-US" altLang="en-US" sz="1200" dirty="0">
                <a:solidFill>
                  <a:schemeClr val="tx1"/>
                </a:solidFill>
                <a:ea typeface="Arial Unicode MS" pitchFamily="34" charset="-128"/>
                <a:cs typeface="Arial Unicode MS" pitchFamily="34" charset="-128"/>
              </a:rPr>
              <a:t>2012;129:906-920.</a:t>
            </a:r>
          </a:p>
          <a:p>
            <a:pPr eaLnBrk="1" hangingPunct="1">
              <a:spcBef>
                <a:spcPct val="0"/>
              </a:spcBef>
              <a:buClr>
                <a:srgbClr val="FFFFFF"/>
              </a:buClr>
              <a:buSzPct val="45000"/>
              <a:buFont typeface="Wingdings" pitchFamily="2" charset="2"/>
              <a:buNone/>
            </a:pPr>
            <a:r>
              <a:rPr lang="en-US" altLang="en-US" sz="1200" dirty="0">
                <a:solidFill>
                  <a:schemeClr val="tx1"/>
                </a:solidFill>
                <a:ea typeface="Arial Unicode MS" pitchFamily="34" charset="-128"/>
                <a:cs typeface="Arial Unicode MS" pitchFamily="34" charset="-128"/>
              </a:rPr>
              <a:t>Simons FER, et al. </a:t>
            </a:r>
            <a:r>
              <a:rPr lang="en-US" altLang="en-US" sz="1200" i="1" dirty="0">
                <a:solidFill>
                  <a:schemeClr val="tx1"/>
                </a:solidFill>
                <a:ea typeface="Arial Unicode MS" pitchFamily="34" charset="-128"/>
                <a:cs typeface="Arial Unicode MS" pitchFamily="34" charset="-128"/>
              </a:rPr>
              <a:t>WAO Journal</a:t>
            </a:r>
            <a:r>
              <a:rPr lang="en-US" altLang="en-US" sz="1200" dirty="0">
                <a:solidFill>
                  <a:schemeClr val="tx1"/>
                </a:solidFill>
                <a:ea typeface="Arial Unicode MS" pitchFamily="34" charset="-128"/>
                <a:cs typeface="Arial Unicode MS" pitchFamily="34" charset="-128"/>
              </a:rPr>
              <a:t>.</a:t>
            </a:r>
            <a:r>
              <a:rPr lang="en-US" altLang="en-US" sz="1200" i="1" dirty="0">
                <a:solidFill>
                  <a:schemeClr val="tx1"/>
                </a:solidFill>
                <a:ea typeface="Arial Unicode MS" pitchFamily="34" charset="-128"/>
                <a:cs typeface="Arial Unicode MS" pitchFamily="34" charset="-128"/>
              </a:rPr>
              <a:t> </a:t>
            </a:r>
            <a:r>
              <a:rPr lang="en-US" altLang="en-US" sz="1200" dirty="0">
                <a:solidFill>
                  <a:schemeClr val="tx1"/>
                </a:solidFill>
                <a:ea typeface="Arial Unicode MS" pitchFamily="34" charset="-128"/>
                <a:cs typeface="Arial Unicode MS" pitchFamily="34" charset="-128"/>
              </a:rPr>
              <a:t>2011;4:13-37.</a:t>
            </a:r>
          </a:p>
          <a:p>
            <a:pPr eaLnBrk="1" hangingPunct="1">
              <a:spcBef>
                <a:spcPct val="0"/>
              </a:spcBef>
              <a:buClr>
                <a:srgbClr val="FFFFFF"/>
              </a:buClr>
              <a:buSzPct val="45000"/>
              <a:buFontTx/>
              <a:buNone/>
            </a:pPr>
            <a:r>
              <a:rPr lang="en-US" altLang="en-US" sz="1200" dirty="0">
                <a:solidFill>
                  <a:schemeClr val="tx1"/>
                </a:solidFill>
                <a:ea typeface="Arial Unicode MS" pitchFamily="34" charset="-128"/>
                <a:cs typeface="Arial Unicode MS" pitchFamily="34" charset="-128"/>
              </a:rPr>
              <a:t>Boyce JA, et al. </a:t>
            </a:r>
            <a:r>
              <a:rPr lang="en-US" altLang="en-US" sz="1200" i="1" dirty="0">
                <a:solidFill>
                  <a:schemeClr val="tx1"/>
                </a:solidFill>
                <a:ea typeface="Arial Unicode MS" pitchFamily="34" charset="-128"/>
                <a:cs typeface="Arial Unicode MS" pitchFamily="34" charset="-128"/>
              </a:rPr>
              <a:t>J Allergy Clin </a:t>
            </a:r>
            <a:r>
              <a:rPr lang="en-US" altLang="en-US" sz="1200" i="1" dirty="0" err="1">
                <a:solidFill>
                  <a:schemeClr val="tx1"/>
                </a:solidFill>
                <a:ea typeface="Arial Unicode MS" pitchFamily="34" charset="-128"/>
                <a:cs typeface="Arial Unicode MS" pitchFamily="34" charset="-128"/>
              </a:rPr>
              <a:t>Immunol</a:t>
            </a:r>
            <a:r>
              <a:rPr lang="en-US" altLang="en-US" sz="1200" dirty="0">
                <a:solidFill>
                  <a:schemeClr val="tx1"/>
                </a:solidFill>
                <a:ea typeface="Arial Unicode MS" pitchFamily="34" charset="-128"/>
                <a:cs typeface="Arial Unicode MS" pitchFamily="34" charset="-128"/>
              </a:rPr>
              <a:t>. 2010;126:S1-S58.</a:t>
            </a:r>
          </a:p>
          <a:p>
            <a:pPr eaLnBrk="1" hangingPunct="1">
              <a:spcBef>
                <a:spcPct val="0"/>
              </a:spcBef>
              <a:buClr>
                <a:srgbClr val="FFFFFF"/>
              </a:buClr>
              <a:buSzPct val="45000"/>
              <a:buFontTx/>
              <a:buNone/>
            </a:pPr>
            <a:r>
              <a:rPr lang="en-US" altLang="en-US" sz="1200" dirty="0">
                <a:solidFill>
                  <a:schemeClr val="tx1"/>
                </a:solidFill>
                <a:ea typeface="Arial Unicode MS" pitchFamily="34" charset="-128"/>
                <a:cs typeface="Arial Unicode MS" pitchFamily="34" charset="-128"/>
              </a:rPr>
              <a:t>Lieberman P, et al. </a:t>
            </a:r>
            <a:r>
              <a:rPr lang="en-US" altLang="en-US" sz="1200" i="1" dirty="0">
                <a:solidFill>
                  <a:schemeClr val="tx1"/>
                </a:solidFill>
                <a:ea typeface="Arial Unicode MS" pitchFamily="34" charset="-128"/>
                <a:cs typeface="Arial Unicode MS" pitchFamily="34" charset="-128"/>
              </a:rPr>
              <a:t>J Allergy Clin </a:t>
            </a:r>
            <a:r>
              <a:rPr lang="en-US" altLang="en-US" sz="1200" i="1" dirty="0" err="1">
                <a:solidFill>
                  <a:schemeClr val="tx1"/>
                </a:solidFill>
                <a:ea typeface="Arial Unicode MS" pitchFamily="34" charset="-128"/>
                <a:cs typeface="Arial Unicode MS" pitchFamily="34" charset="-128"/>
              </a:rPr>
              <a:t>Immunol</a:t>
            </a:r>
            <a:r>
              <a:rPr lang="en-US" altLang="en-US" sz="1200" dirty="0">
                <a:solidFill>
                  <a:schemeClr val="tx1"/>
                </a:solidFill>
                <a:ea typeface="Arial Unicode MS" pitchFamily="34" charset="-128"/>
                <a:cs typeface="Arial Unicode MS" pitchFamily="34" charset="-128"/>
              </a:rPr>
              <a:t>. 2010;126:477-480.</a:t>
            </a:r>
          </a:p>
          <a:p>
            <a:pPr eaLnBrk="1" hangingPunct="1">
              <a:spcBef>
                <a:spcPct val="0"/>
              </a:spcBef>
              <a:buClr>
                <a:srgbClr val="FFFFFF"/>
              </a:buClr>
              <a:buSzPct val="45000"/>
              <a:buFontTx/>
              <a:buNone/>
            </a:pPr>
            <a:r>
              <a:rPr lang="en-US" altLang="en-US" sz="1200" dirty="0">
                <a:solidFill>
                  <a:schemeClr val="tx1"/>
                </a:solidFill>
                <a:ea typeface="Arial Unicode MS" pitchFamily="34" charset="-128"/>
                <a:cs typeface="Arial Unicode MS" pitchFamily="34" charset="-128"/>
              </a:rPr>
              <a:t>Soar J, et al. </a:t>
            </a:r>
            <a:r>
              <a:rPr lang="en-US" altLang="en-US" sz="1200" i="1" dirty="0">
                <a:solidFill>
                  <a:schemeClr val="tx1"/>
                </a:solidFill>
                <a:ea typeface="Arial Unicode MS" pitchFamily="34" charset="-128"/>
                <a:cs typeface="Arial Unicode MS" pitchFamily="34" charset="-128"/>
              </a:rPr>
              <a:t>Resuscitation</a:t>
            </a:r>
            <a:r>
              <a:rPr lang="en-US" altLang="en-US" sz="1200" dirty="0">
                <a:solidFill>
                  <a:schemeClr val="tx1"/>
                </a:solidFill>
                <a:ea typeface="Arial Unicode MS" pitchFamily="34" charset="-128"/>
                <a:cs typeface="Arial Unicode MS" pitchFamily="34" charset="-128"/>
              </a:rPr>
              <a:t>. 2008;77:157-169.</a:t>
            </a:r>
          </a:p>
        </p:txBody>
      </p:sp>
    </p:spTree>
    <p:extLst>
      <p:ext uri="{BB962C8B-B14F-4D97-AF65-F5344CB8AC3E}">
        <p14:creationId xmlns="" xmlns:p14="http://schemas.microsoft.com/office/powerpoint/2010/main" val="38255838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10" y="274638"/>
            <a:ext cx="8306790" cy="1143000"/>
          </a:xfrm>
        </p:spPr>
        <p:txBody>
          <a:bodyPr>
            <a:normAutofit fontScale="90000"/>
          </a:bodyPr>
          <a:lstStyle/>
          <a:p>
            <a:pPr algn="ctr"/>
            <a:r>
              <a:rPr lang="en-US" dirty="0" smtClean="0"/>
              <a:t>Patient Plans for Future Anaphylaxis Management</a:t>
            </a:r>
            <a:endParaRPr lang="en-US" dirty="0"/>
          </a:p>
        </p:txBody>
      </p:sp>
      <p:sp>
        <p:nvSpPr>
          <p:cNvPr id="4" name="Slide Number Placeholder 3"/>
          <p:cNvSpPr>
            <a:spLocks noGrp="1"/>
          </p:cNvSpPr>
          <p:nvPr>
            <p:ph type="sldNum" sz="quarter" idx="12"/>
          </p:nvPr>
        </p:nvSpPr>
        <p:spPr/>
        <p:txBody>
          <a:bodyPr/>
          <a:lstStyle/>
          <a:p>
            <a:pPr>
              <a:defRPr/>
            </a:pPr>
            <a:fld id="{A13ACD3C-266A-4E19-BD19-05013F1F5D63}" type="slidenum">
              <a:rPr lang="en-US" smtClean="0"/>
              <a:pPr>
                <a:defRPr/>
              </a:pPr>
              <a:t>68</a:t>
            </a:fld>
            <a:endParaRPr lang="en-US"/>
          </a:p>
        </p:txBody>
      </p:sp>
      <p:sp>
        <p:nvSpPr>
          <p:cNvPr id="5" name="Rectangle 4"/>
          <p:cNvSpPr>
            <a:spLocks noChangeArrowheads="1"/>
          </p:cNvSpPr>
          <p:nvPr/>
        </p:nvSpPr>
        <p:spPr bwMode="auto">
          <a:xfrm>
            <a:off x="1009403" y="6413778"/>
            <a:ext cx="364572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tIns="91440" bIns="91440" anchor="ctr">
            <a:spAutoFit/>
          </a:bodyPr>
          <a:lstStyle/>
          <a:p>
            <a:pPr algn="l">
              <a:defRPr/>
            </a:pPr>
            <a:r>
              <a:rPr lang="en-US" sz="1200" dirty="0" smtClean="0">
                <a:ea typeface="ＭＳ Ｐゴシック" charset="0"/>
              </a:rPr>
              <a:t>Wood RA, et al. </a:t>
            </a:r>
            <a:r>
              <a:rPr lang="en-US" sz="1200" i="1" dirty="0" smtClean="0">
                <a:ea typeface="ＭＳ Ｐゴシック" charset="0"/>
              </a:rPr>
              <a:t>J Allergy </a:t>
            </a:r>
            <a:r>
              <a:rPr lang="en-US" sz="1200" i="1" dirty="0" err="1" smtClean="0">
                <a:ea typeface="ＭＳ Ｐゴシック" charset="0"/>
              </a:rPr>
              <a:t>Clin</a:t>
            </a:r>
            <a:r>
              <a:rPr lang="en-US" sz="1200" i="1" dirty="0" smtClean="0">
                <a:ea typeface="ＭＳ Ｐゴシック" charset="0"/>
              </a:rPr>
              <a:t> </a:t>
            </a:r>
            <a:r>
              <a:rPr lang="en-US" sz="1200" i="1" dirty="0" err="1" smtClean="0">
                <a:ea typeface="ＭＳ Ｐゴシック" charset="0"/>
              </a:rPr>
              <a:t>Immunol</a:t>
            </a:r>
            <a:r>
              <a:rPr lang="en-US" sz="1200" dirty="0" smtClean="0">
                <a:ea typeface="ＭＳ Ｐゴシック" charset="0"/>
              </a:rPr>
              <a:t>. 2</a:t>
            </a:r>
            <a:r>
              <a:rPr lang="en-US" sz="1200" dirty="0" smtClean="0"/>
              <a:t>014;133:461-467.</a:t>
            </a:r>
            <a:endParaRPr lang="en-US" sz="1200" dirty="0">
              <a:ea typeface="ＭＳ Ｐゴシック" charset="0"/>
            </a:endParaRPr>
          </a:p>
        </p:txBody>
      </p:sp>
      <p:graphicFrame>
        <p:nvGraphicFramePr>
          <p:cNvPr id="6" name="Chart 5"/>
          <p:cNvGraphicFramePr/>
          <p:nvPr>
            <p:extLst>
              <p:ext uri="{D42A27DB-BD31-4B8C-83A1-F6EECF244321}">
                <p14:modId xmlns="" xmlns:p14="http://schemas.microsoft.com/office/powerpoint/2010/main" val="4279943405"/>
              </p:ext>
            </p:extLst>
          </p:nvPr>
        </p:nvGraphicFramePr>
        <p:xfrm>
          <a:off x="304800" y="1524000"/>
          <a:ext cx="8458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bwMode="auto">
          <a:xfrm>
            <a:off x="4800600" y="2514600"/>
            <a:ext cx="1219200" cy="3733800"/>
          </a:xfrm>
          <a:prstGeom prst="rect">
            <a:avLst/>
          </a:prstGeom>
          <a:noFill/>
          <a:ln w="3810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charset="0"/>
            </a:endParaRPr>
          </a:p>
        </p:txBody>
      </p:sp>
    </p:spTree>
    <p:extLst>
      <p:ext uri="{BB962C8B-B14F-4D97-AF65-F5344CB8AC3E}">
        <p14:creationId xmlns="" xmlns:p14="http://schemas.microsoft.com/office/powerpoint/2010/main" val="27206735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7"/>
          <p:cNvSpPr>
            <a:spLocks noGrp="1" noChangeArrowheads="1"/>
          </p:cNvSpPr>
          <p:nvPr>
            <p:ph type="title"/>
          </p:nvPr>
        </p:nvSpPr>
        <p:spPr>
          <a:xfrm>
            <a:off x="534390" y="274638"/>
            <a:ext cx="8152410" cy="1031648"/>
          </a:xfrm>
        </p:spPr>
        <p:txBody>
          <a:bodyPr>
            <a:normAutofit/>
          </a:bodyPr>
          <a:lstStyle/>
          <a:p>
            <a:pPr algn="ctr"/>
            <a:r>
              <a:rPr lang="en-US" altLang="en-US" sz="3600" b="1" dirty="0" smtClean="0">
                <a:solidFill>
                  <a:srgbClr val="FF0000"/>
                </a:solidFill>
              </a:rPr>
              <a:t>Emergency Action Plans</a:t>
            </a:r>
          </a:p>
        </p:txBody>
      </p:sp>
      <p:sp>
        <p:nvSpPr>
          <p:cNvPr id="73730"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AFB4B52B-39E8-4AD7-98DB-6E88A8986A58}" type="slidenum">
              <a:rPr lang="en-US" altLang="en-US" sz="900" smtClean="0"/>
              <a:pPr algn="r" eaLnBrk="1" hangingPunct="1">
                <a:spcBef>
                  <a:spcPct val="0"/>
                </a:spcBef>
                <a:buClrTx/>
                <a:buFontTx/>
                <a:buNone/>
              </a:pPr>
              <a:t>69</a:t>
            </a:fld>
            <a:endParaRPr lang="en-US" altLang="en-US" sz="900" smtClean="0"/>
          </a:p>
        </p:txBody>
      </p:sp>
      <p:sp>
        <p:nvSpPr>
          <p:cNvPr id="73732" name="Rectangle 8"/>
          <p:cNvSpPr>
            <a:spLocks noGrp="1" noChangeArrowheads="1"/>
          </p:cNvSpPr>
          <p:nvPr>
            <p:ph sz="quarter" idx="1"/>
          </p:nvPr>
        </p:nvSpPr>
        <p:spPr>
          <a:xfrm>
            <a:off x="641268" y="1447800"/>
            <a:ext cx="8045532" cy="4572000"/>
          </a:xfrm>
        </p:spPr>
        <p:txBody>
          <a:bodyPr>
            <a:normAutofit/>
          </a:bodyPr>
          <a:lstStyle/>
          <a:p>
            <a:pPr>
              <a:spcBef>
                <a:spcPct val="0"/>
              </a:spcBef>
              <a:spcAft>
                <a:spcPts val="1200"/>
              </a:spcAft>
            </a:pPr>
            <a:r>
              <a:rPr lang="en-US" altLang="en-US" sz="2400" dirty="0" smtClean="0"/>
              <a:t>Emergency action plans should be developed for all patients with anaphylaxis</a:t>
            </a:r>
          </a:p>
          <a:p>
            <a:pPr>
              <a:spcBef>
                <a:spcPct val="0"/>
              </a:spcBef>
              <a:spcAft>
                <a:spcPts val="1200"/>
              </a:spcAft>
            </a:pPr>
            <a:r>
              <a:rPr lang="en-US" altLang="en-US" sz="2400" dirty="0" smtClean="0"/>
              <a:t>The following steps should be included: </a:t>
            </a:r>
          </a:p>
          <a:p>
            <a:pPr lvl="1">
              <a:spcBef>
                <a:spcPct val="0"/>
              </a:spcBef>
              <a:spcAft>
                <a:spcPts val="1200"/>
              </a:spcAft>
            </a:pPr>
            <a:r>
              <a:rPr lang="en-US" altLang="en-US" dirty="0" smtClean="0"/>
              <a:t>Do not hesitate to give epinephrine</a:t>
            </a:r>
          </a:p>
          <a:p>
            <a:pPr lvl="2">
              <a:spcBef>
                <a:spcPct val="0"/>
              </a:spcBef>
              <a:spcAft>
                <a:spcPts val="1200"/>
              </a:spcAft>
            </a:pPr>
            <a:r>
              <a:rPr lang="en-US" altLang="en-US" sz="2400" dirty="0" smtClean="0"/>
              <a:t>Inject epinephrine in thigh</a:t>
            </a:r>
          </a:p>
          <a:p>
            <a:pPr lvl="2">
              <a:spcBef>
                <a:spcPct val="0"/>
              </a:spcBef>
              <a:spcAft>
                <a:spcPts val="1200"/>
              </a:spcAft>
            </a:pPr>
            <a:r>
              <a:rPr lang="en-US" altLang="en-US" sz="2400" dirty="0" smtClean="0"/>
              <a:t>IMPORTANT: Asthma inhalers and/or antihistamines cannot be depended on in anaphylaxis</a:t>
            </a:r>
          </a:p>
          <a:p>
            <a:pPr lvl="1">
              <a:spcBef>
                <a:spcPct val="0"/>
              </a:spcBef>
              <a:spcAft>
                <a:spcPts val="1200"/>
              </a:spcAft>
            </a:pPr>
            <a:r>
              <a:rPr lang="en-US" altLang="en-US" dirty="0" smtClean="0"/>
              <a:t>Call 911 or rescue squad</a:t>
            </a:r>
          </a:p>
          <a:p>
            <a:pPr lvl="1">
              <a:spcBef>
                <a:spcPct val="0"/>
              </a:spcBef>
              <a:spcAft>
                <a:spcPts val="1200"/>
              </a:spcAft>
            </a:pPr>
            <a:r>
              <a:rPr lang="en-US" altLang="en-US" dirty="0" smtClean="0"/>
              <a:t>Call emergency contacts</a:t>
            </a:r>
          </a:p>
        </p:txBody>
      </p:sp>
      <p:sp>
        <p:nvSpPr>
          <p:cNvPr id="73733" name="Rectangle 4"/>
          <p:cNvSpPr>
            <a:spLocks noChangeArrowheads="1"/>
          </p:cNvSpPr>
          <p:nvPr/>
        </p:nvSpPr>
        <p:spPr bwMode="auto">
          <a:xfrm>
            <a:off x="76200" y="6324600"/>
            <a:ext cx="6362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b">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a:solidFill>
                  <a:schemeClr val="tx1"/>
                </a:solidFill>
                <a:cs typeface="Arial" charset="0"/>
              </a:rPr>
              <a:t>American Academy of Allergy, Asthma &amp; Immunology. Anaphylaxis Emergency Action Plan.</a:t>
            </a:r>
            <a:br>
              <a:rPr lang="en-US" altLang="en-US" sz="1200">
                <a:solidFill>
                  <a:schemeClr val="tx1"/>
                </a:solidFill>
                <a:cs typeface="Arial" charset="0"/>
              </a:rPr>
            </a:br>
            <a:r>
              <a:rPr lang="en-US" altLang="en-US" sz="1200">
                <a:solidFill>
                  <a:schemeClr val="tx1"/>
                </a:solidFill>
                <a:cs typeface="Arial" charset="0"/>
              </a:rPr>
              <a:t>Available at: http://www.aaaai.org/members/resources/anaphylaxis_toolkit/action_plan.pdf.</a:t>
            </a:r>
          </a:p>
        </p:txBody>
      </p:sp>
    </p:spTree>
    <p:extLst>
      <p:ext uri="{BB962C8B-B14F-4D97-AF65-F5344CB8AC3E}">
        <p14:creationId xmlns="" xmlns:p14="http://schemas.microsoft.com/office/powerpoint/2010/main" val="1450600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7"/>
          <p:cNvSpPr>
            <a:spLocks noGrp="1" noChangeArrowheads="1"/>
          </p:cNvSpPr>
          <p:nvPr>
            <p:ph type="title"/>
          </p:nvPr>
        </p:nvSpPr>
        <p:spPr>
          <a:xfrm>
            <a:off x="457200" y="415637"/>
            <a:ext cx="8229600" cy="795646"/>
          </a:xfrm>
        </p:spPr>
        <p:txBody>
          <a:bodyPr>
            <a:normAutofit/>
          </a:bodyPr>
          <a:lstStyle/>
          <a:p>
            <a:pPr algn="ctr"/>
            <a:r>
              <a:rPr lang="en-US" altLang="en-US" sz="3600" b="1" dirty="0" smtClean="0">
                <a:solidFill>
                  <a:schemeClr val="tx1"/>
                </a:solidFill>
              </a:rPr>
              <a:t>Classification of Human Anaphylaxis</a:t>
            </a:r>
          </a:p>
        </p:txBody>
      </p:sp>
      <p:sp>
        <p:nvSpPr>
          <p:cNvPr id="18434"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617195F1-2D5E-4032-868A-F8FA5BE924EA}" type="slidenum">
              <a:rPr lang="en-US" altLang="en-US" sz="900" smtClean="0"/>
              <a:pPr algn="r" eaLnBrk="1" hangingPunct="1">
                <a:spcBef>
                  <a:spcPct val="0"/>
                </a:spcBef>
                <a:buClrTx/>
                <a:buFontTx/>
                <a:buNone/>
              </a:pPr>
              <a:t>7</a:t>
            </a:fld>
            <a:endParaRPr lang="en-US" altLang="en-US" sz="900" smtClean="0"/>
          </a:p>
        </p:txBody>
      </p:sp>
      <p:sp>
        <p:nvSpPr>
          <p:cNvPr id="18436" name="Text Box 3"/>
          <p:cNvSpPr txBox="1">
            <a:spLocks noChangeArrowheads="1"/>
          </p:cNvSpPr>
          <p:nvPr/>
        </p:nvSpPr>
        <p:spPr bwMode="auto">
          <a:xfrm>
            <a:off x="261256" y="6400800"/>
            <a:ext cx="4987637" cy="40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nchor="ctr"/>
          <a:lstStyle>
            <a:lvl1pPr algn="l" defTabSz="409575" eaLnBrk="0" hangingPunct="0">
              <a:spcBef>
                <a:spcPct val="20000"/>
              </a:spcBef>
              <a:buClr>
                <a:srgbClr val="FF0000"/>
              </a:buClr>
              <a:buChar char="•"/>
              <a:tabLst>
                <a:tab pos="649288" algn="l"/>
                <a:tab pos="1298575" algn="l"/>
                <a:tab pos="1949450" algn="l"/>
                <a:tab pos="2598738" algn="l"/>
                <a:tab pos="3248025" algn="l"/>
                <a:tab pos="3897313" algn="l"/>
                <a:tab pos="4548188" algn="l"/>
              </a:tabLst>
              <a:defRPr sz="2800">
                <a:solidFill>
                  <a:schemeClr val="bg1"/>
                </a:solidFill>
                <a:latin typeface="Arial" charset="0"/>
                <a:ea typeface="MS PGothic" pitchFamily="34" charset="-128"/>
              </a:defRPr>
            </a:lvl1pPr>
            <a:lvl2pPr marL="742950" indent="-285750" algn="l" defTabSz="409575" eaLnBrk="0" hangingPunct="0">
              <a:spcBef>
                <a:spcPct val="20000"/>
              </a:spcBef>
              <a:buChar char="–"/>
              <a:tabLst>
                <a:tab pos="649288" algn="l"/>
                <a:tab pos="1298575" algn="l"/>
                <a:tab pos="1949450" algn="l"/>
                <a:tab pos="2598738" algn="l"/>
                <a:tab pos="3248025" algn="l"/>
                <a:tab pos="3897313" algn="l"/>
                <a:tab pos="4548188" algn="l"/>
              </a:tabLst>
              <a:defRPr sz="2400">
                <a:solidFill>
                  <a:schemeClr val="bg1"/>
                </a:solidFill>
                <a:latin typeface="Arial" charset="0"/>
                <a:ea typeface="MS PGothic" pitchFamily="34" charset="-128"/>
              </a:defRPr>
            </a:lvl2pPr>
            <a:lvl3pPr marL="11430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3pPr>
            <a:lvl4pPr marL="16002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4pPr>
            <a:lvl5pPr marL="20574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5pPr>
            <a:lvl6pPr marL="25146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6pPr>
            <a:lvl7pPr marL="29718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7pPr>
            <a:lvl8pPr marL="34290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8pPr>
            <a:lvl9pPr marL="38862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9pPr>
          </a:lstStyle>
          <a:p>
            <a:pPr eaLnBrk="1" hangingPunct="1">
              <a:lnSpc>
                <a:spcPct val="93000"/>
              </a:lnSpc>
              <a:spcBef>
                <a:spcPct val="0"/>
              </a:spcBef>
              <a:buClr>
                <a:srgbClr val="FFFFFF"/>
              </a:buClr>
              <a:buSzPct val="45000"/>
              <a:buFont typeface="Wingdings" pitchFamily="2" charset="2"/>
              <a:buNone/>
            </a:pPr>
            <a:r>
              <a:rPr lang="en-US" altLang="en-US" sz="1200" dirty="0">
                <a:solidFill>
                  <a:schemeClr val="tx1"/>
                </a:solidFill>
                <a:ea typeface="Arial Unicode MS" pitchFamily="34" charset="-128"/>
                <a:cs typeface="Arial Unicode MS" pitchFamily="34" charset="-128"/>
              </a:rPr>
              <a:t>Simons FER, et al. </a:t>
            </a:r>
            <a:r>
              <a:rPr lang="en-US" altLang="en-US" sz="1200" i="1" dirty="0">
                <a:solidFill>
                  <a:schemeClr val="tx1"/>
                </a:solidFill>
                <a:ea typeface="Arial Unicode MS" pitchFamily="34" charset="-128"/>
                <a:cs typeface="Arial Unicode MS" pitchFamily="34" charset="-128"/>
              </a:rPr>
              <a:t>J Allergy </a:t>
            </a:r>
            <a:r>
              <a:rPr lang="en-US" altLang="en-US" sz="1200" i="1" dirty="0" err="1">
                <a:solidFill>
                  <a:schemeClr val="tx1"/>
                </a:solidFill>
                <a:ea typeface="Arial Unicode MS" pitchFamily="34" charset="-128"/>
                <a:cs typeface="Arial Unicode MS" pitchFamily="34" charset="-128"/>
              </a:rPr>
              <a:t>Clin</a:t>
            </a:r>
            <a:r>
              <a:rPr lang="en-US" altLang="en-US" sz="1200" i="1" dirty="0">
                <a:solidFill>
                  <a:schemeClr val="tx1"/>
                </a:solidFill>
                <a:ea typeface="Arial Unicode MS" pitchFamily="34" charset="-128"/>
                <a:cs typeface="Arial Unicode MS" pitchFamily="34" charset="-128"/>
              </a:rPr>
              <a:t> </a:t>
            </a:r>
            <a:r>
              <a:rPr lang="en-US" altLang="en-US" sz="1200" i="1" dirty="0" err="1">
                <a:solidFill>
                  <a:schemeClr val="tx1"/>
                </a:solidFill>
                <a:ea typeface="Arial Unicode MS" pitchFamily="34" charset="-128"/>
                <a:cs typeface="Arial Unicode MS" pitchFamily="34" charset="-128"/>
              </a:rPr>
              <a:t>Immunol</a:t>
            </a:r>
            <a:r>
              <a:rPr lang="en-US" altLang="en-US" sz="1200" dirty="0">
                <a:solidFill>
                  <a:schemeClr val="tx1"/>
                </a:solidFill>
                <a:ea typeface="Arial Unicode MS" pitchFamily="34" charset="-128"/>
                <a:cs typeface="Arial Unicode MS" pitchFamily="34" charset="-128"/>
              </a:rPr>
              <a:t>. 2010;125:S161-S181.</a:t>
            </a:r>
          </a:p>
        </p:txBody>
      </p:sp>
      <p:sp>
        <p:nvSpPr>
          <p:cNvPr id="18437" name="Text Box 4"/>
          <p:cNvSpPr txBox="1">
            <a:spLocks noChangeArrowheads="1"/>
          </p:cNvSpPr>
          <p:nvPr/>
        </p:nvSpPr>
        <p:spPr bwMode="auto">
          <a:xfrm>
            <a:off x="3336925" y="1536700"/>
            <a:ext cx="3097213"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dirty="0">
                <a:solidFill>
                  <a:schemeClr val="tx1"/>
                </a:solidFill>
                <a:cs typeface="Arial" charset="0"/>
              </a:rPr>
              <a:t>Human Anaphylaxis</a:t>
            </a:r>
          </a:p>
        </p:txBody>
      </p:sp>
      <p:sp>
        <p:nvSpPr>
          <p:cNvPr id="18438" name="Text Box 5"/>
          <p:cNvSpPr txBox="1">
            <a:spLocks noChangeArrowheads="1"/>
          </p:cNvSpPr>
          <p:nvPr/>
        </p:nvSpPr>
        <p:spPr bwMode="auto">
          <a:xfrm>
            <a:off x="5715000" y="2543175"/>
            <a:ext cx="27717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a:solidFill>
                  <a:schemeClr val="tx1"/>
                </a:solidFill>
                <a:cs typeface="Arial" charset="0"/>
              </a:rPr>
              <a:t>Non-Immunologic</a:t>
            </a:r>
          </a:p>
        </p:txBody>
      </p:sp>
      <p:sp>
        <p:nvSpPr>
          <p:cNvPr id="18439" name="Text Box 6"/>
          <p:cNvSpPr txBox="1">
            <a:spLocks noChangeArrowheads="1"/>
          </p:cNvSpPr>
          <p:nvPr/>
        </p:nvSpPr>
        <p:spPr bwMode="auto">
          <a:xfrm>
            <a:off x="1262063" y="2543175"/>
            <a:ext cx="2078037"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a:solidFill>
                  <a:schemeClr val="tx1"/>
                </a:solidFill>
                <a:cs typeface="Arial" charset="0"/>
              </a:rPr>
              <a:t>Immunologic</a:t>
            </a:r>
          </a:p>
        </p:txBody>
      </p:sp>
      <p:sp>
        <p:nvSpPr>
          <p:cNvPr id="18440" name="Text Box 7"/>
          <p:cNvSpPr txBox="1">
            <a:spLocks noChangeArrowheads="1"/>
          </p:cNvSpPr>
          <p:nvPr/>
        </p:nvSpPr>
        <p:spPr bwMode="auto">
          <a:xfrm>
            <a:off x="3897313" y="3233738"/>
            <a:ext cx="1620837"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a:solidFill>
                  <a:schemeClr val="tx1"/>
                </a:solidFill>
                <a:cs typeface="Arial" charset="0"/>
              </a:rPr>
              <a:t>Idiopathic</a:t>
            </a:r>
          </a:p>
        </p:txBody>
      </p:sp>
      <p:sp>
        <p:nvSpPr>
          <p:cNvPr id="18441" name="Text Box 8"/>
          <p:cNvSpPr txBox="1">
            <a:spLocks noChangeArrowheads="1"/>
          </p:cNvSpPr>
          <p:nvPr/>
        </p:nvSpPr>
        <p:spPr bwMode="auto">
          <a:xfrm>
            <a:off x="609600" y="3746500"/>
            <a:ext cx="1262063"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cs typeface="Arial" charset="0"/>
              </a:rPr>
              <a:t>IgE, Fc</a:t>
            </a:r>
            <a:r>
              <a:rPr lang="en-US" altLang="en-US" sz="1800" b="1">
                <a:solidFill>
                  <a:schemeClr val="tx1"/>
                </a:solidFill>
                <a:cs typeface="Arial" charset="0"/>
                <a:sym typeface="Symbol" pitchFamily="18" charset="2"/>
              </a:rPr>
              <a:t>RI</a:t>
            </a:r>
          </a:p>
        </p:txBody>
      </p:sp>
      <p:sp>
        <p:nvSpPr>
          <p:cNvPr id="18442" name="Text Box 9"/>
          <p:cNvSpPr txBox="1">
            <a:spLocks noChangeArrowheads="1"/>
          </p:cNvSpPr>
          <p:nvPr/>
        </p:nvSpPr>
        <p:spPr bwMode="auto">
          <a:xfrm>
            <a:off x="2306638" y="3746500"/>
            <a:ext cx="23256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cs typeface="Arial" charset="0"/>
              </a:rPr>
              <a:t>Non-IgE, Non-Fc</a:t>
            </a:r>
            <a:r>
              <a:rPr lang="en-US" altLang="en-US" sz="1800" b="1">
                <a:solidFill>
                  <a:schemeClr val="tx1"/>
                </a:solidFill>
                <a:cs typeface="Arial" charset="0"/>
                <a:sym typeface="Symbol" pitchFamily="18" charset="2"/>
              </a:rPr>
              <a:t>RI</a:t>
            </a:r>
          </a:p>
        </p:txBody>
      </p:sp>
      <p:sp>
        <p:nvSpPr>
          <p:cNvPr id="18443" name="Text Box 10"/>
          <p:cNvSpPr txBox="1">
            <a:spLocks noChangeArrowheads="1"/>
          </p:cNvSpPr>
          <p:nvPr/>
        </p:nvSpPr>
        <p:spPr bwMode="auto">
          <a:xfrm>
            <a:off x="7632700" y="3746500"/>
            <a:ext cx="111125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cs typeface="Arial" charset="0"/>
              </a:rPr>
              <a:t>Physical</a:t>
            </a:r>
            <a:endParaRPr lang="en-US" altLang="en-US" sz="1800" b="1">
              <a:solidFill>
                <a:schemeClr val="tx1"/>
              </a:solidFill>
              <a:cs typeface="Arial" charset="0"/>
              <a:sym typeface="Symbol" pitchFamily="18" charset="2"/>
            </a:endParaRPr>
          </a:p>
        </p:txBody>
      </p:sp>
      <p:sp>
        <p:nvSpPr>
          <p:cNvPr id="18444" name="Text Box 11"/>
          <p:cNvSpPr txBox="1">
            <a:spLocks noChangeArrowheads="1"/>
          </p:cNvSpPr>
          <p:nvPr/>
        </p:nvSpPr>
        <p:spPr bwMode="auto">
          <a:xfrm>
            <a:off x="5686425" y="3746500"/>
            <a:ext cx="79375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800" b="1">
                <a:solidFill>
                  <a:schemeClr val="tx1"/>
                </a:solidFill>
                <a:cs typeface="Arial" charset="0"/>
              </a:rPr>
              <a:t>Other</a:t>
            </a:r>
            <a:endParaRPr lang="en-US" altLang="en-US" sz="1800" b="1">
              <a:solidFill>
                <a:schemeClr val="tx1"/>
              </a:solidFill>
              <a:cs typeface="Arial" charset="0"/>
              <a:sym typeface="Symbol" pitchFamily="18" charset="2"/>
            </a:endParaRPr>
          </a:p>
        </p:txBody>
      </p:sp>
      <p:sp>
        <p:nvSpPr>
          <p:cNvPr id="18445" name="Text Box 12"/>
          <p:cNvSpPr txBox="1">
            <a:spLocks noChangeArrowheads="1"/>
          </p:cNvSpPr>
          <p:nvPr/>
        </p:nvSpPr>
        <p:spPr bwMode="auto">
          <a:xfrm>
            <a:off x="427038" y="4087813"/>
            <a:ext cx="1630362" cy="91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600">
                <a:solidFill>
                  <a:schemeClr val="tx1"/>
                </a:solidFill>
                <a:cs typeface="Arial" charset="0"/>
              </a:rPr>
              <a:t>Foods, venoms,</a:t>
            </a:r>
            <a:br>
              <a:rPr lang="en-US" altLang="en-US" sz="1600">
                <a:solidFill>
                  <a:schemeClr val="tx1"/>
                </a:solidFill>
                <a:cs typeface="Arial" charset="0"/>
              </a:rPr>
            </a:br>
            <a:r>
              <a:rPr lang="en-US" altLang="en-US" sz="1600">
                <a:solidFill>
                  <a:schemeClr val="tx1"/>
                </a:solidFill>
                <a:cs typeface="Arial" charset="0"/>
              </a:rPr>
              <a:t>latex, drugs</a:t>
            </a:r>
          </a:p>
          <a:p>
            <a:pPr algn="ctr" eaLnBrk="1" hangingPunct="1">
              <a:spcBef>
                <a:spcPct val="0"/>
              </a:spcBef>
              <a:buClrTx/>
              <a:buFontTx/>
              <a:buNone/>
            </a:pPr>
            <a:endParaRPr lang="en-US" altLang="en-US" sz="1600">
              <a:solidFill>
                <a:schemeClr val="tx1"/>
              </a:solidFill>
              <a:cs typeface="Arial" charset="0"/>
            </a:endParaRPr>
          </a:p>
        </p:txBody>
      </p:sp>
      <p:sp>
        <p:nvSpPr>
          <p:cNvPr id="18446" name="Text Box 13"/>
          <p:cNvSpPr txBox="1">
            <a:spLocks noChangeArrowheads="1"/>
          </p:cNvSpPr>
          <p:nvPr/>
        </p:nvSpPr>
        <p:spPr bwMode="auto">
          <a:xfrm>
            <a:off x="2368550" y="4087813"/>
            <a:ext cx="2203450"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600">
                <a:solidFill>
                  <a:schemeClr val="tx1"/>
                </a:solidFill>
                <a:cs typeface="Arial" charset="0"/>
              </a:rPr>
              <a:t>Dextran, OSCS,</a:t>
            </a:r>
            <a:br>
              <a:rPr lang="en-US" altLang="en-US" sz="1600">
                <a:solidFill>
                  <a:schemeClr val="tx1"/>
                </a:solidFill>
                <a:cs typeface="Arial" charset="0"/>
              </a:rPr>
            </a:br>
            <a:r>
              <a:rPr lang="en-US" altLang="en-US" sz="1600">
                <a:solidFill>
                  <a:schemeClr val="tx1"/>
                </a:solidFill>
                <a:cs typeface="Arial" charset="0"/>
              </a:rPr>
              <a:t>contaminants</a:t>
            </a:r>
          </a:p>
          <a:p>
            <a:pPr algn="ctr" eaLnBrk="1" hangingPunct="1">
              <a:spcBef>
                <a:spcPct val="0"/>
              </a:spcBef>
              <a:buClrTx/>
              <a:buFontTx/>
              <a:buNone/>
            </a:pPr>
            <a:r>
              <a:rPr lang="en-US" altLang="en-US" sz="1600">
                <a:solidFill>
                  <a:schemeClr val="tx1"/>
                </a:solidFill>
                <a:cs typeface="Arial" charset="0"/>
              </a:rPr>
              <a:t>in heparin, transfusion</a:t>
            </a:r>
            <a:br>
              <a:rPr lang="en-US" altLang="en-US" sz="1600">
                <a:solidFill>
                  <a:schemeClr val="tx1"/>
                </a:solidFill>
                <a:cs typeface="Arial" charset="0"/>
              </a:rPr>
            </a:br>
            <a:r>
              <a:rPr lang="en-US" altLang="en-US" sz="1600">
                <a:solidFill>
                  <a:schemeClr val="tx1"/>
                </a:solidFill>
                <a:cs typeface="Arial" charset="0"/>
              </a:rPr>
              <a:t>reactions</a:t>
            </a:r>
            <a:endParaRPr lang="en-US" altLang="en-US" sz="1600">
              <a:solidFill>
                <a:schemeClr val="tx1"/>
              </a:solidFill>
              <a:cs typeface="Arial" charset="0"/>
              <a:sym typeface="Symbol" pitchFamily="18" charset="2"/>
            </a:endParaRPr>
          </a:p>
        </p:txBody>
      </p:sp>
      <p:sp>
        <p:nvSpPr>
          <p:cNvPr id="18447" name="Text Box 14"/>
          <p:cNvSpPr txBox="1">
            <a:spLocks noChangeArrowheads="1"/>
          </p:cNvSpPr>
          <p:nvPr/>
        </p:nvSpPr>
        <p:spPr bwMode="auto">
          <a:xfrm>
            <a:off x="7678738" y="4087813"/>
            <a:ext cx="1019175"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600">
                <a:solidFill>
                  <a:schemeClr val="tx1"/>
                </a:solidFill>
                <a:cs typeface="Arial" charset="0"/>
              </a:rPr>
              <a:t>Exercise,</a:t>
            </a:r>
            <a:br>
              <a:rPr lang="en-US" altLang="en-US" sz="1600">
                <a:solidFill>
                  <a:schemeClr val="tx1"/>
                </a:solidFill>
                <a:cs typeface="Arial" charset="0"/>
              </a:rPr>
            </a:br>
            <a:r>
              <a:rPr lang="en-US" altLang="en-US" sz="1600">
                <a:solidFill>
                  <a:schemeClr val="tx1"/>
                </a:solidFill>
                <a:cs typeface="Arial" charset="0"/>
              </a:rPr>
              <a:t>cold</a:t>
            </a:r>
            <a:endParaRPr lang="en-US" altLang="en-US" sz="1600">
              <a:solidFill>
                <a:schemeClr val="tx1"/>
              </a:solidFill>
              <a:cs typeface="Arial" charset="0"/>
              <a:sym typeface="Symbol" pitchFamily="18" charset="2"/>
            </a:endParaRPr>
          </a:p>
        </p:txBody>
      </p:sp>
      <p:sp>
        <p:nvSpPr>
          <p:cNvPr id="18448" name="Text Box 15"/>
          <p:cNvSpPr txBox="1">
            <a:spLocks noChangeArrowheads="1"/>
          </p:cNvSpPr>
          <p:nvPr/>
        </p:nvSpPr>
        <p:spPr bwMode="auto">
          <a:xfrm>
            <a:off x="4943475" y="4087813"/>
            <a:ext cx="2281238"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600">
                <a:solidFill>
                  <a:schemeClr val="tx1"/>
                </a:solidFill>
                <a:cs typeface="Arial" charset="0"/>
              </a:rPr>
              <a:t>Radiocontrast </a:t>
            </a:r>
            <a:br>
              <a:rPr lang="en-US" altLang="en-US" sz="1600">
                <a:solidFill>
                  <a:schemeClr val="tx1"/>
                </a:solidFill>
                <a:cs typeface="Arial" charset="0"/>
              </a:rPr>
            </a:br>
            <a:r>
              <a:rPr lang="en-US" altLang="en-US" sz="1600">
                <a:solidFill>
                  <a:schemeClr val="tx1"/>
                </a:solidFill>
                <a:cs typeface="Arial" charset="0"/>
              </a:rPr>
              <a:t>media, aspirin, opioids,</a:t>
            </a:r>
            <a:br>
              <a:rPr lang="en-US" altLang="en-US" sz="1600">
                <a:solidFill>
                  <a:schemeClr val="tx1"/>
                </a:solidFill>
                <a:cs typeface="Arial" charset="0"/>
              </a:rPr>
            </a:br>
            <a:r>
              <a:rPr lang="en-US" altLang="en-US" sz="1600">
                <a:solidFill>
                  <a:schemeClr val="tx1"/>
                </a:solidFill>
                <a:cs typeface="Arial" charset="0"/>
              </a:rPr>
              <a:t>NSAIDs</a:t>
            </a:r>
          </a:p>
        </p:txBody>
      </p:sp>
      <p:grpSp>
        <p:nvGrpSpPr>
          <p:cNvPr id="18449" name="Group 20"/>
          <p:cNvGrpSpPr>
            <a:grpSpLocks/>
          </p:cNvGrpSpPr>
          <p:nvPr/>
        </p:nvGrpSpPr>
        <p:grpSpPr bwMode="auto">
          <a:xfrm>
            <a:off x="1219200" y="2043113"/>
            <a:ext cx="7010400" cy="1628775"/>
            <a:chOff x="768" y="1287"/>
            <a:chExt cx="4416" cy="1026"/>
          </a:xfrm>
        </p:grpSpPr>
        <p:grpSp>
          <p:nvGrpSpPr>
            <p:cNvPr id="18454" name="Group 21"/>
            <p:cNvGrpSpPr>
              <a:grpSpLocks/>
            </p:cNvGrpSpPr>
            <p:nvPr/>
          </p:nvGrpSpPr>
          <p:grpSpPr bwMode="auto">
            <a:xfrm>
              <a:off x="1382" y="1287"/>
              <a:ext cx="3216" cy="759"/>
              <a:chOff x="1382" y="1287"/>
              <a:chExt cx="3216" cy="759"/>
            </a:xfrm>
          </p:grpSpPr>
          <p:cxnSp>
            <p:nvCxnSpPr>
              <p:cNvPr id="18463" name="AutoShape 16"/>
              <p:cNvCxnSpPr>
                <a:cxnSpLocks noChangeShapeType="1"/>
              </p:cNvCxnSpPr>
              <p:nvPr/>
            </p:nvCxnSpPr>
            <p:spPr bwMode="auto">
              <a:xfrm>
                <a:off x="2966" y="1305"/>
                <a:ext cx="0" cy="741"/>
              </a:xfrm>
              <a:prstGeom prst="straightConnector1">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cxnSp>
          <p:grpSp>
            <p:nvGrpSpPr>
              <p:cNvPr id="18464" name="Group 17"/>
              <p:cNvGrpSpPr>
                <a:grpSpLocks/>
              </p:cNvGrpSpPr>
              <p:nvPr/>
            </p:nvGrpSpPr>
            <p:grpSpPr bwMode="auto">
              <a:xfrm>
                <a:off x="1382" y="1287"/>
                <a:ext cx="3216" cy="393"/>
                <a:chOff x="1710" y="1287"/>
                <a:chExt cx="2994" cy="393"/>
              </a:xfrm>
            </p:grpSpPr>
            <p:sp>
              <p:nvSpPr>
                <p:cNvPr id="18465" name="Line 18"/>
                <p:cNvSpPr>
                  <a:spLocks noChangeShapeType="1"/>
                </p:cNvSpPr>
                <p:nvPr/>
              </p:nvSpPr>
              <p:spPr bwMode="auto">
                <a:xfrm>
                  <a:off x="1710" y="1287"/>
                  <a:ext cx="2994" cy="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cxnSp>
              <p:nvCxnSpPr>
                <p:cNvPr id="18466" name="AutoShape 19"/>
                <p:cNvCxnSpPr>
                  <a:cxnSpLocks noChangeShapeType="1"/>
                </p:cNvCxnSpPr>
                <p:nvPr/>
              </p:nvCxnSpPr>
              <p:spPr bwMode="auto">
                <a:xfrm>
                  <a:off x="1727" y="1296"/>
                  <a:ext cx="0" cy="384"/>
                </a:xfrm>
                <a:prstGeom prst="straightConnector1">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cxnSp>
            <p:cxnSp>
              <p:nvCxnSpPr>
                <p:cNvPr id="18467" name="AutoShape 20"/>
                <p:cNvCxnSpPr>
                  <a:cxnSpLocks noChangeShapeType="1"/>
                </p:cNvCxnSpPr>
                <p:nvPr/>
              </p:nvCxnSpPr>
              <p:spPr bwMode="auto">
                <a:xfrm>
                  <a:off x="4687" y="1296"/>
                  <a:ext cx="0" cy="384"/>
                </a:xfrm>
                <a:prstGeom prst="straightConnector1">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grpSp>
          <p:nvGrpSpPr>
            <p:cNvPr id="18455" name="Group 25"/>
            <p:cNvGrpSpPr>
              <a:grpSpLocks/>
            </p:cNvGrpSpPr>
            <p:nvPr/>
          </p:nvGrpSpPr>
          <p:grpSpPr bwMode="auto">
            <a:xfrm>
              <a:off x="3814" y="1920"/>
              <a:ext cx="1370" cy="393"/>
              <a:chOff x="3880" y="1920"/>
              <a:chExt cx="1632" cy="393"/>
            </a:xfrm>
          </p:grpSpPr>
          <p:sp>
            <p:nvSpPr>
              <p:cNvPr id="18460" name="Line 26"/>
              <p:cNvSpPr>
                <a:spLocks noChangeShapeType="1"/>
              </p:cNvSpPr>
              <p:nvPr/>
            </p:nvSpPr>
            <p:spPr bwMode="auto">
              <a:xfrm>
                <a:off x="3880" y="1920"/>
                <a:ext cx="1632" cy="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cxnSp>
            <p:nvCxnSpPr>
              <p:cNvPr id="18461" name="AutoShape 27"/>
              <p:cNvCxnSpPr>
                <a:cxnSpLocks noChangeShapeType="1"/>
              </p:cNvCxnSpPr>
              <p:nvPr/>
            </p:nvCxnSpPr>
            <p:spPr bwMode="auto">
              <a:xfrm>
                <a:off x="3897" y="1929"/>
                <a:ext cx="0" cy="384"/>
              </a:xfrm>
              <a:prstGeom prst="straightConnector1">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cxnSp>
          <p:cxnSp>
            <p:nvCxnSpPr>
              <p:cNvPr id="18462" name="AutoShape 28"/>
              <p:cNvCxnSpPr>
                <a:cxnSpLocks noChangeShapeType="1"/>
              </p:cNvCxnSpPr>
              <p:nvPr/>
            </p:nvCxnSpPr>
            <p:spPr bwMode="auto">
              <a:xfrm>
                <a:off x="5495" y="1929"/>
                <a:ext cx="0" cy="384"/>
              </a:xfrm>
              <a:prstGeom prst="straightConnector1">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nvGrpSpPr>
            <p:cNvPr id="18456" name="Group 25"/>
            <p:cNvGrpSpPr>
              <a:grpSpLocks/>
            </p:cNvGrpSpPr>
            <p:nvPr/>
          </p:nvGrpSpPr>
          <p:grpSpPr bwMode="auto">
            <a:xfrm>
              <a:off x="768" y="1920"/>
              <a:ext cx="1370" cy="393"/>
              <a:chOff x="3880" y="1920"/>
              <a:chExt cx="1632" cy="393"/>
            </a:xfrm>
          </p:grpSpPr>
          <p:sp>
            <p:nvSpPr>
              <p:cNvPr id="18457" name="Line 26"/>
              <p:cNvSpPr>
                <a:spLocks noChangeShapeType="1"/>
              </p:cNvSpPr>
              <p:nvPr/>
            </p:nvSpPr>
            <p:spPr bwMode="auto">
              <a:xfrm>
                <a:off x="3880" y="1920"/>
                <a:ext cx="1632" cy="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cxnSp>
            <p:nvCxnSpPr>
              <p:cNvPr id="18458" name="AutoShape 27"/>
              <p:cNvCxnSpPr>
                <a:cxnSpLocks noChangeShapeType="1"/>
              </p:cNvCxnSpPr>
              <p:nvPr/>
            </p:nvCxnSpPr>
            <p:spPr bwMode="auto">
              <a:xfrm>
                <a:off x="3897" y="1929"/>
                <a:ext cx="0" cy="384"/>
              </a:xfrm>
              <a:prstGeom prst="straightConnector1">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cxnSp>
          <p:cxnSp>
            <p:nvCxnSpPr>
              <p:cNvPr id="18459" name="AutoShape 28"/>
              <p:cNvCxnSpPr>
                <a:cxnSpLocks noChangeShapeType="1"/>
              </p:cNvCxnSpPr>
              <p:nvPr/>
            </p:nvCxnSpPr>
            <p:spPr bwMode="auto">
              <a:xfrm>
                <a:off x="5495" y="1929"/>
                <a:ext cx="0" cy="384"/>
              </a:xfrm>
              <a:prstGeom prst="straightConnector1">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sp>
        <p:nvSpPr>
          <p:cNvPr id="18451" name="TextBox 2"/>
          <p:cNvSpPr txBox="1">
            <a:spLocks noChangeArrowheads="1"/>
          </p:cNvSpPr>
          <p:nvPr/>
        </p:nvSpPr>
        <p:spPr bwMode="auto">
          <a:xfrm>
            <a:off x="3962400" y="5562600"/>
            <a:ext cx="3198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2400" b="1">
                <a:solidFill>
                  <a:schemeClr val="tx1"/>
                </a:solidFill>
                <a:cs typeface="Arial" charset="0"/>
              </a:rPr>
              <a:t>ANAPHYLACTOID</a:t>
            </a:r>
          </a:p>
        </p:txBody>
      </p:sp>
      <p:sp>
        <p:nvSpPr>
          <p:cNvPr id="18452" name="AutoShape 18"/>
          <p:cNvSpPr>
            <a:spLocks/>
          </p:cNvSpPr>
          <p:nvPr/>
        </p:nvSpPr>
        <p:spPr bwMode="auto">
          <a:xfrm rot="5400000">
            <a:off x="5372100" y="1943100"/>
            <a:ext cx="381000" cy="6400800"/>
          </a:xfrm>
          <a:prstGeom prst="rightBracket">
            <a:avLst>
              <a:gd name="adj" fmla="val 140000"/>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endParaRPr lang="en-US" altLang="en-US" sz="1800">
              <a:solidFill>
                <a:schemeClr val="tx1"/>
              </a:solidFill>
            </a:endParaRPr>
          </a:p>
        </p:txBody>
      </p:sp>
      <p:sp>
        <p:nvSpPr>
          <p:cNvPr id="18453" name="Line 19"/>
          <p:cNvSpPr>
            <a:spLocks noChangeShapeType="1"/>
          </p:cNvSpPr>
          <p:nvPr/>
        </p:nvSpPr>
        <p:spPr bwMode="auto">
          <a:xfrm>
            <a:off x="5562600" y="5334000"/>
            <a:ext cx="0" cy="22860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 name="TextBox 30"/>
          <p:cNvSpPr txBox="1">
            <a:spLocks noChangeArrowheads="1"/>
          </p:cNvSpPr>
          <p:nvPr/>
        </p:nvSpPr>
        <p:spPr bwMode="auto">
          <a:xfrm>
            <a:off x="76200" y="5603175"/>
            <a:ext cx="7848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400" dirty="0" err="1">
                <a:cs typeface="Arial" charset="0"/>
              </a:rPr>
              <a:t>IgE</a:t>
            </a:r>
            <a:r>
              <a:rPr lang="en-US" altLang="en-US" sz="1400" dirty="0">
                <a:cs typeface="Arial" charset="0"/>
              </a:rPr>
              <a:t>, immunoglobulin E; </a:t>
            </a:r>
          </a:p>
          <a:p>
            <a:pPr eaLnBrk="1" hangingPunct="1">
              <a:spcBef>
                <a:spcPct val="0"/>
              </a:spcBef>
              <a:buClrTx/>
              <a:buFontTx/>
              <a:buNone/>
            </a:pPr>
            <a:r>
              <a:rPr lang="en-US" altLang="en-US" sz="1400" dirty="0" err="1">
                <a:cs typeface="Arial" charset="0"/>
              </a:rPr>
              <a:t>FcɛRI</a:t>
            </a:r>
            <a:r>
              <a:rPr lang="en-US" altLang="en-US" sz="1400" dirty="0" smtClean="0">
                <a:cs typeface="Arial" charset="0"/>
              </a:rPr>
              <a:t>, high-affinity </a:t>
            </a:r>
            <a:r>
              <a:rPr lang="en-US" altLang="en-US" sz="1400" dirty="0" err="1">
                <a:cs typeface="Arial" charset="0"/>
              </a:rPr>
              <a:t>IgE</a:t>
            </a:r>
            <a:r>
              <a:rPr lang="en-US" altLang="en-US" sz="1400" dirty="0">
                <a:cs typeface="Arial" charset="0"/>
              </a:rPr>
              <a:t> receptor; </a:t>
            </a:r>
          </a:p>
          <a:p>
            <a:pPr eaLnBrk="1" hangingPunct="1">
              <a:spcBef>
                <a:spcPct val="0"/>
              </a:spcBef>
              <a:buClrTx/>
              <a:buNone/>
            </a:pPr>
            <a:r>
              <a:rPr lang="en-US" altLang="en-US" sz="1400" dirty="0" smtClean="0">
                <a:cs typeface="Arial" charset="0"/>
              </a:rPr>
              <a:t>OSCS</a:t>
            </a:r>
            <a:r>
              <a:rPr lang="en-US" altLang="en-US" sz="1400" dirty="0">
                <a:cs typeface="Arial" charset="0"/>
              </a:rPr>
              <a:t>, </a:t>
            </a:r>
            <a:r>
              <a:rPr lang="en-US" altLang="en-US" sz="1400" dirty="0" err="1">
                <a:cs typeface="Arial" charset="0"/>
              </a:rPr>
              <a:t>oversulfated</a:t>
            </a:r>
            <a:r>
              <a:rPr lang="en-US" altLang="en-US" sz="1400" dirty="0">
                <a:cs typeface="Arial" charset="0"/>
              </a:rPr>
              <a:t> chondroitin </a:t>
            </a:r>
            <a:r>
              <a:rPr lang="en-US" altLang="en-US" sz="1400" dirty="0" smtClean="0">
                <a:cs typeface="Arial" charset="0"/>
              </a:rPr>
              <a:t>sulfate; </a:t>
            </a:r>
          </a:p>
          <a:p>
            <a:pPr eaLnBrk="1" hangingPunct="1">
              <a:spcBef>
                <a:spcPct val="0"/>
              </a:spcBef>
              <a:buClrTx/>
              <a:buNone/>
            </a:pPr>
            <a:r>
              <a:rPr lang="en-US" altLang="en-US" sz="1400" dirty="0" smtClean="0">
                <a:cs typeface="Arial" charset="0"/>
              </a:rPr>
              <a:t>NSAIDs, </a:t>
            </a:r>
            <a:r>
              <a:rPr lang="en-US" altLang="en-US" sz="1400" dirty="0" err="1" smtClean="0">
                <a:cs typeface="Arial" charset="0"/>
              </a:rPr>
              <a:t>nonsteroidal</a:t>
            </a:r>
            <a:r>
              <a:rPr lang="en-US" altLang="en-US" sz="1400" dirty="0" smtClean="0">
                <a:cs typeface="Arial" charset="0"/>
              </a:rPr>
              <a:t> anti-inflammatory drug.</a:t>
            </a:r>
            <a:endParaRPr lang="en-US" altLang="en-US" sz="1400" dirty="0">
              <a:cs typeface="Arial" charset="0"/>
            </a:endParaRPr>
          </a:p>
        </p:txBody>
      </p:sp>
    </p:spTree>
    <p:custDataLst>
      <p:tags r:id="rId1"/>
    </p:custDataLst>
    <p:extLst>
      <p:ext uri="{BB962C8B-B14F-4D97-AF65-F5344CB8AC3E}">
        <p14:creationId xmlns="" xmlns:p14="http://schemas.microsoft.com/office/powerpoint/2010/main" val="84387356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427512" y="274638"/>
            <a:ext cx="8259288" cy="1143000"/>
          </a:xfrm>
        </p:spPr>
        <p:txBody>
          <a:bodyPr>
            <a:normAutofit/>
          </a:bodyPr>
          <a:lstStyle/>
          <a:p>
            <a:pPr algn="ctr"/>
            <a:r>
              <a:rPr lang="en-US" altLang="en-US" sz="3000" b="1" dirty="0" smtClean="0">
                <a:solidFill>
                  <a:srgbClr val="FF0000"/>
                </a:solidFill>
              </a:rPr>
              <a:t>Reasons Patients Report Why They Did Not Use an Auto-injector</a:t>
            </a:r>
          </a:p>
        </p:txBody>
      </p:sp>
      <p:sp>
        <p:nvSpPr>
          <p:cNvPr id="70658"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r" eaLnBrk="1" hangingPunct="1">
              <a:spcBef>
                <a:spcPct val="0"/>
              </a:spcBef>
              <a:buClrTx/>
              <a:buFontTx/>
              <a:buNone/>
            </a:pPr>
            <a:fld id="{C37ACD21-677B-40D3-A534-3F8125171B8D}" type="slidenum">
              <a:rPr lang="en-US" altLang="en-US" sz="900" smtClean="0"/>
              <a:pPr algn="r" eaLnBrk="1" hangingPunct="1">
                <a:spcBef>
                  <a:spcPct val="0"/>
                </a:spcBef>
                <a:buClrTx/>
                <a:buFontTx/>
                <a:buNone/>
              </a:pPr>
              <a:t>70</a:t>
            </a:fld>
            <a:endParaRPr lang="en-US" altLang="en-US" sz="900" dirty="0" smtClean="0"/>
          </a:p>
        </p:txBody>
      </p:sp>
      <p:sp>
        <p:nvSpPr>
          <p:cNvPr id="70660" name="Rectangle 3"/>
          <p:cNvSpPr>
            <a:spLocks noGrp="1" noChangeArrowheads="1"/>
          </p:cNvSpPr>
          <p:nvPr>
            <p:ph sz="quarter" idx="1"/>
          </p:nvPr>
        </p:nvSpPr>
        <p:spPr>
          <a:xfrm>
            <a:off x="570017" y="1769422"/>
            <a:ext cx="4093424" cy="4250377"/>
          </a:xfrm>
        </p:spPr>
        <p:txBody>
          <a:bodyPr/>
          <a:lstStyle/>
          <a:p>
            <a:pPr>
              <a:spcBef>
                <a:spcPct val="0"/>
              </a:spcBef>
              <a:spcAft>
                <a:spcPts val="1200"/>
              </a:spcAft>
            </a:pPr>
            <a:r>
              <a:rPr lang="en-US" altLang="en-US" sz="2000" dirty="0" smtClean="0"/>
              <a:t>Not prescribed by physician</a:t>
            </a:r>
          </a:p>
          <a:p>
            <a:pPr>
              <a:spcBef>
                <a:spcPct val="0"/>
              </a:spcBef>
              <a:spcAft>
                <a:spcPts val="1200"/>
              </a:spcAft>
            </a:pPr>
            <a:r>
              <a:rPr lang="en-US" altLang="en-US" sz="2000" dirty="0" smtClean="0"/>
              <a:t>Not affordable/not filled</a:t>
            </a:r>
          </a:p>
          <a:p>
            <a:pPr>
              <a:spcBef>
                <a:spcPct val="0"/>
              </a:spcBef>
              <a:spcAft>
                <a:spcPts val="1200"/>
              </a:spcAft>
            </a:pPr>
            <a:r>
              <a:rPr lang="en-US" altLang="en-US" sz="2000" dirty="0" smtClean="0"/>
              <a:t>Not accessible when reaction occurred</a:t>
            </a:r>
          </a:p>
          <a:p>
            <a:pPr>
              <a:spcBef>
                <a:spcPct val="0"/>
              </a:spcBef>
              <a:spcAft>
                <a:spcPts val="1200"/>
              </a:spcAft>
            </a:pPr>
            <a:r>
              <a:rPr lang="en-US" altLang="en-US" sz="2000" dirty="0" smtClean="0"/>
              <a:t>Previous reaction improved quickly</a:t>
            </a:r>
          </a:p>
          <a:p>
            <a:pPr>
              <a:spcBef>
                <a:spcPct val="0"/>
              </a:spcBef>
              <a:spcAft>
                <a:spcPts val="1200"/>
              </a:spcAft>
            </a:pPr>
            <a:r>
              <a:rPr lang="en-US" altLang="en-US" sz="2000" dirty="0" smtClean="0"/>
              <a:t>Current reaction seemed mild or improved quickly</a:t>
            </a:r>
          </a:p>
        </p:txBody>
      </p:sp>
      <p:sp>
        <p:nvSpPr>
          <p:cNvPr id="70661" name="Rectangle 4"/>
          <p:cNvSpPr>
            <a:spLocks noGrp="1" noChangeArrowheads="1"/>
          </p:cNvSpPr>
          <p:nvPr>
            <p:ph sz="quarter" idx="2"/>
          </p:nvPr>
        </p:nvSpPr>
        <p:spPr>
          <a:xfrm>
            <a:off x="4690752" y="1698171"/>
            <a:ext cx="3996047" cy="4427992"/>
          </a:xfrm>
        </p:spPr>
        <p:txBody>
          <a:bodyPr/>
          <a:lstStyle/>
          <a:p>
            <a:pPr>
              <a:spcBef>
                <a:spcPct val="0"/>
              </a:spcBef>
              <a:spcAft>
                <a:spcPts val="1200"/>
              </a:spcAft>
            </a:pPr>
            <a:r>
              <a:rPr lang="en-US" altLang="en-US" sz="2000" dirty="0" smtClean="0"/>
              <a:t>Used another medication</a:t>
            </a:r>
            <a:br>
              <a:rPr lang="en-US" altLang="en-US" sz="2000" dirty="0" smtClean="0"/>
            </a:br>
            <a:r>
              <a:rPr lang="en-US" altLang="en-US" sz="2000" dirty="0" smtClean="0"/>
              <a:t>to treat episode</a:t>
            </a:r>
          </a:p>
          <a:p>
            <a:pPr>
              <a:spcBef>
                <a:spcPct val="0"/>
              </a:spcBef>
              <a:spcAft>
                <a:spcPts val="1200"/>
              </a:spcAft>
            </a:pPr>
            <a:r>
              <a:rPr lang="en-US" altLang="en-US" sz="2000" dirty="0" smtClean="0"/>
              <a:t>Patient taking another medication that interfered</a:t>
            </a:r>
          </a:p>
          <a:p>
            <a:pPr>
              <a:spcBef>
                <a:spcPct val="0"/>
              </a:spcBef>
              <a:spcAft>
                <a:spcPts val="1200"/>
              </a:spcAft>
            </a:pPr>
            <a:r>
              <a:rPr lang="en-US" altLang="en-US" sz="2000" dirty="0" smtClean="0"/>
              <a:t>Didn’</a:t>
            </a:r>
            <a:r>
              <a:rPr lang="en-US" altLang="ja-JP" sz="2000" dirty="0" smtClean="0"/>
              <a:t>t want to go to ED</a:t>
            </a:r>
          </a:p>
          <a:p>
            <a:pPr>
              <a:spcBef>
                <a:spcPct val="0"/>
              </a:spcBef>
              <a:spcAft>
                <a:spcPts val="1200"/>
              </a:spcAft>
            </a:pPr>
            <a:r>
              <a:rPr lang="en-US" altLang="en-US" sz="2000" dirty="0" smtClean="0"/>
              <a:t>Patient was unsure when to inject or injected too late</a:t>
            </a:r>
          </a:p>
          <a:p>
            <a:pPr>
              <a:spcBef>
                <a:spcPct val="0"/>
              </a:spcBef>
              <a:spcAft>
                <a:spcPts val="1200"/>
              </a:spcAft>
            </a:pPr>
            <a:r>
              <a:rPr lang="en-US" altLang="en-US" sz="2000" dirty="0" smtClean="0"/>
              <a:t>Rapid progression of reaction</a:t>
            </a:r>
          </a:p>
        </p:txBody>
      </p:sp>
      <p:sp>
        <p:nvSpPr>
          <p:cNvPr id="70662" name="Text Box 36"/>
          <p:cNvSpPr txBox="1">
            <a:spLocks noChangeArrowheads="1"/>
          </p:cNvSpPr>
          <p:nvPr/>
        </p:nvSpPr>
        <p:spPr bwMode="auto">
          <a:xfrm>
            <a:off x="76200" y="6353175"/>
            <a:ext cx="59467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nchor="b"/>
          <a:lstStyle>
            <a:lvl1pPr algn="l" defTabSz="409575" eaLnBrk="0" hangingPunct="0">
              <a:spcBef>
                <a:spcPct val="20000"/>
              </a:spcBef>
              <a:buClr>
                <a:srgbClr val="FF0000"/>
              </a:buClr>
              <a:buChar char="•"/>
              <a:tabLst>
                <a:tab pos="649288" algn="l"/>
                <a:tab pos="1298575" algn="l"/>
                <a:tab pos="1949450" algn="l"/>
                <a:tab pos="2598738" algn="l"/>
                <a:tab pos="3248025" algn="l"/>
                <a:tab pos="3897313" algn="l"/>
                <a:tab pos="4548188" algn="l"/>
              </a:tabLst>
              <a:defRPr sz="2800">
                <a:solidFill>
                  <a:schemeClr val="bg1"/>
                </a:solidFill>
                <a:latin typeface="Arial" charset="0"/>
                <a:ea typeface="MS PGothic" pitchFamily="34" charset="-128"/>
              </a:defRPr>
            </a:lvl1pPr>
            <a:lvl2pPr marL="742950" indent="-285750" algn="l" defTabSz="409575" eaLnBrk="0" hangingPunct="0">
              <a:spcBef>
                <a:spcPct val="20000"/>
              </a:spcBef>
              <a:buChar char="–"/>
              <a:tabLst>
                <a:tab pos="649288" algn="l"/>
                <a:tab pos="1298575" algn="l"/>
                <a:tab pos="1949450" algn="l"/>
                <a:tab pos="2598738" algn="l"/>
                <a:tab pos="3248025" algn="l"/>
                <a:tab pos="3897313" algn="l"/>
                <a:tab pos="4548188" algn="l"/>
              </a:tabLst>
              <a:defRPr sz="2400">
                <a:solidFill>
                  <a:schemeClr val="bg1"/>
                </a:solidFill>
                <a:latin typeface="Arial" charset="0"/>
                <a:ea typeface="MS PGothic" pitchFamily="34" charset="-128"/>
              </a:defRPr>
            </a:lvl2pPr>
            <a:lvl3pPr marL="11430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3pPr>
            <a:lvl4pPr marL="16002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4pPr>
            <a:lvl5pPr marL="20574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5pPr>
            <a:lvl6pPr marL="25146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6pPr>
            <a:lvl7pPr marL="29718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7pPr>
            <a:lvl8pPr marL="34290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8pPr>
            <a:lvl9pPr marL="38862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9pPr>
          </a:lstStyle>
          <a:p>
            <a:pPr eaLnBrk="1" hangingPunct="1">
              <a:spcBef>
                <a:spcPct val="0"/>
              </a:spcBef>
              <a:buClr>
                <a:srgbClr val="FFFFFF"/>
              </a:buClr>
              <a:buSzPct val="45000"/>
              <a:buFont typeface="Wingdings" pitchFamily="2" charset="2"/>
              <a:buNone/>
            </a:pPr>
            <a:r>
              <a:rPr lang="en-US" altLang="en-US" sz="1200" dirty="0">
                <a:solidFill>
                  <a:schemeClr val="tx1"/>
                </a:solidFill>
                <a:ea typeface="Arial Unicode MS" pitchFamily="34" charset="-128"/>
                <a:cs typeface="Arial Unicode MS" pitchFamily="34" charset="-128"/>
              </a:rPr>
              <a:t>Simons KJ, Simons FER. </a:t>
            </a:r>
            <a:r>
              <a:rPr lang="en-US" altLang="en-US" sz="1200" i="1" dirty="0" err="1">
                <a:solidFill>
                  <a:schemeClr val="tx1"/>
                </a:solidFill>
                <a:ea typeface="Arial Unicode MS" pitchFamily="34" charset="-128"/>
                <a:cs typeface="Arial Unicode MS" pitchFamily="34" charset="-128"/>
              </a:rPr>
              <a:t>Curr</a:t>
            </a:r>
            <a:r>
              <a:rPr lang="en-US" altLang="en-US" sz="1200" i="1" dirty="0">
                <a:solidFill>
                  <a:schemeClr val="tx1"/>
                </a:solidFill>
                <a:ea typeface="Arial Unicode MS" pitchFamily="34" charset="-128"/>
                <a:cs typeface="Arial Unicode MS" pitchFamily="34" charset="-128"/>
              </a:rPr>
              <a:t> </a:t>
            </a:r>
            <a:r>
              <a:rPr lang="en-US" altLang="en-US" sz="1200" i="1" dirty="0" err="1">
                <a:solidFill>
                  <a:schemeClr val="tx1"/>
                </a:solidFill>
                <a:ea typeface="Arial Unicode MS" pitchFamily="34" charset="-128"/>
                <a:cs typeface="Arial Unicode MS" pitchFamily="34" charset="-128"/>
              </a:rPr>
              <a:t>Opin</a:t>
            </a:r>
            <a:r>
              <a:rPr lang="en-US" altLang="en-US" sz="1200" i="1" dirty="0">
                <a:solidFill>
                  <a:schemeClr val="tx1"/>
                </a:solidFill>
                <a:ea typeface="Arial Unicode MS" pitchFamily="34" charset="-128"/>
                <a:cs typeface="Arial Unicode MS" pitchFamily="34" charset="-128"/>
              </a:rPr>
              <a:t> Allergy Clin </a:t>
            </a:r>
            <a:r>
              <a:rPr lang="en-US" altLang="en-US" sz="1200" i="1" dirty="0" err="1">
                <a:solidFill>
                  <a:schemeClr val="tx1"/>
                </a:solidFill>
                <a:ea typeface="Arial Unicode MS" pitchFamily="34" charset="-128"/>
                <a:cs typeface="Arial Unicode MS" pitchFamily="34" charset="-128"/>
              </a:rPr>
              <a:t>Immunol</a:t>
            </a:r>
            <a:r>
              <a:rPr lang="en-US" altLang="en-US" sz="1200" dirty="0">
                <a:solidFill>
                  <a:schemeClr val="tx1"/>
                </a:solidFill>
                <a:ea typeface="Arial Unicode MS" pitchFamily="34" charset="-128"/>
                <a:cs typeface="Arial Unicode MS" pitchFamily="34" charset="-128"/>
              </a:rPr>
              <a:t>. 2010;10:354-361. </a:t>
            </a:r>
            <a:br>
              <a:rPr lang="en-US" altLang="en-US" sz="1200" dirty="0">
                <a:solidFill>
                  <a:schemeClr val="tx1"/>
                </a:solidFill>
                <a:ea typeface="Arial Unicode MS" pitchFamily="34" charset="-128"/>
                <a:cs typeface="Arial Unicode MS" pitchFamily="34" charset="-128"/>
              </a:rPr>
            </a:br>
            <a:r>
              <a:rPr lang="fr-FR" altLang="en-US" sz="1200" dirty="0" err="1" smtClean="0">
                <a:solidFill>
                  <a:schemeClr val="tx1"/>
                </a:solidFill>
                <a:ea typeface="Arial Unicode MS" pitchFamily="34" charset="-128"/>
                <a:cs typeface="Arial Unicode MS" pitchFamily="34" charset="-128"/>
              </a:rPr>
              <a:t>Simons</a:t>
            </a:r>
            <a:r>
              <a:rPr lang="fr-FR" altLang="en-US" sz="1200" dirty="0" smtClean="0">
                <a:solidFill>
                  <a:schemeClr val="tx1"/>
                </a:solidFill>
                <a:ea typeface="Arial Unicode MS" pitchFamily="34" charset="-128"/>
                <a:cs typeface="Arial Unicode MS" pitchFamily="34" charset="-128"/>
              </a:rPr>
              <a:t> FER</a:t>
            </a:r>
            <a:r>
              <a:rPr lang="fr-FR" altLang="en-US" sz="1200" dirty="0">
                <a:solidFill>
                  <a:schemeClr val="tx1"/>
                </a:solidFill>
                <a:ea typeface="Arial Unicode MS" pitchFamily="34" charset="-128"/>
                <a:cs typeface="Arial Unicode MS" pitchFamily="34" charset="-128"/>
              </a:rPr>
              <a:t>, et al. </a:t>
            </a:r>
            <a:r>
              <a:rPr lang="fr-FR" altLang="en-US" sz="1200" i="1" dirty="0">
                <a:solidFill>
                  <a:schemeClr val="tx1"/>
                </a:solidFill>
                <a:ea typeface="Arial Unicode MS" pitchFamily="34" charset="-128"/>
                <a:cs typeface="Arial Unicode MS" pitchFamily="34" charset="-128"/>
              </a:rPr>
              <a:t>J </a:t>
            </a:r>
            <a:r>
              <a:rPr lang="fr-FR" altLang="en-US" sz="1200" i="1" dirty="0" err="1">
                <a:solidFill>
                  <a:schemeClr val="tx1"/>
                </a:solidFill>
                <a:ea typeface="Arial Unicode MS" pitchFamily="34" charset="-128"/>
                <a:cs typeface="Arial Unicode MS" pitchFamily="34" charset="-128"/>
              </a:rPr>
              <a:t>Allergy</a:t>
            </a:r>
            <a:r>
              <a:rPr lang="fr-FR" altLang="en-US" sz="1200" i="1" dirty="0">
                <a:solidFill>
                  <a:schemeClr val="tx1"/>
                </a:solidFill>
                <a:ea typeface="Arial Unicode MS" pitchFamily="34" charset="-128"/>
                <a:cs typeface="Arial Unicode MS" pitchFamily="34" charset="-128"/>
              </a:rPr>
              <a:t> Clin </a:t>
            </a:r>
            <a:r>
              <a:rPr lang="fr-FR" altLang="en-US" sz="1200" i="1" dirty="0" err="1">
                <a:solidFill>
                  <a:schemeClr val="tx1"/>
                </a:solidFill>
                <a:ea typeface="Arial Unicode MS" pitchFamily="34" charset="-128"/>
                <a:cs typeface="Arial Unicode MS" pitchFamily="34" charset="-128"/>
              </a:rPr>
              <a:t>Immunol</a:t>
            </a:r>
            <a:r>
              <a:rPr lang="fr-FR" altLang="en-US" sz="1200" i="1" dirty="0">
                <a:solidFill>
                  <a:schemeClr val="tx1"/>
                </a:solidFill>
                <a:ea typeface="Arial Unicode MS" pitchFamily="34" charset="-128"/>
                <a:cs typeface="Arial Unicode MS" pitchFamily="34" charset="-128"/>
              </a:rPr>
              <a:t>. </a:t>
            </a:r>
            <a:r>
              <a:rPr lang="fr-FR" altLang="en-US" sz="1200" dirty="0">
                <a:solidFill>
                  <a:schemeClr val="tx1"/>
                </a:solidFill>
                <a:ea typeface="Arial Unicode MS" pitchFamily="34" charset="-128"/>
                <a:cs typeface="Arial Unicode MS" pitchFamily="34" charset="-128"/>
              </a:rPr>
              <a:t>2009;124:301-306.</a:t>
            </a:r>
            <a:endParaRPr lang="en-US" altLang="en-US" sz="1200" dirty="0">
              <a:solidFill>
                <a:schemeClr val="tx1"/>
              </a:solidFill>
              <a:ea typeface="Arial Unicode MS" pitchFamily="34" charset="-128"/>
              <a:cs typeface="Arial Unicode MS" pitchFamily="34" charset="-128"/>
            </a:endParaRPr>
          </a:p>
        </p:txBody>
      </p:sp>
    </p:spTree>
    <p:custDataLst>
      <p:tags r:id="rId1"/>
    </p:custDataLst>
    <p:extLst>
      <p:ext uri="{BB962C8B-B14F-4D97-AF65-F5344CB8AC3E}">
        <p14:creationId xmlns="" xmlns:p14="http://schemas.microsoft.com/office/powerpoint/2010/main" val="10320232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13D34C-1C5B-4DE2-B9B5-30787A7B61A1}" type="slidenum">
              <a:rPr lang="en-US" smtClean="0"/>
              <a:pPr/>
              <a:t>71</a:t>
            </a:fld>
            <a:endParaRPr lang="en-US" dirty="0"/>
          </a:p>
        </p:txBody>
      </p:sp>
      <p:sp>
        <p:nvSpPr>
          <p:cNvPr id="5" name="Title 4"/>
          <p:cNvSpPr>
            <a:spLocks noGrp="1"/>
          </p:cNvSpPr>
          <p:nvPr>
            <p:ph type="ctrTitle"/>
          </p:nvPr>
        </p:nvSpPr>
        <p:spPr/>
        <p:txBody>
          <a:bodyPr>
            <a:normAutofit/>
          </a:bodyPr>
          <a:lstStyle/>
          <a:p>
            <a:r>
              <a:rPr lang="en-US" b="1" dirty="0">
                <a:solidFill>
                  <a:srgbClr val="FFFF00"/>
                </a:solidFill>
              </a:rPr>
              <a:t>Additional Considerations: </a:t>
            </a:r>
            <a:br>
              <a:rPr lang="en-US" b="1" dirty="0">
                <a:solidFill>
                  <a:srgbClr val="FFFF00"/>
                </a:solidFill>
              </a:rPr>
            </a:br>
            <a:r>
              <a:rPr lang="en-US" b="1" dirty="0">
                <a:solidFill>
                  <a:srgbClr val="FFFF00"/>
                </a:solidFill>
              </a:rPr>
              <a:t>ED and Hospital-based Management</a:t>
            </a:r>
          </a:p>
        </p:txBody>
      </p:sp>
    </p:spTree>
    <p:extLst>
      <p:ext uri="{BB962C8B-B14F-4D97-AF65-F5344CB8AC3E}">
        <p14:creationId xmlns="" xmlns:p14="http://schemas.microsoft.com/office/powerpoint/2010/main" val="39192598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smtClean="0">
                <a:solidFill>
                  <a:srgbClr val="FF0000"/>
                </a:solidFill>
              </a:rPr>
              <a:t>Discussion Questions</a:t>
            </a:r>
          </a:p>
        </p:txBody>
      </p:sp>
      <p:sp>
        <p:nvSpPr>
          <p:cNvPr id="2" name="Slide Number Placeholder 1"/>
          <p:cNvSpPr>
            <a:spLocks noGrp="1"/>
          </p:cNvSpPr>
          <p:nvPr>
            <p:ph type="sldNum" sz="quarter" idx="12"/>
          </p:nvPr>
        </p:nvSpPr>
        <p:spPr/>
        <p:txBody>
          <a:bodyPr/>
          <a:lstStyle/>
          <a:p>
            <a:fld id="{3613D34C-1C5B-4DE2-B9B5-30787A7B61A1}" type="slidenum">
              <a:rPr lang="en-US" smtClean="0"/>
              <a:pPr/>
              <a:t>72</a:t>
            </a:fld>
            <a:endParaRPr lang="en-US" dirty="0"/>
          </a:p>
        </p:txBody>
      </p:sp>
      <p:sp>
        <p:nvSpPr>
          <p:cNvPr id="3" name="Content Placeholder 2"/>
          <p:cNvSpPr>
            <a:spLocks noGrp="1"/>
          </p:cNvSpPr>
          <p:nvPr>
            <p:ph sz="quarter" idx="1"/>
          </p:nvPr>
        </p:nvSpPr>
        <p:spPr>
          <a:xfrm>
            <a:off x="914400" y="1959429"/>
            <a:ext cx="7772400" cy="4060370"/>
          </a:xfrm>
        </p:spPr>
        <p:txBody>
          <a:bodyPr/>
          <a:lstStyle/>
          <a:p>
            <a:r>
              <a:rPr lang="en-US" dirty="0" smtClean="0"/>
              <a:t>Are other diagnostic tests warranted in the ED or hospital setting?</a:t>
            </a:r>
          </a:p>
          <a:p>
            <a:endParaRPr lang="en-US" dirty="0"/>
          </a:p>
        </p:txBody>
      </p:sp>
    </p:spTree>
    <p:extLst>
      <p:ext uri="{BB962C8B-B14F-4D97-AF65-F5344CB8AC3E}">
        <p14:creationId xmlns="" xmlns:p14="http://schemas.microsoft.com/office/powerpoint/2010/main" val="24748402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9"/>
          <p:cNvSpPr>
            <a:spLocks noGrp="1" noChangeArrowheads="1"/>
          </p:cNvSpPr>
          <p:nvPr>
            <p:ph type="title"/>
          </p:nvPr>
        </p:nvSpPr>
        <p:spPr>
          <a:xfrm>
            <a:off x="558140" y="274637"/>
            <a:ext cx="8128660" cy="1530411"/>
          </a:xfrm>
        </p:spPr>
        <p:txBody>
          <a:bodyPr>
            <a:normAutofit/>
          </a:bodyPr>
          <a:lstStyle/>
          <a:p>
            <a:pPr algn="ctr"/>
            <a:r>
              <a:rPr lang="en-US" altLang="en-US" sz="3000" b="1" dirty="0" smtClean="0">
                <a:solidFill>
                  <a:srgbClr val="FF0000"/>
                </a:solidFill>
              </a:rPr>
              <a:t>Plasma Histamine and </a:t>
            </a:r>
            <a:r>
              <a:rPr lang="en-US" altLang="en-US" sz="3000" b="1" dirty="0" err="1" smtClean="0">
                <a:solidFill>
                  <a:srgbClr val="FF0000"/>
                </a:solidFill>
              </a:rPr>
              <a:t>Tryptase</a:t>
            </a:r>
            <a:r>
              <a:rPr lang="en-US" altLang="en-US" sz="3000" b="1" dirty="0" smtClean="0">
                <a:solidFill>
                  <a:srgbClr val="FF0000"/>
                </a:solidFill>
              </a:rPr>
              <a:t/>
            </a:r>
            <a:br>
              <a:rPr lang="en-US" altLang="en-US" sz="3000" b="1" dirty="0" smtClean="0">
                <a:solidFill>
                  <a:srgbClr val="FF0000"/>
                </a:solidFill>
              </a:rPr>
            </a:br>
            <a:r>
              <a:rPr lang="en-US" altLang="en-US" sz="3000" b="1" dirty="0" smtClean="0">
                <a:solidFill>
                  <a:srgbClr val="FF0000"/>
                </a:solidFill>
              </a:rPr>
              <a:t>Levels Following Bee Sting Challenge</a:t>
            </a:r>
          </a:p>
        </p:txBody>
      </p:sp>
      <p:sp>
        <p:nvSpPr>
          <p:cNvPr id="2" name="Slide Number Placeholder 1"/>
          <p:cNvSpPr>
            <a:spLocks noGrp="1"/>
          </p:cNvSpPr>
          <p:nvPr>
            <p:ph type="sldNum" sz="quarter" idx="12"/>
          </p:nvPr>
        </p:nvSpPr>
        <p:spPr/>
        <p:txBody>
          <a:bodyPr/>
          <a:lstStyle/>
          <a:p>
            <a:fld id="{3613D34C-1C5B-4DE2-B9B5-30787A7B61A1}" type="slidenum">
              <a:rPr lang="en-US" smtClean="0"/>
              <a:pPr/>
              <a:t>73</a:t>
            </a:fld>
            <a:endParaRPr lang="en-US" dirty="0"/>
          </a:p>
        </p:txBody>
      </p:sp>
      <p:sp>
        <p:nvSpPr>
          <p:cNvPr id="58372" name="Freeform 3"/>
          <p:cNvSpPr>
            <a:spLocks/>
          </p:cNvSpPr>
          <p:nvPr/>
        </p:nvSpPr>
        <p:spPr bwMode="auto">
          <a:xfrm>
            <a:off x="2571750" y="3103563"/>
            <a:ext cx="3743325" cy="1343025"/>
          </a:xfrm>
          <a:custGeom>
            <a:avLst/>
            <a:gdLst>
              <a:gd name="T0" fmla="*/ 0 w 2358"/>
              <a:gd name="T1" fmla="*/ 2147483647 h 846"/>
              <a:gd name="T2" fmla="*/ 2147483647 w 2358"/>
              <a:gd name="T3" fmla="*/ 2147483647 h 846"/>
              <a:gd name="T4" fmla="*/ 2147483647 w 2358"/>
              <a:gd name="T5" fmla="*/ 2147483647 h 846"/>
              <a:gd name="T6" fmla="*/ 2147483647 w 2358"/>
              <a:gd name="T7" fmla="*/ 2147483647 h 846"/>
              <a:gd name="T8" fmla="*/ 2147483647 w 2358"/>
              <a:gd name="T9" fmla="*/ 0 h 846"/>
              <a:gd name="T10" fmla="*/ 2147483647 w 2358"/>
              <a:gd name="T11" fmla="*/ 2147483647 h 846"/>
              <a:gd name="T12" fmla="*/ 2147483647 w 2358"/>
              <a:gd name="T13" fmla="*/ 2147483647 h 8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8" h="846">
                <a:moveTo>
                  <a:pt x="0" y="846"/>
                </a:moveTo>
                <a:lnTo>
                  <a:pt x="12" y="780"/>
                </a:lnTo>
                <a:lnTo>
                  <a:pt x="60" y="624"/>
                </a:lnTo>
                <a:lnTo>
                  <a:pt x="246" y="432"/>
                </a:lnTo>
                <a:lnTo>
                  <a:pt x="564" y="0"/>
                </a:lnTo>
                <a:lnTo>
                  <a:pt x="1188" y="180"/>
                </a:lnTo>
                <a:lnTo>
                  <a:pt x="2358" y="276"/>
                </a:lnTo>
              </a:path>
            </a:pathLst>
          </a:custGeom>
          <a:ln>
            <a:headEnd type="none" w="med" len="med"/>
            <a:tailEnd type="none" w="med" len="me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wrap="none" anchor="ctr"/>
          <a:lstStyle/>
          <a:p>
            <a:endParaRPr lang="en-US" dirty="0">
              <a:latin typeface="Arial" panose="020B0604020202020204" pitchFamily="34" charset="0"/>
            </a:endParaRPr>
          </a:p>
        </p:txBody>
      </p:sp>
      <p:sp>
        <p:nvSpPr>
          <p:cNvPr id="58373" name="Freeform 4"/>
          <p:cNvSpPr>
            <a:spLocks/>
          </p:cNvSpPr>
          <p:nvPr/>
        </p:nvSpPr>
        <p:spPr bwMode="auto">
          <a:xfrm>
            <a:off x="2514600" y="3036888"/>
            <a:ext cx="3790950" cy="1409700"/>
          </a:xfrm>
          <a:custGeom>
            <a:avLst/>
            <a:gdLst>
              <a:gd name="T0" fmla="*/ 0 w 2388"/>
              <a:gd name="T1" fmla="*/ 2147483647 h 888"/>
              <a:gd name="T2" fmla="*/ 2147483647 w 2388"/>
              <a:gd name="T3" fmla="*/ 2147483647 h 888"/>
              <a:gd name="T4" fmla="*/ 2147483647 w 2388"/>
              <a:gd name="T5" fmla="*/ 2147483647 h 888"/>
              <a:gd name="T6" fmla="*/ 2147483647 w 2388"/>
              <a:gd name="T7" fmla="*/ 0 h 888"/>
              <a:gd name="T8" fmla="*/ 2147483647 w 2388"/>
              <a:gd name="T9" fmla="*/ 2147483647 h 888"/>
              <a:gd name="T10" fmla="*/ 2147483647 w 2388"/>
              <a:gd name="T11" fmla="*/ 2147483647 h 888"/>
              <a:gd name="T12" fmla="*/ 2147483647 w 2388"/>
              <a:gd name="T13" fmla="*/ 2147483647 h 888"/>
              <a:gd name="T14" fmla="*/ 2147483647 w 2388"/>
              <a:gd name="T15" fmla="*/ 2147483647 h 8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88" h="888">
                <a:moveTo>
                  <a:pt x="0" y="882"/>
                </a:moveTo>
                <a:lnTo>
                  <a:pt x="24" y="594"/>
                </a:lnTo>
                <a:lnTo>
                  <a:pt x="48" y="420"/>
                </a:lnTo>
                <a:lnTo>
                  <a:pt x="96" y="0"/>
                </a:lnTo>
                <a:lnTo>
                  <a:pt x="288" y="672"/>
                </a:lnTo>
                <a:lnTo>
                  <a:pt x="588" y="858"/>
                </a:lnTo>
                <a:lnTo>
                  <a:pt x="1224" y="840"/>
                </a:lnTo>
                <a:lnTo>
                  <a:pt x="2388" y="888"/>
                </a:lnTo>
              </a:path>
            </a:pathLst>
          </a:custGeom>
          <a:noFill/>
          <a:ln w="28575" cap="flat" cmpd="sng">
            <a:solidFill>
              <a:srgbClr val="00B0F0"/>
            </a:solid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56326" name="Text Box 7"/>
          <p:cNvSpPr txBox="1">
            <a:spLocks noChangeArrowheads="1"/>
          </p:cNvSpPr>
          <p:nvPr/>
        </p:nvSpPr>
        <p:spPr bwMode="auto">
          <a:xfrm>
            <a:off x="2436813" y="4627563"/>
            <a:ext cx="4879975" cy="325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tabLst>
                <a:tab pos="628650" algn="ctr"/>
                <a:tab pos="1257300" algn="ctr"/>
                <a:tab pos="1943100" algn="ctr"/>
                <a:tab pos="2628900" algn="ctr"/>
                <a:tab pos="3257550" algn="ctr"/>
                <a:tab pos="3886200" algn="ctr"/>
                <a:tab pos="4514850" algn="ctr"/>
              </a:tabLst>
              <a:defRPr>
                <a:solidFill>
                  <a:schemeClr val="tx1"/>
                </a:solidFill>
                <a:latin typeface="Arial" charset="0"/>
                <a:ea typeface="ＭＳ Ｐゴシック" charset="0"/>
              </a:defRPr>
            </a:lvl1pPr>
            <a:lvl2pPr marL="742950" indent="-285750" eaLnBrk="0" hangingPunct="0">
              <a:tabLst>
                <a:tab pos="628650" algn="ctr"/>
                <a:tab pos="1257300" algn="ctr"/>
                <a:tab pos="1943100" algn="ctr"/>
                <a:tab pos="2628900" algn="ctr"/>
                <a:tab pos="3257550" algn="ctr"/>
                <a:tab pos="3886200" algn="ctr"/>
                <a:tab pos="4514850" algn="ctr"/>
              </a:tabLst>
              <a:defRPr>
                <a:solidFill>
                  <a:schemeClr val="tx1"/>
                </a:solidFill>
                <a:latin typeface="Arial" charset="0"/>
                <a:ea typeface="ＭＳ Ｐゴシック" charset="0"/>
              </a:defRPr>
            </a:lvl2pPr>
            <a:lvl3pPr marL="1143000" indent="-228600" eaLnBrk="0" hangingPunct="0">
              <a:tabLst>
                <a:tab pos="628650" algn="ctr"/>
                <a:tab pos="1257300" algn="ctr"/>
                <a:tab pos="1943100" algn="ctr"/>
                <a:tab pos="2628900" algn="ctr"/>
                <a:tab pos="3257550" algn="ctr"/>
                <a:tab pos="3886200" algn="ctr"/>
                <a:tab pos="4514850" algn="ctr"/>
              </a:tabLst>
              <a:defRPr>
                <a:solidFill>
                  <a:schemeClr val="tx1"/>
                </a:solidFill>
                <a:latin typeface="Arial" charset="0"/>
                <a:ea typeface="ＭＳ Ｐゴシック" charset="0"/>
              </a:defRPr>
            </a:lvl3pPr>
            <a:lvl4pPr marL="1600200" indent="-228600" eaLnBrk="0" hangingPunct="0">
              <a:tabLst>
                <a:tab pos="628650" algn="ctr"/>
                <a:tab pos="1257300" algn="ctr"/>
                <a:tab pos="1943100" algn="ctr"/>
                <a:tab pos="2628900" algn="ctr"/>
                <a:tab pos="3257550" algn="ctr"/>
                <a:tab pos="3886200" algn="ctr"/>
                <a:tab pos="4514850" algn="ctr"/>
              </a:tabLst>
              <a:defRPr>
                <a:solidFill>
                  <a:schemeClr val="tx1"/>
                </a:solidFill>
                <a:latin typeface="Arial" charset="0"/>
                <a:ea typeface="ＭＳ Ｐゴシック" charset="0"/>
              </a:defRPr>
            </a:lvl4pPr>
            <a:lvl5pPr marL="2057400" indent="-228600" eaLnBrk="0" hangingPunct="0">
              <a:tabLst>
                <a:tab pos="628650" algn="ctr"/>
                <a:tab pos="1257300" algn="ctr"/>
                <a:tab pos="1943100" algn="ctr"/>
                <a:tab pos="2628900" algn="ctr"/>
                <a:tab pos="3257550" algn="ctr"/>
                <a:tab pos="3886200" algn="ctr"/>
                <a:tab pos="4514850" algn="ctr"/>
              </a:tabLst>
              <a:defRPr>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628650" algn="ctr"/>
                <a:tab pos="1257300" algn="ctr"/>
                <a:tab pos="1943100" algn="ctr"/>
                <a:tab pos="2628900" algn="ctr"/>
                <a:tab pos="3257550" algn="ctr"/>
                <a:tab pos="3886200" algn="ctr"/>
                <a:tab pos="4514850" algn="ctr"/>
              </a:tabLst>
              <a:defRPr>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628650" algn="ctr"/>
                <a:tab pos="1257300" algn="ctr"/>
                <a:tab pos="1943100" algn="ctr"/>
                <a:tab pos="2628900" algn="ctr"/>
                <a:tab pos="3257550" algn="ctr"/>
                <a:tab pos="3886200" algn="ctr"/>
                <a:tab pos="4514850" algn="ctr"/>
              </a:tabLst>
              <a:defRPr>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628650" algn="ctr"/>
                <a:tab pos="1257300" algn="ctr"/>
                <a:tab pos="1943100" algn="ctr"/>
                <a:tab pos="2628900" algn="ctr"/>
                <a:tab pos="3257550" algn="ctr"/>
                <a:tab pos="3886200" algn="ctr"/>
                <a:tab pos="4514850" algn="ctr"/>
              </a:tabLst>
              <a:defRPr>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628650" algn="ctr"/>
                <a:tab pos="1257300" algn="ctr"/>
                <a:tab pos="1943100" algn="ctr"/>
                <a:tab pos="2628900" algn="ctr"/>
                <a:tab pos="3257550" algn="ctr"/>
                <a:tab pos="3886200" algn="ctr"/>
                <a:tab pos="4514850" algn="ctr"/>
              </a:tabLst>
              <a:defRPr>
                <a:solidFill>
                  <a:schemeClr val="tx1"/>
                </a:solidFill>
                <a:latin typeface="Arial" charset="0"/>
                <a:ea typeface="ＭＳ Ｐゴシック" charset="0"/>
              </a:defRPr>
            </a:lvl9pPr>
          </a:lstStyle>
          <a:p>
            <a:pPr eaLnBrk="1" hangingPunct="1">
              <a:lnSpc>
                <a:spcPct val="85000"/>
              </a:lnSpc>
              <a:defRPr/>
            </a:pPr>
            <a:r>
              <a:rPr lang="en-US" b="1" dirty="0" smtClean="0"/>
              <a:t>0			2			4</a:t>
            </a:r>
          </a:p>
        </p:txBody>
      </p:sp>
      <p:sp>
        <p:nvSpPr>
          <p:cNvPr id="56327" name="Text Box 8"/>
          <p:cNvSpPr txBox="1">
            <a:spLocks noChangeArrowheads="1"/>
          </p:cNvSpPr>
          <p:nvPr/>
        </p:nvSpPr>
        <p:spPr bwMode="auto">
          <a:xfrm>
            <a:off x="2041704" y="2351088"/>
            <a:ext cx="441146" cy="22397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lnSpc>
                <a:spcPct val="275000"/>
              </a:lnSpc>
              <a:defRPr/>
            </a:pPr>
            <a:r>
              <a:rPr lang="en-US" b="1" smtClean="0"/>
              <a:t>80</a:t>
            </a:r>
          </a:p>
          <a:p>
            <a:pPr algn="r" eaLnBrk="1" hangingPunct="1">
              <a:lnSpc>
                <a:spcPct val="275000"/>
              </a:lnSpc>
              <a:defRPr/>
            </a:pPr>
            <a:r>
              <a:rPr lang="en-US" b="1" smtClean="0"/>
              <a:t>40</a:t>
            </a:r>
          </a:p>
          <a:p>
            <a:pPr algn="r" eaLnBrk="1" hangingPunct="1">
              <a:lnSpc>
                <a:spcPct val="275000"/>
              </a:lnSpc>
              <a:defRPr/>
            </a:pPr>
            <a:r>
              <a:rPr lang="en-US" b="1" smtClean="0"/>
              <a:t>0</a:t>
            </a:r>
          </a:p>
        </p:txBody>
      </p:sp>
      <p:sp>
        <p:nvSpPr>
          <p:cNvPr id="56328" name="Rectangle 10"/>
          <p:cNvSpPr>
            <a:spLocks noChangeArrowheads="1"/>
          </p:cNvSpPr>
          <p:nvPr/>
        </p:nvSpPr>
        <p:spPr bwMode="auto">
          <a:xfrm>
            <a:off x="712519" y="6417731"/>
            <a:ext cx="397046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tIns="91440" bIns="91440" anchor="b">
            <a:spAutoFit/>
          </a:bodyPr>
          <a:lstStyle/>
          <a:p>
            <a:pPr>
              <a:defRPr/>
            </a:pPr>
            <a:r>
              <a:rPr lang="en-US" sz="1200" dirty="0">
                <a:latin typeface="Arial" panose="020B0604020202020204" pitchFamily="34" charset="0"/>
                <a:ea typeface="ＭＳ Ｐゴシック" charset="0"/>
              </a:rPr>
              <a:t>Schwartz LB, et al. </a:t>
            </a:r>
            <a:r>
              <a:rPr lang="en-US" sz="1200" i="1" dirty="0">
                <a:latin typeface="Arial" panose="020B0604020202020204" pitchFamily="34" charset="0"/>
                <a:ea typeface="ＭＳ Ｐゴシック" charset="0"/>
              </a:rPr>
              <a:t>J Clin Invest</a:t>
            </a:r>
            <a:r>
              <a:rPr lang="en-US" sz="1200" dirty="0">
                <a:latin typeface="Arial" panose="020B0604020202020204" pitchFamily="34" charset="0"/>
                <a:ea typeface="ＭＳ Ｐゴシック" charset="0"/>
              </a:rPr>
              <a:t>. 1989;83:1551-1555.</a:t>
            </a:r>
          </a:p>
        </p:txBody>
      </p:sp>
      <p:sp>
        <p:nvSpPr>
          <p:cNvPr id="56329" name="Text Box 11"/>
          <p:cNvSpPr txBox="1">
            <a:spLocks noChangeArrowheads="1"/>
          </p:cNvSpPr>
          <p:nvPr/>
        </p:nvSpPr>
        <p:spPr bwMode="auto">
          <a:xfrm>
            <a:off x="3257550" y="5105400"/>
            <a:ext cx="281305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smtClean="0"/>
              <a:t>Time After Sting (hours)</a:t>
            </a:r>
          </a:p>
        </p:txBody>
      </p:sp>
      <p:sp>
        <p:nvSpPr>
          <p:cNvPr id="56330" name="Text Box 12"/>
          <p:cNvSpPr txBox="1">
            <a:spLocks noChangeArrowheads="1"/>
          </p:cNvSpPr>
          <p:nvPr/>
        </p:nvSpPr>
        <p:spPr bwMode="auto">
          <a:xfrm>
            <a:off x="6705600" y="2351088"/>
            <a:ext cx="441146" cy="22397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275000"/>
              </a:lnSpc>
              <a:defRPr/>
            </a:pPr>
            <a:r>
              <a:rPr lang="en-US" b="1" smtClean="0"/>
              <a:t>60</a:t>
            </a:r>
          </a:p>
          <a:p>
            <a:pPr eaLnBrk="1" hangingPunct="1">
              <a:lnSpc>
                <a:spcPct val="275000"/>
              </a:lnSpc>
              <a:defRPr/>
            </a:pPr>
            <a:r>
              <a:rPr lang="en-US" b="1" smtClean="0"/>
              <a:t>30</a:t>
            </a:r>
          </a:p>
          <a:p>
            <a:pPr eaLnBrk="1" hangingPunct="1">
              <a:lnSpc>
                <a:spcPct val="275000"/>
              </a:lnSpc>
              <a:defRPr/>
            </a:pPr>
            <a:r>
              <a:rPr lang="en-US" b="1" smtClean="0"/>
              <a:t>0</a:t>
            </a:r>
          </a:p>
        </p:txBody>
      </p:sp>
      <p:grpSp>
        <p:nvGrpSpPr>
          <p:cNvPr id="58379" name="Group 13"/>
          <p:cNvGrpSpPr>
            <a:grpSpLocks/>
          </p:cNvGrpSpPr>
          <p:nvPr/>
        </p:nvGrpSpPr>
        <p:grpSpPr bwMode="auto">
          <a:xfrm>
            <a:off x="2419350" y="2924175"/>
            <a:ext cx="88900" cy="1570038"/>
            <a:chOff x="1524" y="1183"/>
            <a:chExt cx="56" cy="989"/>
          </a:xfrm>
        </p:grpSpPr>
        <p:sp>
          <p:nvSpPr>
            <p:cNvPr id="56370" name="Line 14"/>
            <p:cNvSpPr>
              <a:spLocks noChangeShapeType="1"/>
            </p:cNvSpPr>
            <p:nvPr/>
          </p:nvSpPr>
          <p:spPr bwMode="auto">
            <a:xfrm>
              <a:off x="1524" y="1679"/>
              <a:ext cx="56"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panose="020B0604020202020204" pitchFamily="34" charset="0"/>
                <a:ea typeface="ＭＳ Ｐゴシック" charset="0"/>
              </a:endParaRPr>
            </a:p>
          </p:txBody>
        </p:sp>
        <p:sp>
          <p:nvSpPr>
            <p:cNvPr id="56371" name="Line 15"/>
            <p:cNvSpPr>
              <a:spLocks noChangeShapeType="1"/>
            </p:cNvSpPr>
            <p:nvPr/>
          </p:nvSpPr>
          <p:spPr bwMode="auto">
            <a:xfrm>
              <a:off x="1524" y="1183"/>
              <a:ext cx="56"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panose="020B0604020202020204" pitchFamily="34" charset="0"/>
                <a:ea typeface="ＭＳ Ｐゴシック" charset="0"/>
              </a:endParaRPr>
            </a:p>
          </p:txBody>
        </p:sp>
        <p:sp>
          <p:nvSpPr>
            <p:cNvPr id="56372" name="Line 16"/>
            <p:cNvSpPr>
              <a:spLocks noChangeShapeType="1"/>
            </p:cNvSpPr>
            <p:nvPr/>
          </p:nvSpPr>
          <p:spPr bwMode="auto">
            <a:xfrm>
              <a:off x="1524" y="2172"/>
              <a:ext cx="56"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panose="020B0604020202020204" pitchFamily="34" charset="0"/>
                <a:ea typeface="ＭＳ Ｐゴシック" charset="0"/>
              </a:endParaRPr>
            </a:p>
          </p:txBody>
        </p:sp>
      </p:grpSp>
      <p:sp>
        <p:nvSpPr>
          <p:cNvPr id="56332" name="Rectangle 19"/>
          <p:cNvSpPr>
            <a:spLocks noChangeArrowheads="1"/>
          </p:cNvSpPr>
          <p:nvPr/>
        </p:nvSpPr>
        <p:spPr bwMode="auto">
          <a:xfrm>
            <a:off x="2514600" y="2770188"/>
            <a:ext cx="4124325" cy="1724025"/>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dirty="0">
                <a:latin typeface="Arial" panose="020B0604020202020204" pitchFamily="34" charset="0"/>
                <a:ea typeface="ＭＳ Ｐゴシック" charset="0"/>
              </a:rPr>
              <a:t>               </a:t>
            </a:r>
          </a:p>
        </p:txBody>
      </p:sp>
      <p:grpSp>
        <p:nvGrpSpPr>
          <p:cNvPr id="58381" name="Group 20"/>
          <p:cNvGrpSpPr>
            <a:grpSpLocks/>
          </p:cNvGrpSpPr>
          <p:nvPr/>
        </p:nvGrpSpPr>
        <p:grpSpPr bwMode="auto">
          <a:xfrm>
            <a:off x="2524125" y="3046413"/>
            <a:ext cx="3843338" cy="1443037"/>
            <a:chOff x="1590" y="1260"/>
            <a:chExt cx="2421" cy="909"/>
          </a:xfrm>
        </p:grpSpPr>
        <p:sp>
          <p:nvSpPr>
            <p:cNvPr id="56363" name="Oval 21"/>
            <p:cNvSpPr>
              <a:spLocks noChangeAspect="1" noChangeArrowheads="1"/>
            </p:cNvSpPr>
            <p:nvPr/>
          </p:nvSpPr>
          <p:spPr bwMode="auto">
            <a:xfrm>
              <a:off x="1590" y="2094"/>
              <a:ext cx="75" cy="75"/>
            </a:xfrm>
            <a:prstGeom prst="ellipse">
              <a:avLst/>
            </a:prstGeom>
            <a:solidFill>
              <a:srgbClr val="FFFF0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64" name="Oval 22"/>
            <p:cNvSpPr>
              <a:spLocks noChangeAspect="1" noChangeArrowheads="1"/>
            </p:cNvSpPr>
            <p:nvPr/>
          </p:nvSpPr>
          <p:spPr bwMode="auto">
            <a:xfrm>
              <a:off x="1602" y="2034"/>
              <a:ext cx="75" cy="75"/>
            </a:xfrm>
            <a:prstGeom prst="ellipse">
              <a:avLst/>
            </a:prstGeom>
            <a:solidFill>
              <a:srgbClr val="FFFF0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65" name="Oval 23"/>
            <p:cNvSpPr>
              <a:spLocks noChangeAspect="1" noChangeArrowheads="1"/>
            </p:cNvSpPr>
            <p:nvPr/>
          </p:nvSpPr>
          <p:spPr bwMode="auto">
            <a:xfrm>
              <a:off x="1638" y="1884"/>
              <a:ext cx="75" cy="75"/>
            </a:xfrm>
            <a:prstGeom prst="ellipse">
              <a:avLst/>
            </a:prstGeom>
            <a:solidFill>
              <a:srgbClr val="FFFF0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66" name="Oval 24"/>
            <p:cNvSpPr>
              <a:spLocks noChangeAspect="1" noChangeArrowheads="1"/>
            </p:cNvSpPr>
            <p:nvPr/>
          </p:nvSpPr>
          <p:spPr bwMode="auto">
            <a:xfrm>
              <a:off x="1836" y="1680"/>
              <a:ext cx="75" cy="75"/>
            </a:xfrm>
            <a:prstGeom prst="ellipse">
              <a:avLst/>
            </a:prstGeom>
            <a:solidFill>
              <a:srgbClr val="FFFF0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67" name="Oval 25"/>
            <p:cNvSpPr>
              <a:spLocks noChangeAspect="1" noChangeArrowheads="1"/>
            </p:cNvSpPr>
            <p:nvPr/>
          </p:nvSpPr>
          <p:spPr bwMode="auto">
            <a:xfrm>
              <a:off x="2148" y="1260"/>
              <a:ext cx="75" cy="75"/>
            </a:xfrm>
            <a:prstGeom prst="ellipse">
              <a:avLst/>
            </a:prstGeom>
            <a:solidFill>
              <a:srgbClr val="FFFF0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68" name="Oval 26"/>
            <p:cNvSpPr>
              <a:spLocks noChangeAspect="1" noChangeArrowheads="1"/>
            </p:cNvSpPr>
            <p:nvPr/>
          </p:nvSpPr>
          <p:spPr bwMode="auto">
            <a:xfrm>
              <a:off x="2766" y="1440"/>
              <a:ext cx="75" cy="75"/>
            </a:xfrm>
            <a:prstGeom prst="ellipse">
              <a:avLst/>
            </a:prstGeom>
            <a:solidFill>
              <a:srgbClr val="FFFF0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69" name="Oval 27"/>
            <p:cNvSpPr>
              <a:spLocks noChangeAspect="1" noChangeArrowheads="1"/>
            </p:cNvSpPr>
            <p:nvPr/>
          </p:nvSpPr>
          <p:spPr bwMode="auto">
            <a:xfrm>
              <a:off x="3936" y="1536"/>
              <a:ext cx="75" cy="75"/>
            </a:xfrm>
            <a:prstGeom prst="ellipse">
              <a:avLst/>
            </a:prstGeom>
            <a:solidFill>
              <a:srgbClr val="FFFF0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grpSp>
      <p:grpSp>
        <p:nvGrpSpPr>
          <p:cNvPr id="58382" name="Group 28"/>
          <p:cNvGrpSpPr>
            <a:grpSpLocks/>
          </p:cNvGrpSpPr>
          <p:nvPr/>
        </p:nvGrpSpPr>
        <p:grpSpPr bwMode="auto">
          <a:xfrm>
            <a:off x="7391400" y="2776538"/>
            <a:ext cx="549275" cy="1976437"/>
            <a:chOff x="4752" y="1757"/>
            <a:chExt cx="346" cy="1245"/>
          </a:xfrm>
        </p:grpSpPr>
        <p:grpSp>
          <p:nvGrpSpPr>
            <p:cNvPr id="58406" name="Group 29"/>
            <p:cNvGrpSpPr>
              <a:grpSpLocks/>
            </p:cNvGrpSpPr>
            <p:nvPr/>
          </p:nvGrpSpPr>
          <p:grpSpPr bwMode="auto">
            <a:xfrm rot="5400000">
              <a:off x="4617" y="2343"/>
              <a:ext cx="345" cy="75"/>
              <a:chOff x="144" y="2358"/>
              <a:chExt cx="345" cy="75"/>
            </a:xfrm>
          </p:grpSpPr>
          <p:sp>
            <p:nvSpPr>
              <p:cNvPr id="56360" name="Line 30"/>
              <p:cNvSpPr>
                <a:spLocks noChangeShapeType="1"/>
              </p:cNvSpPr>
              <p:nvPr/>
            </p:nvSpPr>
            <p:spPr bwMode="auto">
              <a:xfrm>
                <a:off x="188" y="2386"/>
                <a:ext cx="240" cy="0"/>
              </a:xfrm>
              <a:prstGeom prst="line">
                <a:avLst/>
              </a:prstGeom>
              <a:noFill/>
              <a:ln w="28575">
                <a:solidFill>
                  <a:srgbClr val="00B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61" name="Oval 31"/>
              <p:cNvSpPr>
                <a:spLocks noChangeAspect="1" noChangeArrowheads="1"/>
              </p:cNvSpPr>
              <p:nvPr/>
            </p:nvSpPr>
            <p:spPr bwMode="auto">
              <a:xfrm>
                <a:off x="140" y="2362"/>
                <a:ext cx="75" cy="75"/>
              </a:xfrm>
              <a:prstGeom prst="ellipse">
                <a:avLst/>
              </a:prstGeom>
              <a:solidFill>
                <a:srgbClr val="00B0F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62" name="Oval 32"/>
              <p:cNvSpPr>
                <a:spLocks noChangeAspect="1" noChangeArrowheads="1"/>
              </p:cNvSpPr>
              <p:nvPr/>
            </p:nvSpPr>
            <p:spPr bwMode="auto">
              <a:xfrm>
                <a:off x="410" y="2362"/>
                <a:ext cx="75" cy="75"/>
              </a:xfrm>
              <a:prstGeom prst="ellipse">
                <a:avLst/>
              </a:prstGeom>
              <a:solidFill>
                <a:srgbClr val="00B0F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grpSp>
        <p:sp>
          <p:nvSpPr>
            <p:cNvPr id="56359" name="Text Box 33"/>
            <p:cNvSpPr txBox="1">
              <a:spLocks noChangeArrowheads="1"/>
            </p:cNvSpPr>
            <p:nvPr/>
          </p:nvSpPr>
          <p:spPr bwMode="auto">
            <a:xfrm rot="5400000">
              <a:off x="4359" y="2263"/>
              <a:ext cx="1245"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25000"/>
                </a:lnSpc>
                <a:defRPr/>
              </a:pPr>
              <a:r>
                <a:rPr lang="en-US" sz="1600" b="1" dirty="0" smtClean="0"/>
                <a:t>Histamine (</a:t>
              </a:r>
              <a:r>
                <a:rPr lang="en-US" sz="1600" b="1" dirty="0" err="1" smtClean="0"/>
                <a:t>ng</a:t>
              </a:r>
              <a:r>
                <a:rPr lang="en-US" sz="1600" b="1" dirty="0" smtClean="0"/>
                <a:t>/</a:t>
              </a:r>
              <a:r>
                <a:rPr lang="en-US" sz="1600" b="1" dirty="0" err="1" smtClean="0"/>
                <a:t>mL</a:t>
              </a:r>
              <a:r>
                <a:rPr lang="en-US" sz="1600" b="1" dirty="0" smtClean="0"/>
                <a:t>)</a:t>
              </a:r>
              <a:endParaRPr lang="en-US" dirty="0" smtClean="0"/>
            </a:p>
          </p:txBody>
        </p:sp>
      </p:grpSp>
      <p:grpSp>
        <p:nvGrpSpPr>
          <p:cNvPr id="58383" name="Group 34"/>
          <p:cNvGrpSpPr>
            <a:grpSpLocks/>
          </p:cNvGrpSpPr>
          <p:nvPr/>
        </p:nvGrpSpPr>
        <p:grpSpPr bwMode="auto">
          <a:xfrm rot="-5400000">
            <a:off x="625475" y="3413126"/>
            <a:ext cx="1838325" cy="568325"/>
            <a:chOff x="225" y="1301"/>
            <a:chExt cx="1158" cy="358"/>
          </a:xfrm>
        </p:grpSpPr>
        <p:sp>
          <p:nvSpPr>
            <p:cNvPr id="56353" name="Text Box 35"/>
            <p:cNvSpPr txBox="1">
              <a:spLocks noChangeArrowheads="1"/>
            </p:cNvSpPr>
            <p:nvPr/>
          </p:nvSpPr>
          <p:spPr bwMode="auto">
            <a:xfrm>
              <a:off x="225" y="1301"/>
              <a:ext cx="1158"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25000"/>
                </a:lnSpc>
                <a:defRPr/>
              </a:pPr>
              <a:r>
                <a:rPr lang="en-US" sz="1600" b="1" smtClean="0"/>
                <a:t>Tryptase (ng/mL)</a:t>
              </a:r>
            </a:p>
          </p:txBody>
        </p:sp>
        <p:grpSp>
          <p:nvGrpSpPr>
            <p:cNvPr id="58402" name="Group 36"/>
            <p:cNvGrpSpPr>
              <a:grpSpLocks/>
            </p:cNvGrpSpPr>
            <p:nvPr/>
          </p:nvGrpSpPr>
          <p:grpSpPr bwMode="auto">
            <a:xfrm>
              <a:off x="627" y="1584"/>
              <a:ext cx="345" cy="75"/>
              <a:chOff x="144" y="2358"/>
              <a:chExt cx="345" cy="75"/>
            </a:xfrm>
          </p:grpSpPr>
          <p:sp>
            <p:nvSpPr>
              <p:cNvPr id="56355" name="Line 37"/>
              <p:cNvSpPr>
                <a:spLocks noChangeShapeType="1"/>
              </p:cNvSpPr>
              <p:nvPr/>
            </p:nvSpPr>
            <p:spPr bwMode="auto">
              <a:xfrm>
                <a:off x="191" y="2400"/>
                <a:ext cx="240" cy="0"/>
              </a:xfrm>
              <a:prstGeom prst="line">
                <a:avLst/>
              </a:prstGeom>
              <a:noFill/>
              <a:ln w="285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56" name="Oval 38"/>
              <p:cNvSpPr>
                <a:spLocks noChangeAspect="1" noChangeArrowheads="1"/>
              </p:cNvSpPr>
              <p:nvPr/>
            </p:nvSpPr>
            <p:spPr bwMode="auto">
              <a:xfrm>
                <a:off x="161" y="2354"/>
                <a:ext cx="75" cy="75"/>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57" name="Oval 39"/>
              <p:cNvSpPr>
                <a:spLocks noChangeAspect="1" noChangeArrowheads="1"/>
              </p:cNvSpPr>
              <p:nvPr/>
            </p:nvSpPr>
            <p:spPr bwMode="auto">
              <a:xfrm>
                <a:off x="435" y="2358"/>
                <a:ext cx="75" cy="75"/>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FF0000"/>
                  </a:solidFill>
                  <a:latin typeface="Arial" panose="020B0604020202020204" pitchFamily="34" charset="0"/>
                  <a:ea typeface="ＭＳ Ｐゴシック" charset="0"/>
                </a:endParaRPr>
              </a:p>
            </p:txBody>
          </p:sp>
        </p:grpSp>
      </p:grpSp>
      <p:grpSp>
        <p:nvGrpSpPr>
          <p:cNvPr id="58384" name="Group 47"/>
          <p:cNvGrpSpPr>
            <a:grpSpLocks/>
          </p:cNvGrpSpPr>
          <p:nvPr/>
        </p:nvGrpSpPr>
        <p:grpSpPr bwMode="auto">
          <a:xfrm>
            <a:off x="6648450" y="2924175"/>
            <a:ext cx="88900" cy="1570038"/>
            <a:chOff x="1524" y="1183"/>
            <a:chExt cx="56" cy="989"/>
          </a:xfrm>
        </p:grpSpPr>
        <p:sp>
          <p:nvSpPr>
            <p:cNvPr id="56350" name="Line 48"/>
            <p:cNvSpPr>
              <a:spLocks noChangeShapeType="1"/>
            </p:cNvSpPr>
            <p:nvPr/>
          </p:nvSpPr>
          <p:spPr bwMode="auto">
            <a:xfrm>
              <a:off x="1524" y="1679"/>
              <a:ext cx="56"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panose="020B0604020202020204" pitchFamily="34" charset="0"/>
                <a:ea typeface="ＭＳ Ｐゴシック" charset="0"/>
              </a:endParaRPr>
            </a:p>
          </p:txBody>
        </p:sp>
        <p:sp>
          <p:nvSpPr>
            <p:cNvPr id="56351" name="Line 49"/>
            <p:cNvSpPr>
              <a:spLocks noChangeShapeType="1"/>
            </p:cNvSpPr>
            <p:nvPr/>
          </p:nvSpPr>
          <p:spPr bwMode="auto">
            <a:xfrm>
              <a:off x="1524" y="1183"/>
              <a:ext cx="56"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panose="020B0604020202020204" pitchFamily="34" charset="0"/>
                <a:ea typeface="ＭＳ Ｐゴシック" charset="0"/>
              </a:endParaRPr>
            </a:p>
          </p:txBody>
        </p:sp>
        <p:sp>
          <p:nvSpPr>
            <p:cNvPr id="56352" name="Line 50"/>
            <p:cNvSpPr>
              <a:spLocks noChangeShapeType="1"/>
            </p:cNvSpPr>
            <p:nvPr/>
          </p:nvSpPr>
          <p:spPr bwMode="auto">
            <a:xfrm>
              <a:off x="1524" y="2172"/>
              <a:ext cx="56"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panose="020B0604020202020204" pitchFamily="34" charset="0"/>
                <a:ea typeface="ＭＳ Ｐゴシック" charset="0"/>
              </a:endParaRPr>
            </a:p>
          </p:txBody>
        </p:sp>
      </p:grpSp>
      <p:grpSp>
        <p:nvGrpSpPr>
          <p:cNvPr id="58385" name="Group 55"/>
          <p:cNvGrpSpPr>
            <a:grpSpLocks/>
          </p:cNvGrpSpPr>
          <p:nvPr/>
        </p:nvGrpSpPr>
        <p:grpSpPr bwMode="auto">
          <a:xfrm>
            <a:off x="2524125" y="4475163"/>
            <a:ext cx="3800475" cy="112712"/>
            <a:chOff x="1590" y="2160"/>
            <a:chExt cx="2394" cy="71"/>
          </a:xfrm>
        </p:grpSpPr>
        <p:sp>
          <p:nvSpPr>
            <p:cNvPr id="56347" name="Line 56"/>
            <p:cNvSpPr>
              <a:spLocks noChangeShapeType="1"/>
            </p:cNvSpPr>
            <p:nvPr/>
          </p:nvSpPr>
          <p:spPr bwMode="auto">
            <a:xfrm>
              <a:off x="2791" y="2167"/>
              <a:ext cx="0" cy="6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panose="020B0604020202020204" pitchFamily="34" charset="0"/>
                <a:ea typeface="ＭＳ Ｐゴシック" charset="0"/>
              </a:endParaRPr>
            </a:p>
          </p:txBody>
        </p:sp>
        <p:sp>
          <p:nvSpPr>
            <p:cNvPr id="56348" name="Line 57"/>
            <p:cNvSpPr>
              <a:spLocks noChangeShapeType="1"/>
            </p:cNvSpPr>
            <p:nvPr/>
          </p:nvSpPr>
          <p:spPr bwMode="auto">
            <a:xfrm>
              <a:off x="3984" y="2160"/>
              <a:ext cx="0" cy="6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panose="020B0604020202020204" pitchFamily="34" charset="0"/>
                <a:ea typeface="ＭＳ Ｐゴシック" charset="0"/>
              </a:endParaRPr>
            </a:p>
          </p:txBody>
        </p:sp>
        <p:sp>
          <p:nvSpPr>
            <p:cNvPr id="56349" name="Line 58"/>
            <p:cNvSpPr>
              <a:spLocks noChangeShapeType="1"/>
            </p:cNvSpPr>
            <p:nvPr/>
          </p:nvSpPr>
          <p:spPr bwMode="auto">
            <a:xfrm>
              <a:off x="1590" y="2167"/>
              <a:ext cx="0" cy="6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panose="020B0604020202020204" pitchFamily="34" charset="0"/>
                <a:ea typeface="ＭＳ Ｐゴシック" charset="0"/>
              </a:endParaRPr>
            </a:p>
          </p:txBody>
        </p:sp>
      </p:grpSp>
      <p:grpSp>
        <p:nvGrpSpPr>
          <p:cNvPr id="58386" name="Group 81"/>
          <p:cNvGrpSpPr>
            <a:grpSpLocks/>
          </p:cNvGrpSpPr>
          <p:nvPr/>
        </p:nvGrpSpPr>
        <p:grpSpPr bwMode="auto">
          <a:xfrm>
            <a:off x="2447925" y="2979738"/>
            <a:ext cx="3929063" cy="1528762"/>
            <a:chOff x="1542" y="1218"/>
            <a:chExt cx="2475" cy="963"/>
          </a:xfrm>
        </p:grpSpPr>
        <p:sp>
          <p:nvSpPr>
            <p:cNvPr id="56339" name="Oval 82"/>
            <p:cNvSpPr>
              <a:spLocks noChangeAspect="1" noChangeArrowheads="1"/>
            </p:cNvSpPr>
            <p:nvPr/>
          </p:nvSpPr>
          <p:spPr bwMode="auto">
            <a:xfrm>
              <a:off x="1578" y="1812"/>
              <a:ext cx="75" cy="75"/>
            </a:xfrm>
            <a:prstGeom prst="ellipse">
              <a:avLst/>
            </a:prstGeom>
            <a:solidFill>
              <a:srgbClr val="00B0F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40" name="Oval 83"/>
            <p:cNvSpPr>
              <a:spLocks noChangeAspect="1" noChangeArrowheads="1"/>
            </p:cNvSpPr>
            <p:nvPr/>
          </p:nvSpPr>
          <p:spPr bwMode="auto">
            <a:xfrm>
              <a:off x="1542" y="2094"/>
              <a:ext cx="75" cy="75"/>
            </a:xfrm>
            <a:prstGeom prst="ellipse">
              <a:avLst/>
            </a:prstGeom>
            <a:solidFill>
              <a:srgbClr val="00B0F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41" name="Oval 84"/>
            <p:cNvSpPr>
              <a:spLocks noChangeAspect="1" noChangeArrowheads="1"/>
            </p:cNvSpPr>
            <p:nvPr/>
          </p:nvSpPr>
          <p:spPr bwMode="auto">
            <a:xfrm>
              <a:off x="1602" y="1674"/>
              <a:ext cx="75" cy="75"/>
            </a:xfrm>
            <a:prstGeom prst="ellipse">
              <a:avLst/>
            </a:prstGeom>
            <a:solidFill>
              <a:srgbClr val="00B0F0"/>
            </a:solidFill>
            <a:ln w="12700">
              <a:solidFill>
                <a:srgbClr val="00B0F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42" name="Oval 85"/>
            <p:cNvSpPr>
              <a:spLocks noChangeAspect="1" noChangeArrowheads="1"/>
            </p:cNvSpPr>
            <p:nvPr/>
          </p:nvSpPr>
          <p:spPr bwMode="auto">
            <a:xfrm>
              <a:off x="1644" y="1218"/>
              <a:ext cx="75" cy="75"/>
            </a:xfrm>
            <a:prstGeom prst="ellipse">
              <a:avLst/>
            </a:prstGeom>
            <a:solidFill>
              <a:srgbClr val="00B0F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43" name="Oval 86"/>
            <p:cNvSpPr>
              <a:spLocks noChangeAspect="1" noChangeArrowheads="1"/>
            </p:cNvSpPr>
            <p:nvPr/>
          </p:nvSpPr>
          <p:spPr bwMode="auto">
            <a:xfrm>
              <a:off x="1848" y="1902"/>
              <a:ext cx="75" cy="75"/>
            </a:xfrm>
            <a:prstGeom prst="ellipse">
              <a:avLst/>
            </a:prstGeom>
            <a:solidFill>
              <a:srgbClr val="00B0F0"/>
            </a:solidFill>
            <a:ln w="12700">
              <a:solidFill>
                <a:srgbClr val="00B0F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44" name="Oval 87"/>
            <p:cNvSpPr>
              <a:spLocks noChangeAspect="1" noChangeArrowheads="1"/>
            </p:cNvSpPr>
            <p:nvPr/>
          </p:nvSpPr>
          <p:spPr bwMode="auto">
            <a:xfrm>
              <a:off x="2142" y="2076"/>
              <a:ext cx="75" cy="75"/>
            </a:xfrm>
            <a:prstGeom prst="ellipse">
              <a:avLst/>
            </a:prstGeom>
            <a:solidFill>
              <a:srgbClr val="00B0F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45" name="Oval 88"/>
            <p:cNvSpPr>
              <a:spLocks noChangeAspect="1" noChangeArrowheads="1"/>
            </p:cNvSpPr>
            <p:nvPr/>
          </p:nvSpPr>
          <p:spPr bwMode="auto">
            <a:xfrm>
              <a:off x="2760" y="2064"/>
              <a:ext cx="75" cy="75"/>
            </a:xfrm>
            <a:prstGeom prst="ellipse">
              <a:avLst/>
            </a:prstGeom>
            <a:solidFill>
              <a:srgbClr val="00B0F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sp>
          <p:nvSpPr>
            <p:cNvPr id="56346" name="Oval 89"/>
            <p:cNvSpPr>
              <a:spLocks noChangeAspect="1" noChangeArrowheads="1"/>
            </p:cNvSpPr>
            <p:nvPr/>
          </p:nvSpPr>
          <p:spPr bwMode="auto">
            <a:xfrm>
              <a:off x="3942" y="2106"/>
              <a:ext cx="75" cy="75"/>
            </a:xfrm>
            <a:prstGeom prst="ellipse">
              <a:avLst/>
            </a:prstGeom>
            <a:solidFill>
              <a:srgbClr val="00B0F0"/>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ＭＳ Ｐゴシック" charset="0"/>
              </a:endParaRPr>
            </a:p>
          </p:txBody>
        </p:sp>
      </p:grpSp>
    </p:spTree>
    <p:extLst>
      <p:ext uri="{BB962C8B-B14F-4D97-AF65-F5344CB8AC3E}">
        <p14:creationId xmlns="" xmlns:p14="http://schemas.microsoft.com/office/powerpoint/2010/main" val="15098839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58140" y="274638"/>
            <a:ext cx="8128660" cy="948520"/>
          </a:xfrm>
        </p:spPr>
        <p:txBody>
          <a:bodyPr>
            <a:normAutofit/>
          </a:bodyPr>
          <a:lstStyle/>
          <a:p>
            <a:pPr algn="ctr"/>
            <a:r>
              <a:rPr lang="en-US" altLang="en-US" sz="3600" b="1" dirty="0" err="1" smtClean="0">
                <a:solidFill>
                  <a:srgbClr val="FF0000"/>
                </a:solidFill>
              </a:rPr>
              <a:t>Tryptase</a:t>
            </a:r>
            <a:r>
              <a:rPr lang="en-US" altLang="en-US" sz="3600" b="1" dirty="0" smtClean="0">
                <a:solidFill>
                  <a:srgbClr val="FF0000"/>
                </a:solidFill>
              </a:rPr>
              <a:t> and Histamine Dynamics</a:t>
            </a:r>
          </a:p>
        </p:txBody>
      </p:sp>
      <p:sp>
        <p:nvSpPr>
          <p:cNvPr id="2" name="Slide Number Placeholder 1"/>
          <p:cNvSpPr>
            <a:spLocks noGrp="1"/>
          </p:cNvSpPr>
          <p:nvPr>
            <p:ph type="sldNum" sz="quarter" idx="12"/>
          </p:nvPr>
        </p:nvSpPr>
        <p:spPr/>
        <p:txBody>
          <a:bodyPr/>
          <a:lstStyle/>
          <a:p>
            <a:fld id="{3613D34C-1C5B-4DE2-B9B5-30787A7B61A1}" type="slidenum">
              <a:rPr lang="en-US" smtClean="0"/>
              <a:pPr/>
              <a:t>74</a:t>
            </a:fld>
            <a:endParaRPr lang="en-US" dirty="0"/>
          </a:p>
        </p:txBody>
      </p:sp>
      <p:sp>
        <p:nvSpPr>
          <p:cNvPr id="59395" name="Rectangle 3"/>
          <p:cNvSpPr>
            <a:spLocks noGrp="1" noChangeArrowheads="1"/>
          </p:cNvSpPr>
          <p:nvPr>
            <p:ph sz="quarter" idx="1"/>
          </p:nvPr>
        </p:nvSpPr>
        <p:spPr>
          <a:xfrm>
            <a:off x="451262" y="1447800"/>
            <a:ext cx="8235538" cy="4572000"/>
          </a:xfrm>
        </p:spPr>
        <p:txBody>
          <a:bodyPr>
            <a:normAutofit/>
          </a:bodyPr>
          <a:lstStyle/>
          <a:p>
            <a:pPr>
              <a:spcBef>
                <a:spcPct val="0"/>
              </a:spcBef>
              <a:spcAft>
                <a:spcPts val="900"/>
              </a:spcAft>
            </a:pPr>
            <a:r>
              <a:rPr lang="en-US" altLang="en-US" sz="2000" dirty="0" err="1" smtClean="0"/>
              <a:t>Tryptase</a:t>
            </a:r>
            <a:r>
              <a:rPr lang="en-US" altLang="en-US" sz="2000" dirty="0" smtClean="0"/>
              <a:t> levels provide a more precise measure of involvement of mast cells than clinical presentation</a:t>
            </a:r>
            <a:r>
              <a:rPr lang="en-US" altLang="en-US" sz="2000" baseline="30000" dirty="0" smtClean="0"/>
              <a:t>1</a:t>
            </a:r>
          </a:p>
          <a:p>
            <a:pPr>
              <a:spcBef>
                <a:spcPct val="0"/>
              </a:spcBef>
              <a:spcAft>
                <a:spcPts val="900"/>
              </a:spcAft>
            </a:pPr>
            <a:r>
              <a:rPr lang="en-US" altLang="en-US" sz="2000" dirty="0" smtClean="0"/>
              <a:t>Total serum </a:t>
            </a:r>
            <a:r>
              <a:rPr lang="en-US" altLang="en-US" sz="2000" dirty="0" err="1" smtClean="0"/>
              <a:t>tryptase</a:t>
            </a:r>
            <a:r>
              <a:rPr lang="en-US" altLang="en-US" sz="2000" dirty="0" smtClean="0"/>
              <a:t> may remain elevated acutely for  6+ hours</a:t>
            </a:r>
            <a:r>
              <a:rPr lang="en-US" altLang="en-US" sz="2000" baseline="30000" dirty="0" smtClean="0"/>
              <a:t>2</a:t>
            </a:r>
          </a:p>
          <a:p>
            <a:pPr lvl="1">
              <a:spcBef>
                <a:spcPct val="0"/>
              </a:spcBef>
              <a:spcAft>
                <a:spcPts val="900"/>
              </a:spcAft>
            </a:pPr>
            <a:r>
              <a:rPr lang="en-US" altLang="en-US" sz="1800" dirty="0" smtClean="0"/>
              <a:t>Peaks at 1 hour: obtain blood sample within 3 hours</a:t>
            </a:r>
          </a:p>
          <a:p>
            <a:pPr>
              <a:spcBef>
                <a:spcPct val="0"/>
              </a:spcBef>
              <a:spcAft>
                <a:spcPts val="900"/>
              </a:spcAft>
            </a:pPr>
            <a:r>
              <a:rPr lang="en-US" altLang="en-US" sz="2000" dirty="0" smtClean="0"/>
              <a:t>Normal serum </a:t>
            </a:r>
            <a:r>
              <a:rPr lang="en-US" altLang="en-US" sz="2000" dirty="0" err="1" smtClean="0"/>
              <a:t>tryptase</a:t>
            </a:r>
            <a:r>
              <a:rPr lang="en-US" altLang="en-US" sz="2000" dirty="0" smtClean="0"/>
              <a:t> value is &lt;10 </a:t>
            </a:r>
            <a:r>
              <a:rPr lang="en-US" altLang="en-US" sz="2000" dirty="0" err="1" smtClean="0"/>
              <a:t>ng</a:t>
            </a:r>
            <a:r>
              <a:rPr lang="en-US" altLang="en-US" sz="2000" dirty="0" smtClean="0"/>
              <a:t>/</a:t>
            </a:r>
            <a:r>
              <a:rPr lang="en-US" altLang="en-US" sz="2000" dirty="0" err="1" smtClean="0"/>
              <a:t>mL</a:t>
            </a:r>
            <a:r>
              <a:rPr lang="en-US" altLang="en-US" sz="2000" dirty="0" smtClean="0"/>
              <a:t>; the higher the value, the higher the sensitivity</a:t>
            </a:r>
            <a:r>
              <a:rPr lang="en-US" altLang="en-US" sz="2000" baseline="30000" dirty="0" smtClean="0"/>
              <a:t>3</a:t>
            </a:r>
          </a:p>
          <a:p>
            <a:pPr>
              <a:spcBef>
                <a:spcPct val="0"/>
              </a:spcBef>
              <a:spcAft>
                <a:spcPts val="900"/>
              </a:spcAft>
            </a:pPr>
            <a:r>
              <a:rPr lang="en-US" altLang="en-US" sz="2000" dirty="0" smtClean="0"/>
              <a:t>Positive predictive value of serum </a:t>
            </a:r>
            <a:r>
              <a:rPr lang="en-US" altLang="en-US" sz="2000" dirty="0" err="1" smtClean="0"/>
              <a:t>tryptase</a:t>
            </a:r>
            <a:r>
              <a:rPr lang="en-US" altLang="en-US" sz="2000" dirty="0" smtClean="0"/>
              <a:t> can be 92.6%</a:t>
            </a:r>
            <a:r>
              <a:rPr lang="en-US" altLang="en-US" sz="2000" baseline="30000" dirty="0" smtClean="0"/>
              <a:t>3</a:t>
            </a:r>
          </a:p>
          <a:p>
            <a:pPr lvl="1">
              <a:spcBef>
                <a:spcPct val="0"/>
              </a:spcBef>
              <a:spcAft>
                <a:spcPts val="900"/>
              </a:spcAft>
            </a:pPr>
            <a:r>
              <a:rPr lang="en-US" altLang="en-US" sz="1800" dirty="0" smtClean="0"/>
              <a:t>Negative predictive value is only 52%</a:t>
            </a:r>
            <a:endParaRPr lang="en-US" altLang="en-US" sz="1800" baseline="30000" dirty="0" smtClean="0"/>
          </a:p>
          <a:p>
            <a:pPr>
              <a:spcBef>
                <a:spcPct val="0"/>
              </a:spcBef>
              <a:spcAft>
                <a:spcPts val="900"/>
              </a:spcAft>
            </a:pPr>
            <a:r>
              <a:rPr lang="en-US" altLang="en-US" sz="2000" dirty="0" smtClean="0"/>
              <a:t>Plasma histamine begins to rise within 5 minutes but remains elevated for 30 to 60 minutes</a:t>
            </a:r>
            <a:r>
              <a:rPr lang="en-US" altLang="en-US" sz="2000" baseline="30000" dirty="0" smtClean="0"/>
              <a:t>4</a:t>
            </a:r>
          </a:p>
          <a:p>
            <a:pPr lvl="1">
              <a:spcBef>
                <a:spcPct val="0"/>
              </a:spcBef>
              <a:spcAft>
                <a:spcPts val="900"/>
              </a:spcAft>
            </a:pPr>
            <a:r>
              <a:rPr lang="en-US" altLang="en-US" sz="1800" dirty="0" smtClean="0"/>
              <a:t>Because of longer half-life, serum </a:t>
            </a:r>
            <a:r>
              <a:rPr lang="en-US" altLang="en-US" sz="1800" dirty="0" err="1" smtClean="0"/>
              <a:t>tryptase</a:t>
            </a:r>
            <a:r>
              <a:rPr lang="en-US" altLang="en-US" sz="1800" dirty="0" smtClean="0"/>
              <a:t> is preferred</a:t>
            </a:r>
          </a:p>
        </p:txBody>
      </p:sp>
      <p:sp>
        <p:nvSpPr>
          <p:cNvPr id="55301" name="Rectangle 10"/>
          <p:cNvSpPr>
            <a:spLocks noChangeArrowheads="1"/>
          </p:cNvSpPr>
          <p:nvPr/>
        </p:nvSpPr>
        <p:spPr bwMode="auto">
          <a:xfrm>
            <a:off x="617516" y="5850463"/>
            <a:ext cx="6198920" cy="92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tIns="91440" bIns="91440">
            <a:spAutoFit/>
          </a:bodyPr>
          <a:lstStyle/>
          <a:p>
            <a:pPr algn="l">
              <a:spcBef>
                <a:spcPct val="50000"/>
              </a:spcBef>
              <a:buFontTx/>
              <a:buAutoNum type="arabicPeriod"/>
              <a:defRPr/>
            </a:pPr>
            <a:r>
              <a:rPr lang="en-US" sz="1200" dirty="0">
                <a:latin typeface="Arial" pitchFamily="34" charset="0"/>
                <a:ea typeface="ＭＳ Ｐゴシック" pitchFamily="34" charset="-128"/>
              </a:rPr>
              <a:t>Schwartz LB, et al. </a:t>
            </a:r>
            <a:r>
              <a:rPr lang="en-US" sz="1200" i="1" dirty="0" err="1">
                <a:latin typeface="Arial" pitchFamily="34" charset="0"/>
                <a:ea typeface="ＭＳ Ｐゴシック" pitchFamily="34" charset="-128"/>
              </a:rPr>
              <a:t>Immunol</a:t>
            </a:r>
            <a:r>
              <a:rPr lang="en-US" sz="1200" i="1" dirty="0">
                <a:latin typeface="Arial" pitchFamily="34" charset="0"/>
                <a:ea typeface="ＭＳ Ｐゴシック" pitchFamily="34" charset="-128"/>
              </a:rPr>
              <a:t> Clin North Am</a:t>
            </a:r>
            <a:r>
              <a:rPr lang="en-US" sz="1200" dirty="0">
                <a:latin typeface="Arial" pitchFamily="34" charset="0"/>
                <a:ea typeface="ＭＳ Ｐゴシック" pitchFamily="34" charset="-128"/>
              </a:rPr>
              <a:t>. 2006;26:451-463.</a:t>
            </a:r>
            <a:br>
              <a:rPr lang="en-US" sz="1200" dirty="0">
                <a:latin typeface="Arial" pitchFamily="34" charset="0"/>
                <a:ea typeface="ＭＳ Ｐゴシック" pitchFamily="34" charset="-128"/>
              </a:rPr>
            </a:br>
            <a:r>
              <a:rPr lang="en-US" sz="1200" dirty="0">
                <a:latin typeface="Arial" pitchFamily="34" charset="0"/>
                <a:ea typeface="ＭＳ Ｐゴシック" pitchFamily="34" charset="-128"/>
              </a:rPr>
              <a:t>2. </a:t>
            </a:r>
            <a:r>
              <a:rPr lang="en-US" sz="1200" dirty="0">
                <a:latin typeface="Arial" pitchFamily="34" charset="0"/>
                <a:ea typeface="Arial Unicode MS" pitchFamily="34" charset="-128"/>
              </a:rPr>
              <a:t>Lieberman P, et al. </a:t>
            </a:r>
            <a:r>
              <a:rPr lang="en-US" sz="1200" i="1" dirty="0">
                <a:latin typeface="Arial" pitchFamily="34" charset="0"/>
                <a:ea typeface="Arial Unicode MS" pitchFamily="34" charset="-128"/>
              </a:rPr>
              <a:t>J Allergy Clin </a:t>
            </a:r>
            <a:r>
              <a:rPr lang="en-US" sz="1200" i="1" dirty="0" err="1">
                <a:latin typeface="Arial" pitchFamily="34" charset="0"/>
                <a:ea typeface="Arial Unicode MS" pitchFamily="34" charset="-128"/>
              </a:rPr>
              <a:t>Immunol</a:t>
            </a:r>
            <a:r>
              <a:rPr lang="en-US" sz="1200" dirty="0">
                <a:latin typeface="Arial" pitchFamily="34" charset="0"/>
                <a:ea typeface="Arial Unicode MS" pitchFamily="34" charset="-128"/>
              </a:rPr>
              <a:t>. 2010;126:477-480.</a:t>
            </a:r>
            <a:r>
              <a:rPr lang="en-US" sz="1200" dirty="0">
                <a:latin typeface="Arial" pitchFamily="34" charset="0"/>
                <a:ea typeface="ＭＳ Ｐゴシック" pitchFamily="34" charset="-128"/>
              </a:rPr>
              <a:t/>
            </a:r>
            <a:br>
              <a:rPr lang="en-US" sz="1200" dirty="0">
                <a:latin typeface="Arial" pitchFamily="34" charset="0"/>
                <a:ea typeface="ＭＳ Ｐゴシック" pitchFamily="34" charset="-128"/>
              </a:rPr>
            </a:br>
            <a:r>
              <a:rPr lang="en-US" sz="1200" dirty="0">
                <a:latin typeface="Arial" pitchFamily="34" charset="0"/>
                <a:ea typeface="ＭＳ Ｐゴシック" pitchFamily="34" charset="-128"/>
              </a:rPr>
              <a:t>3. </a:t>
            </a:r>
            <a:r>
              <a:rPr lang="en-US" sz="1200" dirty="0" err="1">
                <a:latin typeface="Arial" pitchFamily="34" charset="0"/>
                <a:ea typeface="ＭＳ Ｐゴシック" pitchFamily="34" charset="-128"/>
              </a:rPr>
              <a:t>Tanus</a:t>
            </a:r>
            <a:r>
              <a:rPr lang="en-US" sz="1200" dirty="0">
                <a:latin typeface="Arial" pitchFamily="34" charset="0"/>
                <a:ea typeface="ＭＳ Ｐゴシック" pitchFamily="34" charset="-128"/>
              </a:rPr>
              <a:t> T, et al.  </a:t>
            </a:r>
            <a:r>
              <a:rPr lang="en-US" sz="1200" i="1" dirty="0">
                <a:latin typeface="Arial" pitchFamily="34" charset="0"/>
                <a:ea typeface="ＭＳ Ｐゴシック" pitchFamily="34" charset="-128"/>
              </a:rPr>
              <a:t>Ann </a:t>
            </a:r>
            <a:r>
              <a:rPr lang="en-US" sz="1200" i="1" dirty="0" err="1">
                <a:latin typeface="Arial" pitchFamily="34" charset="0"/>
                <a:ea typeface="ＭＳ Ｐゴシック" pitchFamily="34" charset="-128"/>
              </a:rPr>
              <a:t>Emerg</a:t>
            </a:r>
            <a:r>
              <a:rPr lang="en-US" sz="1200" i="1" dirty="0">
                <a:latin typeface="Arial" pitchFamily="34" charset="0"/>
                <a:ea typeface="ＭＳ Ｐゴシック" pitchFamily="34" charset="-128"/>
              </a:rPr>
              <a:t> Med.</a:t>
            </a:r>
            <a:r>
              <a:rPr lang="en-US" sz="1200" dirty="0">
                <a:latin typeface="Arial" pitchFamily="34" charset="0"/>
                <a:ea typeface="ＭＳ Ｐゴシック" pitchFamily="34" charset="-128"/>
              </a:rPr>
              <a:t> 1994; 24:104-107.</a:t>
            </a:r>
            <a:br>
              <a:rPr lang="en-US" sz="1200" dirty="0">
                <a:latin typeface="Arial" pitchFamily="34" charset="0"/>
                <a:ea typeface="ＭＳ Ｐゴシック" pitchFamily="34" charset="-128"/>
              </a:rPr>
            </a:br>
            <a:r>
              <a:rPr lang="en-US" sz="1200" dirty="0">
                <a:latin typeface="Arial" pitchFamily="34" charset="0"/>
                <a:ea typeface="ＭＳ Ｐゴシック" pitchFamily="34" charset="-128"/>
              </a:rPr>
              <a:t>4. </a:t>
            </a:r>
            <a:r>
              <a:rPr lang="en-US" sz="1200" dirty="0" err="1">
                <a:latin typeface="Arial" pitchFamily="34" charset="0"/>
                <a:ea typeface="ＭＳ Ｐゴシック" pitchFamily="34" charset="-128"/>
              </a:rPr>
              <a:t>Laroche</a:t>
            </a:r>
            <a:r>
              <a:rPr lang="en-US" sz="1200" dirty="0">
                <a:latin typeface="Arial" pitchFamily="34" charset="0"/>
                <a:ea typeface="ＭＳ Ｐゴシック" pitchFamily="34" charset="-128"/>
              </a:rPr>
              <a:t> D, et al. </a:t>
            </a:r>
            <a:r>
              <a:rPr lang="en-US" sz="1200" i="1" dirty="0">
                <a:latin typeface="Arial" pitchFamily="34" charset="0"/>
                <a:ea typeface="ＭＳ Ｐゴシック" pitchFamily="34" charset="-128"/>
              </a:rPr>
              <a:t>Anesthesiology.</a:t>
            </a:r>
            <a:r>
              <a:rPr lang="en-US" sz="1200" dirty="0">
                <a:latin typeface="Arial" pitchFamily="34" charset="0"/>
                <a:ea typeface="ＭＳ Ｐゴシック" pitchFamily="34" charset="-128"/>
              </a:rPr>
              <a:t> 1991;75:945-949.</a:t>
            </a:r>
          </a:p>
        </p:txBody>
      </p:sp>
    </p:spTree>
    <p:extLst>
      <p:ext uri="{BB962C8B-B14F-4D97-AF65-F5344CB8AC3E}">
        <p14:creationId xmlns="" xmlns:p14="http://schemas.microsoft.com/office/powerpoint/2010/main" val="9548156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486888" y="274638"/>
            <a:ext cx="8199912" cy="1143000"/>
          </a:xfrm>
        </p:spPr>
        <p:txBody>
          <a:bodyPr>
            <a:noAutofit/>
          </a:bodyPr>
          <a:lstStyle/>
          <a:p>
            <a:pPr algn="ctr"/>
            <a:r>
              <a:rPr lang="en-US" altLang="en-US" sz="3400" b="1" dirty="0" smtClean="0">
                <a:solidFill>
                  <a:srgbClr val="FF0000"/>
                </a:solidFill>
              </a:rPr>
              <a:t>Ancillary Treatments:</a:t>
            </a:r>
            <a:br>
              <a:rPr lang="en-US" altLang="en-US" sz="3400" b="1" dirty="0" smtClean="0">
                <a:solidFill>
                  <a:srgbClr val="FF0000"/>
                </a:solidFill>
              </a:rPr>
            </a:br>
            <a:r>
              <a:rPr lang="en-US" altLang="en-US" sz="3400" b="1" dirty="0" smtClean="0">
                <a:solidFill>
                  <a:srgbClr val="FF0000"/>
                </a:solidFill>
              </a:rPr>
              <a:t>Second Line to Epinephrine</a:t>
            </a:r>
          </a:p>
        </p:txBody>
      </p:sp>
      <p:sp>
        <p:nvSpPr>
          <p:cNvPr id="2" name="Slide Number Placeholder 1"/>
          <p:cNvSpPr>
            <a:spLocks noGrp="1"/>
          </p:cNvSpPr>
          <p:nvPr>
            <p:ph type="sldNum" sz="quarter" idx="12"/>
          </p:nvPr>
        </p:nvSpPr>
        <p:spPr/>
        <p:txBody>
          <a:bodyPr/>
          <a:lstStyle/>
          <a:p>
            <a:fld id="{3613D34C-1C5B-4DE2-B9B5-30787A7B61A1}" type="slidenum">
              <a:rPr lang="en-US" smtClean="0"/>
              <a:pPr/>
              <a:t>75</a:t>
            </a:fld>
            <a:endParaRPr lang="en-US" dirty="0"/>
          </a:p>
        </p:txBody>
      </p:sp>
      <p:sp>
        <p:nvSpPr>
          <p:cNvPr id="100354" name="Content Placeholder 4"/>
          <p:cNvSpPr>
            <a:spLocks noGrp="1"/>
          </p:cNvSpPr>
          <p:nvPr>
            <p:ph sz="quarter" idx="1"/>
          </p:nvPr>
        </p:nvSpPr>
        <p:spPr>
          <a:xfrm>
            <a:off x="688769" y="1626918"/>
            <a:ext cx="7998031" cy="4392881"/>
          </a:xfrm>
        </p:spPr>
        <p:txBody>
          <a:bodyPr>
            <a:normAutofit/>
          </a:bodyPr>
          <a:lstStyle/>
          <a:p>
            <a:r>
              <a:rPr lang="en-US" dirty="0" smtClean="0"/>
              <a:t>Ranitidine: 50 mg in adults and 12.5 to 50 mg </a:t>
            </a:r>
            <a:br>
              <a:rPr lang="en-US" dirty="0" smtClean="0"/>
            </a:br>
            <a:r>
              <a:rPr lang="en-US" dirty="0" smtClean="0"/>
              <a:t>(1 mg/kg) in children diluted in 5% dextrose to a total volume of  20 mL and injected IV over 5 minutes</a:t>
            </a:r>
          </a:p>
          <a:p>
            <a:r>
              <a:rPr lang="en-US" dirty="0" smtClean="0"/>
              <a:t>Cimetidine: (4 mg/kg) may be administered IV to adults, dose not established for children</a:t>
            </a:r>
          </a:p>
          <a:p>
            <a:r>
              <a:rPr lang="en-US" dirty="0" smtClean="0"/>
              <a:t>Nebulized albuterol: 2.5 to 5 mg in 3 mL normal saline</a:t>
            </a:r>
          </a:p>
          <a:p>
            <a:r>
              <a:rPr lang="en-US" dirty="0" smtClean="0"/>
              <a:t>Methylprednisolone: 1 to 2 mg/kg per 24 hours</a:t>
            </a:r>
          </a:p>
          <a:p>
            <a:pPr lvl="1"/>
            <a:endParaRPr lang="en-US" dirty="0" smtClean="0"/>
          </a:p>
        </p:txBody>
      </p:sp>
      <p:sp>
        <p:nvSpPr>
          <p:cNvPr id="52229" name="Text Box 4"/>
          <p:cNvSpPr txBox="1">
            <a:spLocks noChangeArrowheads="1"/>
          </p:cNvSpPr>
          <p:nvPr/>
        </p:nvSpPr>
        <p:spPr bwMode="auto">
          <a:xfrm>
            <a:off x="740756" y="6410804"/>
            <a:ext cx="49720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nchor="ctr"/>
          <a:lstStyle>
            <a:lvl1pPr algn="l" defTabSz="409575" eaLnBrk="0" hangingPunct="0">
              <a:spcBef>
                <a:spcPct val="20000"/>
              </a:spcBef>
              <a:buClr>
                <a:srgbClr val="FF0000"/>
              </a:buClr>
              <a:buChar char="•"/>
              <a:tabLst>
                <a:tab pos="649288" algn="l"/>
                <a:tab pos="1298575" algn="l"/>
                <a:tab pos="1949450" algn="l"/>
                <a:tab pos="2598738" algn="l"/>
                <a:tab pos="3248025" algn="l"/>
                <a:tab pos="3897313" algn="l"/>
                <a:tab pos="4548188" algn="l"/>
              </a:tabLst>
              <a:defRPr sz="2800">
                <a:solidFill>
                  <a:schemeClr val="bg1"/>
                </a:solidFill>
                <a:latin typeface="Arial" charset="0"/>
                <a:ea typeface="MS PGothic" pitchFamily="34" charset="-128"/>
              </a:defRPr>
            </a:lvl1pPr>
            <a:lvl2pPr marL="742950" indent="-285750" algn="l" defTabSz="409575" eaLnBrk="0" hangingPunct="0">
              <a:spcBef>
                <a:spcPct val="20000"/>
              </a:spcBef>
              <a:buChar char="–"/>
              <a:tabLst>
                <a:tab pos="649288" algn="l"/>
                <a:tab pos="1298575" algn="l"/>
                <a:tab pos="1949450" algn="l"/>
                <a:tab pos="2598738" algn="l"/>
                <a:tab pos="3248025" algn="l"/>
                <a:tab pos="3897313" algn="l"/>
                <a:tab pos="4548188" algn="l"/>
              </a:tabLst>
              <a:defRPr sz="2400">
                <a:solidFill>
                  <a:schemeClr val="bg1"/>
                </a:solidFill>
                <a:latin typeface="Arial" charset="0"/>
                <a:ea typeface="MS PGothic" pitchFamily="34" charset="-128"/>
              </a:defRPr>
            </a:lvl2pPr>
            <a:lvl3pPr marL="11430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3pPr>
            <a:lvl4pPr marL="16002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4pPr>
            <a:lvl5pPr marL="20574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5pPr>
            <a:lvl6pPr marL="25146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6pPr>
            <a:lvl7pPr marL="29718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7pPr>
            <a:lvl8pPr marL="34290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8pPr>
            <a:lvl9pPr marL="38862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9pPr>
          </a:lstStyle>
          <a:p>
            <a:pPr eaLnBrk="1" hangingPunct="1">
              <a:lnSpc>
                <a:spcPct val="93000"/>
              </a:lnSpc>
              <a:spcBef>
                <a:spcPct val="0"/>
              </a:spcBef>
              <a:buClr>
                <a:srgbClr val="FFFFFF"/>
              </a:buClr>
              <a:buSzPct val="45000"/>
              <a:buFont typeface="Wingdings" pitchFamily="2" charset="2"/>
              <a:buNone/>
            </a:pPr>
            <a:r>
              <a:rPr lang="en-US" altLang="en-US" sz="1200" dirty="0">
                <a:solidFill>
                  <a:schemeClr val="tx1"/>
                </a:solidFill>
                <a:ea typeface="Arial Unicode MS" pitchFamily="34" charset="-128"/>
                <a:cs typeface="Arial Unicode MS" pitchFamily="34" charset="-128"/>
              </a:rPr>
              <a:t>Lieberman P, et al. </a:t>
            </a:r>
            <a:r>
              <a:rPr lang="en-US" altLang="en-US" sz="1200" i="1" dirty="0">
                <a:solidFill>
                  <a:schemeClr val="tx1"/>
                </a:solidFill>
                <a:ea typeface="Arial Unicode MS" pitchFamily="34" charset="-128"/>
                <a:cs typeface="Arial Unicode MS" pitchFamily="34" charset="-128"/>
              </a:rPr>
              <a:t>J Allergy </a:t>
            </a:r>
            <a:r>
              <a:rPr lang="en-US" altLang="en-US" sz="1200" i="1" dirty="0" err="1">
                <a:solidFill>
                  <a:schemeClr val="tx1"/>
                </a:solidFill>
                <a:ea typeface="Arial Unicode MS" pitchFamily="34" charset="-128"/>
                <a:cs typeface="Arial Unicode MS" pitchFamily="34" charset="-128"/>
              </a:rPr>
              <a:t>Clin</a:t>
            </a:r>
            <a:r>
              <a:rPr lang="en-US" altLang="en-US" sz="1200" i="1" dirty="0">
                <a:solidFill>
                  <a:schemeClr val="tx1"/>
                </a:solidFill>
                <a:ea typeface="Arial Unicode MS" pitchFamily="34" charset="-128"/>
                <a:cs typeface="Arial Unicode MS" pitchFamily="34" charset="-128"/>
              </a:rPr>
              <a:t> </a:t>
            </a:r>
            <a:r>
              <a:rPr lang="en-US" altLang="en-US" sz="1200" i="1" dirty="0" err="1">
                <a:solidFill>
                  <a:schemeClr val="tx1"/>
                </a:solidFill>
                <a:ea typeface="Arial Unicode MS" pitchFamily="34" charset="-128"/>
                <a:cs typeface="Arial Unicode MS" pitchFamily="34" charset="-128"/>
              </a:rPr>
              <a:t>Immunol</a:t>
            </a:r>
            <a:r>
              <a:rPr lang="en-US" altLang="en-US" sz="1200" dirty="0">
                <a:solidFill>
                  <a:schemeClr val="tx1"/>
                </a:solidFill>
                <a:ea typeface="Arial Unicode MS" pitchFamily="34" charset="-128"/>
                <a:cs typeface="Arial Unicode MS" pitchFamily="34" charset="-128"/>
              </a:rPr>
              <a:t>. 2010;126:477-480.</a:t>
            </a:r>
          </a:p>
        </p:txBody>
      </p:sp>
    </p:spTree>
    <p:extLst>
      <p:ext uri="{BB962C8B-B14F-4D97-AF65-F5344CB8AC3E}">
        <p14:creationId xmlns="" xmlns:p14="http://schemas.microsoft.com/office/powerpoint/2010/main" val="29560457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65018" y="274638"/>
            <a:ext cx="8021782" cy="1233528"/>
          </a:xfrm>
        </p:spPr>
        <p:txBody>
          <a:bodyPr>
            <a:noAutofit/>
          </a:bodyPr>
          <a:lstStyle/>
          <a:p>
            <a:pPr algn="ctr"/>
            <a:r>
              <a:rPr lang="en-US" altLang="en-US" sz="3400" b="1" dirty="0" smtClean="0">
                <a:solidFill>
                  <a:srgbClr val="FF0000"/>
                </a:solidFill>
              </a:rPr>
              <a:t>Ancillary Treatments:</a:t>
            </a:r>
            <a:br>
              <a:rPr lang="en-US" altLang="en-US" sz="3400" b="1" dirty="0" smtClean="0">
                <a:solidFill>
                  <a:srgbClr val="FF0000"/>
                </a:solidFill>
              </a:rPr>
            </a:br>
            <a:r>
              <a:rPr lang="en-US" altLang="en-US" sz="3400" b="1" dirty="0" smtClean="0">
                <a:solidFill>
                  <a:srgbClr val="FF0000"/>
                </a:solidFill>
              </a:rPr>
              <a:t>For Refractory Hypotension</a:t>
            </a:r>
          </a:p>
        </p:txBody>
      </p:sp>
      <p:sp>
        <p:nvSpPr>
          <p:cNvPr id="2" name="Slide Number Placeholder 1"/>
          <p:cNvSpPr>
            <a:spLocks noGrp="1"/>
          </p:cNvSpPr>
          <p:nvPr>
            <p:ph type="sldNum" sz="quarter" idx="12"/>
          </p:nvPr>
        </p:nvSpPr>
        <p:spPr/>
        <p:txBody>
          <a:bodyPr/>
          <a:lstStyle/>
          <a:p>
            <a:fld id="{3613D34C-1C5B-4DE2-B9B5-30787A7B61A1}" type="slidenum">
              <a:rPr lang="en-US" smtClean="0"/>
              <a:pPr/>
              <a:t>76</a:t>
            </a:fld>
            <a:endParaRPr lang="en-US" dirty="0"/>
          </a:p>
        </p:txBody>
      </p:sp>
      <p:sp>
        <p:nvSpPr>
          <p:cNvPr id="53251" name="Content Placeholder 2"/>
          <p:cNvSpPr>
            <a:spLocks noGrp="1"/>
          </p:cNvSpPr>
          <p:nvPr>
            <p:ph sz="quarter" idx="1"/>
          </p:nvPr>
        </p:nvSpPr>
        <p:spPr>
          <a:xfrm>
            <a:off x="736270" y="1971304"/>
            <a:ext cx="7950530" cy="4048495"/>
          </a:xfrm>
        </p:spPr>
        <p:txBody>
          <a:bodyPr/>
          <a:lstStyle/>
          <a:p>
            <a:r>
              <a:rPr lang="en-US" altLang="en-US" dirty="0" smtClean="0"/>
              <a:t>Dopamine: 400 mg in 500 mL normal saline IV </a:t>
            </a:r>
            <a:br>
              <a:rPr lang="en-US" altLang="en-US" dirty="0" smtClean="0"/>
            </a:br>
            <a:r>
              <a:rPr lang="en-US" altLang="en-US" dirty="0" smtClean="0"/>
              <a:t>2 to 20 </a:t>
            </a:r>
            <a:r>
              <a:rPr lang="el-GR" altLang="en-US" dirty="0" smtClean="0"/>
              <a:t>μ</a:t>
            </a:r>
            <a:r>
              <a:rPr lang="en-US" altLang="en-US" dirty="0" smtClean="0"/>
              <a:t>g/kg/min</a:t>
            </a:r>
          </a:p>
          <a:p>
            <a:r>
              <a:rPr lang="en-US" altLang="en-US" dirty="0" smtClean="0"/>
              <a:t>Glucagon: 1 to 5 mg (20-30 </a:t>
            </a:r>
            <a:r>
              <a:rPr lang="el-GR" altLang="en-US" dirty="0" smtClean="0"/>
              <a:t>μ</a:t>
            </a:r>
            <a:r>
              <a:rPr lang="en-US" altLang="en-US" dirty="0" smtClean="0"/>
              <a:t>g/kg, max 1 mg in children), IV over 5 minutes followed with continuous IV infusion 5 to 15 </a:t>
            </a:r>
            <a:r>
              <a:rPr lang="el-GR" altLang="en-US" dirty="0" smtClean="0"/>
              <a:t>μ</a:t>
            </a:r>
            <a:r>
              <a:rPr lang="en-GB" altLang="en-US" dirty="0" smtClean="0"/>
              <a:t>g</a:t>
            </a:r>
            <a:r>
              <a:rPr lang="en-US" altLang="en-US" dirty="0" smtClean="0"/>
              <a:t>/min  </a:t>
            </a:r>
          </a:p>
          <a:p>
            <a:endParaRPr lang="en-US" altLang="en-US" dirty="0" smtClean="0"/>
          </a:p>
        </p:txBody>
      </p:sp>
    </p:spTree>
    <p:extLst>
      <p:ext uri="{BB962C8B-B14F-4D97-AF65-F5344CB8AC3E}">
        <p14:creationId xmlns="" xmlns:p14="http://schemas.microsoft.com/office/powerpoint/2010/main" val="24612611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solidFill>
                  <a:srgbClr val="FF0000"/>
                </a:solidFill>
              </a:rPr>
              <a:t>Discussion Questions</a:t>
            </a:r>
          </a:p>
        </p:txBody>
      </p:sp>
      <p:sp>
        <p:nvSpPr>
          <p:cNvPr id="2" name="Slide Number Placeholder 1"/>
          <p:cNvSpPr>
            <a:spLocks noGrp="1"/>
          </p:cNvSpPr>
          <p:nvPr>
            <p:ph type="sldNum" sz="quarter" idx="12"/>
          </p:nvPr>
        </p:nvSpPr>
        <p:spPr/>
        <p:txBody>
          <a:bodyPr/>
          <a:lstStyle/>
          <a:p>
            <a:fld id="{3613D34C-1C5B-4DE2-B9B5-30787A7B61A1}" type="slidenum">
              <a:rPr lang="en-US" smtClean="0"/>
              <a:pPr/>
              <a:t>77</a:t>
            </a:fld>
            <a:endParaRPr lang="en-US" dirty="0"/>
          </a:p>
        </p:txBody>
      </p:sp>
      <p:sp>
        <p:nvSpPr>
          <p:cNvPr id="54275" name="Content Placeholder 2"/>
          <p:cNvSpPr>
            <a:spLocks noGrp="1"/>
          </p:cNvSpPr>
          <p:nvPr>
            <p:ph sz="quarter" idx="1"/>
          </p:nvPr>
        </p:nvSpPr>
        <p:spPr>
          <a:xfrm>
            <a:off x="795647" y="1935678"/>
            <a:ext cx="7891153" cy="4084121"/>
          </a:xfrm>
        </p:spPr>
        <p:txBody>
          <a:bodyPr/>
          <a:lstStyle/>
          <a:p>
            <a:r>
              <a:rPr lang="en-US" altLang="en-US" dirty="0" smtClean="0"/>
              <a:t>For patients who do not respond to IM epinephrine or are in apparent shock, do you consider IV epinephrine?</a:t>
            </a:r>
          </a:p>
          <a:p>
            <a:r>
              <a:rPr lang="en-US" altLang="en-US" dirty="0" smtClean="0"/>
              <a:t>If so, are you familiar with appropriate dosing?</a:t>
            </a:r>
          </a:p>
        </p:txBody>
      </p:sp>
    </p:spTree>
    <p:extLst>
      <p:ext uri="{BB962C8B-B14F-4D97-AF65-F5344CB8AC3E}">
        <p14:creationId xmlns="" xmlns:p14="http://schemas.microsoft.com/office/powerpoint/2010/main" val="40923804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914400" y="274638"/>
            <a:ext cx="7772400" cy="901019"/>
          </a:xfrm>
        </p:spPr>
        <p:txBody>
          <a:bodyPr/>
          <a:lstStyle/>
          <a:p>
            <a:r>
              <a:rPr lang="en-US" altLang="en-US" b="1" dirty="0" smtClean="0">
                <a:solidFill>
                  <a:srgbClr val="FF0000"/>
                </a:solidFill>
              </a:rPr>
              <a:t>IV Epinephrine</a:t>
            </a:r>
          </a:p>
        </p:txBody>
      </p:sp>
      <p:sp>
        <p:nvSpPr>
          <p:cNvPr id="5" name="Slide Number Placeholder 4"/>
          <p:cNvSpPr>
            <a:spLocks noGrp="1"/>
          </p:cNvSpPr>
          <p:nvPr>
            <p:ph type="sldNum" sz="quarter" idx="12"/>
          </p:nvPr>
        </p:nvSpPr>
        <p:spPr/>
        <p:txBody>
          <a:bodyPr/>
          <a:lstStyle/>
          <a:p>
            <a:fld id="{3613D34C-1C5B-4DE2-B9B5-30787A7B61A1}" type="slidenum">
              <a:rPr lang="en-US" smtClean="0"/>
              <a:pPr/>
              <a:t>78</a:t>
            </a:fld>
            <a:endParaRPr lang="en-US" dirty="0"/>
          </a:p>
        </p:txBody>
      </p:sp>
      <p:sp>
        <p:nvSpPr>
          <p:cNvPr id="55299" name="Content Placeholder 2"/>
          <p:cNvSpPr>
            <a:spLocks noGrp="1"/>
          </p:cNvSpPr>
          <p:nvPr>
            <p:ph sz="quarter" idx="1"/>
          </p:nvPr>
        </p:nvSpPr>
        <p:spPr/>
        <p:txBody>
          <a:bodyPr>
            <a:normAutofit/>
          </a:bodyPr>
          <a:lstStyle/>
          <a:p>
            <a:r>
              <a:rPr lang="en-US" altLang="en-US" sz="2400" dirty="0" smtClean="0"/>
              <a:t>If repeated IM doses are needed, patient may benefit from IV dosing</a:t>
            </a:r>
          </a:p>
          <a:p>
            <a:r>
              <a:rPr lang="en-US" altLang="en-US" sz="2400" dirty="0" smtClean="0"/>
              <a:t>Ensure patient is monitored: </a:t>
            </a:r>
          </a:p>
          <a:p>
            <a:pPr lvl="1"/>
            <a:r>
              <a:rPr lang="en-US" altLang="en-US" sz="2000" dirty="0" smtClean="0"/>
              <a:t>Continuous ECG and pulse </a:t>
            </a:r>
            <a:r>
              <a:rPr lang="en-US" altLang="en-US" sz="2000" dirty="0" err="1" smtClean="0"/>
              <a:t>oximetry</a:t>
            </a:r>
            <a:r>
              <a:rPr lang="en-US" altLang="en-US" sz="2000" dirty="0" smtClean="0"/>
              <a:t> and blood pressure </a:t>
            </a:r>
          </a:p>
          <a:p>
            <a:r>
              <a:rPr lang="en-US" altLang="en-US" sz="2400" dirty="0" smtClean="0"/>
              <a:t>Children:</a:t>
            </a:r>
          </a:p>
          <a:p>
            <a:pPr lvl="1"/>
            <a:r>
              <a:rPr lang="en-US" altLang="en-US" sz="2000" dirty="0" smtClean="0"/>
              <a:t>IM adrenaline is the preferred route for children </a:t>
            </a:r>
          </a:p>
          <a:p>
            <a:pPr lvl="1"/>
            <a:r>
              <a:rPr lang="en-US" altLang="en-US" sz="2000" dirty="0" smtClean="0"/>
              <a:t>IV route is recommended only in specialist pediatric settings by those familiar with use </a:t>
            </a:r>
          </a:p>
          <a:p>
            <a:pPr lvl="1"/>
            <a:r>
              <a:rPr lang="en-US" altLang="en-US" sz="2000" dirty="0" smtClean="0"/>
              <a:t>ONLY if patient is monitored and IV access is already available</a:t>
            </a:r>
          </a:p>
          <a:p>
            <a:pPr lvl="1"/>
            <a:r>
              <a:rPr lang="en-US" altLang="en-US" sz="2000" b="1" dirty="0" smtClean="0">
                <a:solidFill>
                  <a:srgbClr val="C00000"/>
                </a:solidFill>
              </a:rPr>
              <a:t>No evidence on which to base a dose recommendation</a:t>
            </a:r>
          </a:p>
        </p:txBody>
      </p:sp>
      <p:sp>
        <p:nvSpPr>
          <p:cNvPr id="55301" name="TextBox 4"/>
          <p:cNvSpPr txBox="1">
            <a:spLocks noChangeArrowheads="1"/>
          </p:cNvSpPr>
          <p:nvPr/>
        </p:nvSpPr>
        <p:spPr bwMode="auto">
          <a:xfrm>
            <a:off x="659735" y="6412443"/>
            <a:ext cx="5410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dirty="0" err="1">
                <a:solidFill>
                  <a:schemeClr val="tx1"/>
                </a:solidFill>
              </a:rPr>
              <a:t>ECG</a:t>
            </a:r>
            <a:r>
              <a:rPr lang="en-US" altLang="en-US" sz="1200" dirty="0">
                <a:solidFill>
                  <a:schemeClr val="tx1"/>
                </a:solidFill>
              </a:rPr>
              <a:t>, electrocardiogram.</a:t>
            </a:r>
          </a:p>
        </p:txBody>
      </p:sp>
    </p:spTree>
    <p:extLst>
      <p:ext uri="{BB962C8B-B14F-4D97-AF65-F5344CB8AC3E}">
        <p14:creationId xmlns="" xmlns:p14="http://schemas.microsoft.com/office/powerpoint/2010/main" val="6842051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88768" y="357766"/>
            <a:ext cx="7956468" cy="984146"/>
          </a:xfrm>
        </p:spPr>
        <p:txBody>
          <a:bodyPr>
            <a:normAutofit/>
          </a:bodyPr>
          <a:lstStyle/>
          <a:p>
            <a:r>
              <a:rPr lang="en-US" altLang="en-US" sz="3600" b="1" dirty="0" smtClean="0">
                <a:solidFill>
                  <a:srgbClr val="FF0000"/>
                </a:solidFill>
              </a:rPr>
              <a:t>IV Epinephrine Dosing in Adults</a:t>
            </a:r>
          </a:p>
        </p:txBody>
      </p:sp>
      <p:sp>
        <p:nvSpPr>
          <p:cNvPr id="2" name="Slide Number Placeholder 1"/>
          <p:cNvSpPr>
            <a:spLocks noGrp="1"/>
          </p:cNvSpPr>
          <p:nvPr>
            <p:ph type="sldNum" sz="quarter" idx="12"/>
          </p:nvPr>
        </p:nvSpPr>
        <p:spPr/>
        <p:txBody>
          <a:bodyPr/>
          <a:lstStyle/>
          <a:p>
            <a:fld id="{3613D34C-1C5B-4DE2-B9B5-30787A7B61A1}" type="slidenum">
              <a:rPr lang="en-US" smtClean="0"/>
              <a:pPr/>
              <a:t>79</a:t>
            </a:fld>
            <a:endParaRPr lang="en-US" dirty="0"/>
          </a:p>
        </p:txBody>
      </p:sp>
      <p:sp>
        <p:nvSpPr>
          <p:cNvPr id="56323" name="Content Placeholder 2"/>
          <p:cNvSpPr>
            <a:spLocks noGrp="1"/>
          </p:cNvSpPr>
          <p:nvPr>
            <p:ph sz="quarter" idx="1"/>
          </p:nvPr>
        </p:nvSpPr>
        <p:spPr>
          <a:xfrm>
            <a:off x="914400" y="1650670"/>
            <a:ext cx="7772400" cy="4369130"/>
          </a:xfrm>
        </p:spPr>
        <p:txBody>
          <a:bodyPr/>
          <a:lstStyle/>
          <a:p>
            <a:r>
              <a:rPr lang="en-US" altLang="en-US" dirty="0" smtClean="0"/>
              <a:t>Adrenaline IV bolus dose </a:t>
            </a:r>
          </a:p>
          <a:p>
            <a:pPr lvl="1"/>
            <a:r>
              <a:rPr lang="en-US" altLang="en-US" dirty="0" smtClean="0"/>
              <a:t>Titrate IV adrenaline using 50 mcg boluses according to response</a:t>
            </a:r>
          </a:p>
          <a:p>
            <a:pPr lvl="1"/>
            <a:r>
              <a:rPr lang="en-US" altLang="en-US" dirty="0" smtClean="0"/>
              <a:t>The prefilled 10-mL syringe of 1:10,000 adrenaline contains 100 mcg/mL</a:t>
            </a:r>
          </a:p>
          <a:p>
            <a:pPr lvl="1"/>
            <a:r>
              <a:rPr lang="en-US" altLang="en-US" dirty="0" smtClean="0"/>
              <a:t>A dose of 50 mcg is 0.5 mL, which is the smallest dose that can be given accurately</a:t>
            </a:r>
          </a:p>
          <a:p>
            <a:pPr lvl="1"/>
            <a:r>
              <a:rPr lang="en-US" altLang="en-US" dirty="0" smtClean="0"/>
              <a:t>Do not give the undiluted 1:1,000 adrenaline concentration IV</a:t>
            </a:r>
          </a:p>
          <a:p>
            <a:endParaRPr lang="en-US" altLang="en-US" dirty="0" smtClean="0"/>
          </a:p>
          <a:p>
            <a:pPr marL="0" indent="0">
              <a:buNone/>
            </a:pPr>
            <a:endParaRPr lang="en-US" altLang="en-US" dirty="0" smtClean="0"/>
          </a:p>
        </p:txBody>
      </p:sp>
    </p:spTree>
    <p:extLst>
      <p:ext uri="{BB962C8B-B14F-4D97-AF65-F5344CB8AC3E}">
        <p14:creationId xmlns="" xmlns:p14="http://schemas.microsoft.com/office/powerpoint/2010/main" val="1563748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D09BFE1-CA71-48BD-A737-EB021200CCF4}" type="slidenum">
              <a:rPr lang="en-US" smtClean="0">
                <a:solidFill>
                  <a:srgbClr val="FFFFFF"/>
                </a:solidFill>
              </a:rPr>
              <a:pPr>
                <a:defRPr/>
              </a:pPr>
              <a:t>8</a:t>
            </a:fld>
            <a:endParaRPr lang="en-US">
              <a:solidFill>
                <a:srgbClr val="FFFFFF"/>
              </a:solidFill>
            </a:endParaRPr>
          </a:p>
        </p:txBody>
      </p:sp>
      <p:pic>
        <p:nvPicPr>
          <p:cNvPr id="5" name="Picture 9" descr="1939-4551-4-2-13-2"/>
          <p:cNvPicPr>
            <a:picLocks noGrp="1" noChangeAspect="1" noChangeArrowheads="1"/>
          </p:cNvPicPr>
          <p:nvPr>
            <p:ph sz="quarter" idx="1"/>
          </p:nvPr>
        </p:nvPicPr>
        <p:blipFill>
          <a:blip r:embed="rId2" cstate="print"/>
          <a:srcRect/>
          <a:stretch>
            <a:fillRect/>
          </a:stretch>
        </p:blipFill>
        <p:spPr bwMode="auto">
          <a:xfrm>
            <a:off x="1377538" y="0"/>
            <a:ext cx="6400800" cy="6679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1"/>
          <p:cNvSpPr>
            <a:spLocks noGrp="1"/>
          </p:cNvSpPr>
          <p:nvPr>
            <p:ph type="title"/>
          </p:nvPr>
        </p:nvSpPr>
        <p:spPr>
          <a:xfrm>
            <a:off x="475013" y="274638"/>
            <a:ext cx="8211787" cy="794141"/>
          </a:xfrm>
        </p:spPr>
        <p:txBody>
          <a:bodyPr/>
          <a:lstStyle/>
          <a:p>
            <a:pPr algn="ctr"/>
            <a:r>
              <a:rPr lang="en-US" altLang="en-US" b="1" dirty="0" smtClean="0">
                <a:solidFill>
                  <a:srgbClr val="FF0000"/>
                </a:solidFill>
              </a:rPr>
              <a:t>Summary</a:t>
            </a:r>
          </a:p>
        </p:txBody>
      </p:sp>
      <p:sp>
        <p:nvSpPr>
          <p:cNvPr id="2" name="Slide Number Placeholder 1"/>
          <p:cNvSpPr>
            <a:spLocks noGrp="1"/>
          </p:cNvSpPr>
          <p:nvPr>
            <p:ph type="sldNum" sz="quarter" idx="12"/>
          </p:nvPr>
        </p:nvSpPr>
        <p:spPr/>
        <p:txBody>
          <a:bodyPr/>
          <a:lstStyle/>
          <a:p>
            <a:fld id="{3613D34C-1C5B-4DE2-B9B5-30787A7B61A1}" type="slidenum">
              <a:rPr lang="en-US" smtClean="0"/>
              <a:pPr/>
              <a:t>80</a:t>
            </a:fld>
            <a:endParaRPr lang="en-US" dirty="0"/>
          </a:p>
        </p:txBody>
      </p:sp>
      <p:sp>
        <p:nvSpPr>
          <p:cNvPr id="75780" name="Content Placeholder 2"/>
          <p:cNvSpPr>
            <a:spLocks noGrp="1"/>
          </p:cNvSpPr>
          <p:nvPr>
            <p:ph sz="quarter" idx="1"/>
          </p:nvPr>
        </p:nvSpPr>
        <p:spPr>
          <a:xfrm>
            <a:off x="629392" y="1140031"/>
            <a:ext cx="8057408" cy="5165766"/>
          </a:xfrm>
        </p:spPr>
        <p:txBody>
          <a:bodyPr>
            <a:noAutofit/>
          </a:bodyPr>
          <a:lstStyle/>
          <a:p>
            <a:pPr>
              <a:spcAft>
                <a:spcPts val="600"/>
              </a:spcAft>
            </a:pPr>
            <a:r>
              <a:rPr lang="en-US" altLang="en-US" sz="2000" dirty="0" smtClean="0"/>
              <a:t>Anaphylaxis is a life-threatening systemic reaction with rapid onset</a:t>
            </a:r>
          </a:p>
          <a:p>
            <a:pPr>
              <a:spcAft>
                <a:spcPts val="600"/>
              </a:spcAft>
            </a:pPr>
            <a:r>
              <a:rPr lang="en-US" altLang="en-US" sz="2000" dirty="0" smtClean="0"/>
              <a:t>Anaphylaxis is increasing in </a:t>
            </a:r>
            <a:r>
              <a:rPr lang="en-US" sz="2000" dirty="0" smtClean="0"/>
              <a:t>all countries</a:t>
            </a:r>
            <a:endParaRPr lang="en-US" altLang="en-US" sz="2000" dirty="0" smtClean="0"/>
          </a:p>
          <a:p>
            <a:pPr>
              <a:spcAft>
                <a:spcPts val="600"/>
              </a:spcAft>
            </a:pPr>
            <a:r>
              <a:rPr lang="en-US" altLang="en-US" sz="2000" dirty="0" smtClean="0"/>
              <a:t>In children, foods are the most common cause anaphylaxis</a:t>
            </a:r>
          </a:p>
          <a:p>
            <a:pPr>
              <a:spcAft>
                <a:spcPts val="600"/>
              </a:spcAft>
            </a:pPr>
            <a:r>
              <a:rPr lang="en-US" altLang="en-US" sz="2000" dirty="0" smtClean="0"/>
              <a:t>Early recognition is essential to optimal anaphylaxis management</a:t>
            </a:r>
          </a:p>
          <a:p>
            <a:pPr>
              <a:spcAft>
                <a:spcPts val="600"/>
              </a:spcAft>
            </a:pPr>
            <a:r>
              <a:rPr lang="en-US" altLang="en-US" sz="2000" dirty="0" smtClean="0"/>
              <a:t>IM epinephrine is the treatment of choice for anaphylaxis</a:t>
            </a:r>
          </a:p>
          <a:p>
            <a:pPr>
              <a:spcAft>
                <a:spcPts val="600"/>
              </a:spcAft>
            </a:pPr>
            <a:r>
              <a:rPr lang="en-US" altLang="en-US" sz="2000" dirty="0" smtClean="0"/>
              <a:t>Epinephrine should be administered immediately at the onset of likely anaphylaxis</a:t>
            </a:r>
          </a:p>
          <a:p>
            <a:pPr>
              <a:spcAft>
                <a:spcPts val="600"/>
              </a:spcAft>
            </a:pPr>
            <a:r>
              <a:rPr lang="en-US" altLang="en-US" sz="2000" dirty="0" smtClean="0"/>
              <a:t>Some reactions may be protracted or biphasic and warrant additional consideration and monitoring</a:t>
            </a:r>
          </a:p>
          <a:p>
            <a:pPr>
              <a:spcAft>
                <a:spcPts val="600"/>
              </a:spcAft>
            </a:pPr>
            <a:r>
              <a:rPr lang="en-US" altLang="en-US" sz="2000" dirty="0" smtClean="0"/>
              <a:t>Emergency action plans should be developed for all patients </a:t>
            </a:r>
            <a:br>
              <a:rPr lang="en-US" altLang="en-US" sz="2000" dirty="0" smtClean="0"/>
            </a:br>
            <a:r>
              <a:rPr lang="en-US" altLang="en-US" sz="2000" dirty="0" smtClean="0"/>
              <a:t>at risk for anaphylaxis</a:t>
            </a:r>
          </a:p>
          <a:p>
            <a:pPr>
              <a:spcAft>
                <a:spcPts val="600"/>
              </a:spcAft>
            </a:pPr>
            <a:r>
              <a:rPr lang="en-US" altLang="en-US" sz="2000" dirty="0" smtClean="0"/>
              <a:t>Education on anaphylaxis and allergen avoidance is critical for patients and their caregivers</a:t>
            </a:r>
          </a:p>
          <a:p>
            <a:pPr marL="0" indent="0">
              <a:spcAft>
                <a:spcPts val="600"/>
              </a:spcAft>
              <a:buNone/>
            </a:pPr>
            <a:endParaRPr lang="en-US" altLang="en-US" sz="2000" dirty="0" smtClean="0"/>
          </a:p>
          <a:p>
            <a:pPr>
              <a:spcAft>
                <a:spcPts val="600"/>
              </a:spcAft>
            </a:pPr>
            <a:endParaRPr lang="en-US" altLang="en-US" sz="2000" dirty="0" smtClean="0"/>
          </a:p>
        </p:txBody>
      </p:sp>
    </p:spTree>
    <p:extLst>
      <p:ext uri="{BB962C8B-B14F-4D97-AF65-F5344CB8AC3E}">
        <p14:creationId xmlns="" xmlns:p14="http://schemas.microsoft.com/office/powerpoint/2010/main" val="40314044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914400" y="274638"/>
            <a:ext cx="7772400" cy="758515"/>
          </a:xfrm>
        </p:spPr>
        <p:txBody>
          <a:bodyPr>
            <a:normAutofit/>
          </a:bodyPr>
          <a:lstStyle/>
          <a:p>
            <a:r>
              <a:rPr lang="en-US" altLang="en-US" dirty="0" smtClean="0"/>
              <a:t>Delayed Anaphylaxis to Alpha-gal</a:t>
            </a:r>
          </a:p>
        </p:txBody>
      </p:sp>
      <p:sp>
        <p:nvSpPr>
          <p:cNvPr id="2" name="Slide Number Placeholder 1"/>
          <p:cNvSpPr>
            <a:spLocks noGrp="1"/>
          </p:cNvSpPr>
          <p:nvPr>
            <p:ph type="sldNum" sz="quarter" idx="12"/>
          </p:nvPr>
        </p:nvSpPr>
        <p:spPr>
          <a:xfrm>
            <a:off x="8516888" y="6438900"/>
            <a:ext cx="527150" cy="365125"/>
          </a:xfrm>
        </p:spPr>
        <p:txBody>
          <a:bodyPr/>
          <a:lstStyle/>
          <a:p>
            <a:fld id="{3613D34C-1C5B-4DE2-B9B5-30787A7B61A1}" type="slidenum">
              <a:rPr lang="en-US" smtClean="0"/>
              <a:pPr/>
              <a:t>81</a:t>
            </a:fld>
            <a:endParaRPr lang="en-US" dirty="0"/>
          </a:p>
        </p:txBody>
      </p:sp>
      <p:sp>
        <p:nvSpPr>
          <p:cNvPr id="25602" name="Content Placeholder 2"/>
          <p:cNvSpPr>
            <a:spLocks noGrp="1"/>
          </p:cNvSpPr>
          <p:nvPr>
            <p:ph sz="quarter" idx="1"/>
          </p:nvPr>
        </p:nvSpPr>
        <p:spPr>
          <a:xfrm>
            <a:off x="304800" y="1140031"/>
            <a:ext cx="8686800" cy="5184569"/>
          </a:xfrm>
        </p:spPr>
        <p:txBody>
          <a:bodyPr>
            <a:noAutofit/>
          </a:bodyPr>
          <a:lstStyle/>
          <a:p>
            <a:pPr>
              <a:spcAft>
                <a:spcPts val="600"/>
              </a:spcAft>
            </a:pPr>
            <a:r>
              <a:rPr lang="en-US" altLang="en-US" sz="1800" dirty="0" smtClean="0">
                <a:latin typeface="Calibri" pitchFamily="34" charset="0"/>
              </a:rPr>
              <a:t>Triggered by an IgE antibody to a sugar (not a protein) </a:t>
            </a:r>
            <a:r>
              <a:rPr lang="en-US" altLang="en-US" sz="1800" dirty="0" err="1" smtClean="0">
                <a:solidFill>
                  <a:srgbClr val="FF0000"/>
                </a:solidFill>
                <a:latin typeface="Calibri" pitchFamily="34" charset="0"/>
              </a:rPr>
              <a:t>Galactose</a:t>
            </a:r>
            <a:r>
              <a:rPr lang="en-US" altLang="en-US" sz="1800" dirty="0" smtClean="0">
                <a:solidFill>
                  <a:srgbClr val="FF0000"/>
                </a:solidFill>
                <a:latin typeface="Calibri" pitchFamily="34" charset="0"/>
              </a:rPr>
              <a:t> alpha 1-3 </a:t>
            </a:r>
            <a:r>
              <a:rPr lang="en-US" altLang="en-US" sz="1800" dirty="0" err="1" smtClean="0">
                <a:solidFill>
                  <a:srgbClr val="FF0000"/>
                </a:solidFill>
                <a:latin typeface="Calibri" pitchFamily="34" charset="0"/>
              </a:rPr>
              <a:t>galactose</a:t>
            </a:r>
            <a:r>
              <a:rPr lang="en-US" altLang="en-US" sz="1800" dirty="0" smtClean="0">
                <a:solidFill>
                  <a:srgbClr val="FF0000"/>
                </a:solidFill>
                <a:latin typeface="Calibri" pitchFamily="34" charset="0"/>
              </a:rPr>
              <a:t> (“alpha gal”</a:t>
            </a:r>
            <a:r>
              <a:rPr lang="en-US" altLang="ja-JP" sz="1800" dirty="0" smtClean="0">
                <a:solidFill>
                  <a:srgbClr val="FF0000"/>
                </a:solidFill>
                <a:latin typeface="Calibri" pitchFamily="34" charset="0"/>
              </a:rPr>
              <a:t>) </a:t>
            </a:r>
            <a:r>
              <a:rPr lang="en-US" altLang="ja-JP" sz="1800" dirty="0" smtClean="0">
                <a:latin typeface="Calibri" pitchFamily="34" charset="0"/>
              </a:rPr>
              <a:t>found in meat </a:t>
            </a:r>
            <a:r>
              <a:rPr lang="en-US" altLang="en-US" sz="1800" dirty="0" smtClean="0">
                <a:latin typeface="Calibri" pitchFamily="34" charset="0"/>
              </a:rPr>
              <a:t>(beef, pork, lamb, venison, bison but not poultry or fish) </a:t>
            </a:r>
          </a:p>
          <a:p>
            <a:pPr>
              <a:spcAft>
                <a:spcPts val="600"/>
              </a:spcAft>
            </a:pPr>
            <a:r>
              <a:rPr lang="en-US" altLang="en-US" sz="1800" dirty="0" smtClean="0">
                <a:latin typeface="Calibri" pitchFamily="34" charset="0"/>
              </a:rPr>
              <a:t>Gelatin and </a:t>
            </a:r>
            <a:r>
              <a:rPr lang="en-US" altLang="en-US" sz="1800" dirty="0" err="1" smtClean="0">
                <a:latin typeface="Calibri" pitchFamily="34" charset="0"/>
              </a:rPr>
              <a:t>Cetuximab</a:t>
            </a:r>
            <a:r>
              <a:rPr lang="en-US" altLang="en-US" sz="1800" dirty="0" smtClean="0">
                <a:latin typeface="Calibri" pitchFamily="34" charset="0"/>
              </a:rPr>
              <a:t> also contain alpha-gal</a:t>
            </a:r>
          </a:p>
          <a:p>
            <a:pPr>
              <a:spcAft>
                <a:spcPts val="600"/>
              </a:spcAft>
            </a:pPr>
            <a:r>
              <a:rPr lang="en-US" altLang="en-US" sz="1800" dirty="0" smtClean="0">
                <a:latin typeface="Calibri" pitchFamily="34" charset="0"/>
              </a:rPr>
              <a:t>Can occur 3 to 6 hours after ingestion</a:t>
            </a:r>
          </a:p>
          <a:p>
            <a:pPr>
              <a:spcAft>
                <a:spcPts val="600"/>
              </a:spcAft>
            </a:pPr>
            <a:r>
              <a:rPr lang="en-US" altLang="en-US" sz="1800" dirty="0" smtClean="0">
                <a:latin typeface="Calibri" pitchFamily="34" charset="0"/>
              </a:rPr>
              <a:t>May be severe/ life threatening:</a:t>
            </a:r>
          </a:p>
          <a:p>
            <a:pPr lvl="1">
              <a:spcAft>
                <a:spcPts val="600"/>
              </a:spcAft>
            </a:pPr>
            <a:r>
              <a:rPr lang="en-US" altLang="en-US" sz="1600" dirty="0" smtClean="0">
                <a:latin typeface="Calibri" pitchFamily="34" charset="0"/>
              </a:rPr>
              <a:t>Skin (itch, urticaria, angioedema) </a:t>
            </a:r>
          </a:p>
          <a:p>
            <a:pPr lvl="1">
              <a:spcAft>
                <a:spcPts val="600"/>
              </a:spcAft>
            </a:pPr>
            <a:r>
              <a:rPr lang="en-US" altLang="en-US" sz="1600" dirty="0" smtClean="0">
                <a:latin typeface="Calibri" pitchFamily="34" charset="0"/>
              </a:rPr>
              <a:t>GI symptoms (cramping, diarrhea, nausea) </a:t>
            </a:r>
          </a:p>
          <a:p>
            <a:pPr lvl="1">
              <a:spcAft>
                <a:spcPts val="600"/>
              </a:spcAft>
            </a:pPr>
            <a:r>
              <a:rPr lang="en-US" altLang="en-US" sz="1600" dirty="0" smtClean="0">
                <a:latin typeface="Calibri" pitchFamily="34" charset="0"/>
              </a:rPr>
              <a:t>Respiratory symptoms (cough, wheeze, dyspnea) </a:t>
            </a:r>
          </a:p>
          <a:p>
            <a:pPr lvl="1">
              <a:spcAft>
                <a:spcPts val="600"/>
              </a:spcAft>
            </a:pPr>
            <a:r>
              <a:rPr lang="en-US" altLang="en-US" sz="1600" dirty="0" smtClean="0">
                <a:latin typeface="Calibri" pitchFamily="34" charset="0"/>
              </a:rPr>
              <a:t>Cardiovascular symptoms (arrhythmia, blood pressure fall, syncope, shock) – Death</a:t>
            </a:r>
          </a:p>
          <a:p>
            <a:pPr>
              <a:spcAft>
                <a:spcPts val="600"/>
              </a:spcAft>
            </a:pPr>
            <a:r>
              <a:rPr lang="en-US" altLang="en-US" sz="1800" dirty="0" smtClean="0">
                <a:latin typeface="Calibri" pitchFamily="34" charset="0"/>
              </a:rPr>
              <a:t>Can develop in adulthood </a:t>
            </a:r>
          </a:p>
          <a:p>
            <a:pPr>
              <a:spcAft>
                <a:spcPts val="600"/>
              </a:spcAft>
            </a:pPr>
            <a:r>
              <a:rPr lang="en-US" altLang="en-US" sz="1800" dirty="0" smtClean="0">
                <a:latin typeface="Calibri" pitchFamily="34" charset="0"/>
              </a:rPr>
              <a:t>May be result of the </a:t>
            </a:r>
            <a:r>
              <a:rPr lang="en-US" altLang="en-US" sz="1800" dirty="0" smtClean="0">
                <a:solidFill>
                  <a:srgbClr val="FF0000"/>
                </a:solidFill>
                <a:latin typeface="Calibri" pitchFamily="34" charset="0"/>
              </a:rPr>
              <a:t>bite of a </a:t>
            </a:r>
            <a:r>
              <a:rPr lang="en-US" altLang="en-US" sz="1800" dirty="0" err="1" smtClean="0">
                <a:solidFill>
                  <a:srgbClr val="FF0000"/>
                </a:solidFill>
                <a:latin typeface="Calibri" pitchFamily="34" charset="0"/>
              </a:rPr>
              <a:t>Lonestar</a:t>
            </a:r>
            <a:r>
              <a:rPr lang="en-US" altLang="en-US" sz="1800" dirty="0" smtClean="0">
                <a:solidFill>
                  <a:srgbClr val="FF0000"/>
                </a:solidFill>
                <a:latin typeface="Calibri" pitchFamily="34" charset="0"/>
              </a:rPr>
              <a:t> tick or a “seed tick” </a:t>
            </a:r>
            <a:r>
              <a:rPr lang="en-US" altLang="en-US" sz="1800" dirty="0" smtClean="0">
                <a:latin typeface="Calibri" pitchFamily="34" charset="0"/>
              </a:rPr>
              <a:t>(larva form of species of ticks as deer ticks or dog ticks)</a:t>
            </a:r>
          </a:p>
          <a:p>
            <a:pPr>
              <a:spcAft>
                <a:spcPts val="600"/>
              </a:spcAft>
            </a:pPr>
            <a:r>
              <a:rPr lang="en-US" altLang="en-US" sz="1800" dirty="0" smtClean="0">
                <a:latin typeface="Calibri" pitchFamily="34" charset="0"/>
              </a:rPr>
              <a:t>Skin tests (+) to fresh meat but not to commercial extracts</a:t>
            </a:r>
          </a:p>
          <a:p>
            <a:pPr>
              <a:spcAft>
                <a:spcPts val="600"/>
              </a:spcAft>
              <a:buFontTx/>
              <a:buNone/>
            </a:pPr>
            <a:endParaRPr lang="en-US" altLang="en-US" sz="1800" dirty="0" smtClean="0">
              <a:solidFill>
                <a:srgbClr val="00FF00"/>
              </a:solidFill>
            </a:endParaRPr>
          </a:p>
          <a:p>
            <a:pPr>
              <a:spcAft>
                <a:spcPts val="600"/>
              </a:spcAft>
              <a:buFontTx/>
              <a:buNone/>
            </a:pPr>
            <a:endParaRPr lang="en-US" altLang="en-US" sz="1800" dirty="0" smtClean="0"/>
          </a:p>
          <a:p>
            <a:pPr>
              <a:spcAft>
                <a:spcPts val="600"/>
              </a:spcAft>
              <a:buFontTx/>
              <a:buNone/>
            </a:pPr>
            <a:r>
              <a:rPr lang="en-US" altLang="en-US" sz="1800" dirty="0" smtClean="0"/>
              <a:t>        </a:t>
            </a:r>
          </a:p>
        </p:txBody>
      </p:sp>
    </p:spTree>
    <p:extLst>
      <p:ext uri="{BB962C8B-B14F-4D97-AF65-F5344CB8AC3E}">
        <p14:creationId xmlns="" xmlns:p14="http://schemas.microsoft.com/office/powerpoint/2010/main" val="2942469836"/>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914400" y="274638"/>
            <a:ext cx="7772400" cy="865393"/>
          </a:xfrm>
        </p:spPr>
        <p:txBody>
          <a:bodyPr/>
          <a:lstStyle/>
          <a:p>
            <a:r>
              <a:rPr lang="en-US" altLang="en-US" dirty="0" err="1" smtClean="0"/>
              <a:t>Lonestar</a:t>
            </a:r>
            <a:r>
              <a:rPr lang="en-US" altLang="en-US" dirty="0" smtClean="0"/>
              <a:t> Tick</a:t>
            </a:r>
          </a:p>
        </p:txBody>
      </p:sp>
      <p:sp>
        <p:nvSpPr>
          <p:cNvPr id="2" name="Slide Number Placeholder 1"/>
          <p:cNvSpPr>
            <a:spLocks noGrp="1"/>
          </p:cNvSpPr>
          <p:nvPr>
            <p:ph type="sldNum" sz="quarter" idx="12"/>
          </p:nvPr>
        </p:nvSpPr>
        <p:spPr>
          <a:xfrm>
            <a:off x="8516888" y="6438900"/>
            <a:ext cx="527150" cy="365125"/>
          </a:xfrm>
        </p:spPr>
        <p:txBody>
          <a:bodyPr/>
          <a:lstStyle/>
          <a:p>
            <a:fld id="{3613D34C-1C5B-4DE2-B9B5-30787A7B61A1}" type="slidenum">
              <a:rPr lang="en-US" smtClean="0"/>
              <a:pPr/>
              <a:t>82</a:t>
            </a:fld>
            <a:endParaRPr lang="en-US" dirty="0"/>
          </a:p>
        </p:txBody>
      </p:sp>
      <p:pic>
        <p:nvPicPr>
          <p:cNvPr id="26628" name="Content Placeholder 4" descr="lonestartick-45114ba9fc67a1de8aebb58ffe8f805eb616861e-s4.jpg"/>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1258784" y="1447799"/>
            <a:ext cx="6697684" cy="4857997"/>
          </a:xfrm>
          <a:solidFill>
            <a:srgbClr val="FF0000"/>
          </a:solidFill>
          <a:ln>
            <a:solidFill>
              <a:srgbClr val="FF0000"/>
            </a:solidFill>
          </a:ln>
        </p:spPr>
      </p:pic>
    </p:spTree>
    <p:extLst>
      <p:ext uri="{BB962C8B-B14F-4D97-AF65-F5344CB8AC3E}">
        <p14:creationId xmlns="" xmlns:p14="http://schemas.microsoft.com/office/powerpoint/2010/main" val="20274214"/>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581891" y="274638"/>
            <a:ext cx="8104909" cy="1143000"/>
          </a:xfrm>
        </p:spPr>
        <p:txBody>
          <a:bodyPr>
            <a:normAutofit fontScale="90000"/>
          </a:bodyPr>
          <a:lstStyle/>
          <a:p>
            <a:r>
              <a:rPr lang="en-US" altLang="en-US" b="1" dirty="0" smtClean="0">
                <a:solidFill>
                  <a:srgbClr val="FF0000"/>
                </a:solidFill>
              </a:rPr>
              <a:t>Clinical Characteristics of </a:t>
            </a:r>
            <a:br>
              <a:rPr lang="en-US" altLang="en-US" b="1" dirty="0" smtClean="0">
                <a:solidFill>
                  <a:srgbClr val="FF0000"/>
                </a:solidFill>
              </a:rPr>
            </a:br>
            <a:r>
              <a:rPr lang="en-US" altLang="en-US" b="1" dirty="0" smtClean="0">
                <a:solidFill>
                  <a:srgbClr val="FF0000"/>
                </a:solidFill>
              </a:rPr>
              <a:t>Alpha-Gal Allergy</a:t>
            </a:r>
          </a:p>
        </p:txBody>
      </p:sp>
      <p:sp>
        <p:nvSpPr>
          <p:cNvPr id="2" name="Slide Number Placeholder 1"/>
          <p:cNvSpPr>
            <a:spLocks noGrp="1"/>
          </p:cNvSpPr>
          <p:nvPr>
            <p:ph type="sldNum" sz="quarter" idx="12"/>
          </p:nvPr>
        </p:nvSpPr>
        <p:spPr/>
        <p:txBody>
          <a:bodyPr/>
          <a:lstStyle/>
          <a:p>
            <a:fld id="{3613D34C-1C5B-4DE2-B9B5-30787A7B61A1}" type="slidenum">
              <a:rPr lang="en-US" smtClean="0"/>
              <a:pPr/>
              <a:t>83</a:t>
            </a:fld>
            <a:endParaRPr lang="en-US" dirty="0"/>
          </a:p>
        </p:txBody>
      </p:sp>
      <p:sp>
        <p:nvSpPr>
          <p:cNvPr id="97283" name="Content Placeholder 2"/>
          <p:cNvSpPr>
            <a:spLocks noGrp="1"/>
          </p:cNvSpPr>
          <p:nvPr>
            <p:ph sz="quarter" idx="1"/>
          </p:nvPr>
        </p:nvSpPr>
        <p:spPr>
          <a:xfrm>
            <a:off x="391886" y="1638794"/>
            <a:ext cx="8294914" cy="4381005"/>
          </a:xfrm>
        </p:spPr>
        <p:txBody>
          <a:bodyPr>
            <a:noAutofit/>
          </a:bodyPr>
          <a:lstStyle/>
          <a:p>
            <a:r>
              <a:rPr lang="en-US" altLang="en-US" sz="2000" dirty="0" smtClean="0"/>
              <a:t>Delayed onset generalized </a:t>
            </a:r>
            <a:r>
              <a:rPr lang="en-US" altLang="en-US" sz="2000" dirty="0" err="1" smtClean="0"/>
              <a:t>urticaria</a:t>
            </a:r>
            <a:r>
              <a:rPr lang="en-US" altLang="en-US" sz="2000" dirty="0" smtClean="0"/>
              <a:t> or anaphylaxis starting 3-6 hours after eating beef, pork, or lamb</a:t>
            </a:r>
          </a:p>
          <a:p>
            <a:r>
              <a:rPr lang="en-US" altLang="en-US" sz="2000" dirty="0" smtClean="0"/>
              <a:t>Some also have reactions to milk (contains alpha-gal)</a:t>
            </a:r>
          </a:p>
          <a:p>
            <a:r>
              <a:rPr lang="en-US" altLang="en-US" sz="2000" dirty="0" smtClean="0"/>
              <a:t>Children are more likely to have </a:t>
            </a:r>
            <a:r>
              <a:rPr lang="en-US" altLang="en-US" sz="2000" dirty="0" err="1" smtClean="0"/>
              <a:t>urticaria</a:t>
            </a:r>
            <a:r>
              <a:rPr lang="en-US" altLang="en-US" sz="2000" dirty="0" smtClean="0"/>
              <a:t> than anaphylaxis</a:t>
            </a:r>
          </a:p>
          <a:p>
            <a:r>
              <a:rPr lang="en-US" altLang="en-US" sz="2000" dirty="0" smtClean="0"/>
              <a:t>In cases of new onset cow's milk allergy in children &gt;5 years old, alpha-gal should be considered as an alternative diagnosis to protein-based milk allergy</a:t>
            </a:r>
          </a:p>
          <a:p>
            <a:r>
              <a:rPr lang="en-US" altLang="en-US" sz="2000" dirty="0" smtClean="0"/>
              <a:t>May not occur on each ingestion</a:t>
            </a:r>
          </a:p>
          <a:p>
            <a:r>
              <a:rPr lang="en-US" altLang="en-US" sz="2000" dirty="0" smtClean="0"/>
              <a:t>Reaction related to quantity of meat ingested</a:t>
            </a:r>
          </a:p>
          <a:p>
            <a:pPr lvl="1"/>
            <a:r>
              <a:rPr lang="en-US" altLang="en-US" sz="2000" dirty="0" smtClean="0"/>
              <a:t>Therefore consider complete elimination of meat or allowing continued ingestion of quantities previously tolerated 2-3 times a week</a:t>
            </a:r>
          </a:p>
          <a:p>
            <a:endParaRPr lang="en-US" altLang="en-US" sz="2000" dirty="0" smtClean="0"/>
          </a:p>
          <a:p>
            <a:endParaRPr lang="en-US" altLang="en-US" sz="2000" dirty="0" smtClean="0"/>
          </a:p>
        </p:txBody>
      </p:sp>
    </p:spTree>
    <p:extLst>
      <p:ext uri="{BB962C8B-B14F-4D97-AF65-F5344CB8AC3E}">
        <p14:creationId xmlns="" xmlns:p14="http://schemas.microsoft.com/office/powerpoint/2010/main" val="1808911684"/>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914400" y="274638"/>
            <a:ext cx="7772400" cy="806017"/>
          </a:xfrm>
        </p:spPr>
        <p:txBody>
          <a:bodyPr>
            <a:normAutofit fontScale="90000"/>
          </a:bodyPr>
          <a:lstStyle/>
          <a:p>
            <a:pPr algn="ctr"/>
            <a:r>
              <a:rPr lang="en-US" altLang="en-US" b="1" dirty="0" smtClean="0">
                <a:solidFill>
                  <a:srgbClr val="FF0000"/>
                </a:solidFill>
              </a:rPr>
              <a:t>Mast Cell Activation Syndrome (MCAS)</a:t>
            </a:r>
          </a:p>
        </p:txBody>
      </p:sp>
      <p:sp>
        <p:nvSpPr>
          <p:cNvPr id="2" name="Slide Number Placeholder 1"/>
          <p:cNvSpPr>
            <a:spLocks noGrp="1"/>
          </p:cNvSpPr>
          <p:nvPr>
            <p:ph type="sldNum" sz="quarter" idx="12"/>
          </p:nvPr>
        </p:nvSpPr>
        <p:spPr/>
        <p:txBody>
          <a:bodyPr/>
          <a:lstStyle/>
          <a:p>
            <a:fld id="{3613D34C-1C5B-4DE2-B9B5-30787A7B61A1}" type="slidenum">
              <a:rPr lang="en-US" smtClean="0"/>
              <a:pPr/>
              <a:t>84</a:t>
            </a:fld>
            <a:endParaRPr lang="en-US" dirty="0"/>
          </a:p>
        </p:txBody>
      </p:sp>
      <p:sp>
        <p:nvSpPr>
          <p:cNvPr id="79875" name="Content Placeholder 2"/>
          <p:cNvSpPr>
            <a:spLocks noGrp="1"/>
          </p:cNvSpPr>
          <p:nvPr>
            <p:ph sz="quarter" idx="1"/>
          </p:nvPr>
        </p:nvSpPr>
        <p:spPr>
          <a:xfrm>
            <a:off x="724395" y="1805049"/>
            <a:ext cx="7962405" cy="4214750"/>
          </a:xfrm>
        </p:spPr>
        <p:txBody>
          <a:bodyPr/>
          <a:lstStyle/>
          <a:p>
            <a:r>
              <a:rPr lang="en-US" altLang="en-US" dirty="0" smtClean="0"/>
              <a:t>Primary MCAS</a:t>
            </a:r>
          </a:p>
          <a:p>
            <a:pPr lvl="1"/>
            <a:r>
              <a:rPr lang="en-US" altLang="en-US" dirty="0" smtClean="0"/>
              <a:t>KIT-mutated, </a:t>
            </a:r>
            <a:r>
              <a:rPr lang="en-US" altLang="en-US" dirty="0" err="1" smtClean="0"/>
              <a:t>clonal</a:t>
            </a:r>
            <a:r>
              <a:rPr lang="en-US" altLang="en-US" dirty="0" smtClean="0"/>
              <a:t> mast cells are detected</a:t>
            </a:r>
          </a:p>
          <a:p>
            <a:r>
              <a:rPr lang="en-US" altLang="en-US" dirty="0" smtClean="0"/>
              <a:t>Secondary MCAS</a:t>
            </a:r>
          </a:p>
          <a:p>
            <a:pPr lvl="1"/>
            <a:r>
              <a:rPr lang="en-US" altLang="en-US" dirty="0" smtClean="0"/>
              <a:t>Underlying inflammatory disease, often in the form of an </a:t>
            </a:r>
            <a:r>
              <a:rPr lang="en-US" altLang="en-US" dirty="0" err="1" smtClean="0"/>
              <a:t>IgE</a:t>
            </a:r>
            <a:r>
              <a:rPr lang="en-US" altLang="en-US" dirty="0" smtClean="0"/>
              <a:t>-dependent allergy, but no KIT-mutated mast cells, is found</a:t>
            </a:r>
          </a:p>
          <a:p>
            <a:r>
              <a:rPr lang="en-US" altLang="en-US" dirty="0" smtClean="0"/>
              <a:t>Idiopathic MCAS</a:t>
            </a:r>
          </a:p>
          <a:p>
            <a:pPr lvl="1"/>
            <a:r>
              <a:rPr lang="en-US" altLang="en-US" dirty="0" smtClean="0"/>
              <a:t>Neither an allergy or other underlying disease, nor KIT-mutated mast cells are detectable</a:t>
            </a:r>
          </a:p>
        </p:txBody>
      </p:sp>
      <p:sp>
        <p:nvSpPr>
          <p:cNvPr id="79876" name="TextBox 3"/>
          <p:cNvSpPr txBox="1">
            <a:spLocks noChangeArrowheads="1"/>
          </p:cNvSpPr>
          <p:nvPr/>
        </p:nvSpPr>
        <p:spPr bwMode="auto">
          <a:xfrm>
            <a:off x="734291" y="6433251"/>
            <a:ext cx="2763838"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200" dirty="0" err="1">
                <a:solidFill>
                  <a:schemeClr val="tx1"/>
                </a:solidFill>
              </a:rPr>
              <a:t>Valent</a:t>
            </a:r>
            <a:r>
              <a:rPr lang="en-US" altLang="en-US" sz="1200" dirty="0">
                <a:solidFill>
                  <a:schemeClr val="tx1"/>
                </a:solidFill>
              </a:rPr>
              <a:t> P. </a:t>
            </a:r>
            <a:r>
              <a:rPr lang="en-US" altLang="en-US" sz="1200" i="1" dirty="0">
                <a:solidFill>
                  <a:schemeClr val="tx1"/>
                </a:solidFill>
              </a:rPr>
              <a:t>Allergy</a:t>
            </a:r>
            <a:r>
              <a:rPr lang="en-US" altLang="en-US" sz="1200" dirty="0">
                <a:solidFill>
                  <a:schemeClr val="tx1"/>
                </a:solidFill>
              </a:rPr>
              <a:t>. 2013;68(4):417-424.</a:t>
            </a:r>
          </a:p>
        </p:txBody>
      </p:sp>
      <p:sp>
        <p:nvSpPr>
          <p:cNvPr id="6" name="Прямоугольник 5"/>
          <p:cNvSpPr/>
          <p:nvPr/>
        </p:nvSpPr>
        <p:spPr>
          <a:xfrm>
            <a:off x="2826327" y="1294410"/>
            <a:ext cx="3479470" cy="523220"/>
          </a:xfrm>
          <a:prstGeom prst="rect">
            <a:avLst/>
          </a:prstGeom>
        </p:spPr>
        <p:txBody>
          <a:bodyPr wrap="square">
            <a:spAutoFit/>
          </a:bodyPr>
          <a:lstStyle/>
          <a:p>
            <a:pPr algn="ctr"/>
            <a:r>
              <a:rPr lang="en-US" altLang="en-US" sz="2800" b="1" dirty="0" smtClean="0">
                <a:solidFill>
                  <a:srgbClr val="FF0000"/>
                </a:solidFill>
              </a:rPr>
              <a:t>Classification </a:t>
            </a:r>
            <a:endParaRPr lang="ru-RU" sz="2800" dirty="0"/>
          </a:p>
        </p:txBody>
      </p:sp>
    </p:spTree>
    <p:extLst>
      <p:ext uri="{BB962C8B-B14F-4D97-AF65-F5344CB8AC3E}">
        <p14:creationId xmlns="" xmlns:p14="http://schemas.microsoft.com/office/powerpoint/2010/main" val="1241873371"/>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914400" y="274638"/>
            <a:ext cx="7772400" cy="996022"/>
          </a:xfrm>
        </p:spPr>
        <p:txBody>
          <a:bodyPr>
            <a:normAutofit/>
          </a:bodyPr>
          <a:lstStyle/>
          <a:p>
            <a:r>
              <a:rPr lang="en-US" altLang="en-US" sz="3600" dirty="0" smtClean="0">
                <a:solidFill>
                  <a:srgbClr val="FF0000"/>
                </a:solidFill>
              </a:rPr>
              <a:t>Criteria for Diagnosis MCAS</a:t>
            </a:r>
          </a:p>
        </p:txBody>
      </p:sp>
      <p:sp>
        <p:nvSpPr>
          <p:cNvPr id="2" name="Slide Number Placeholder 1"/>
          <p:cNvSpPr>
            <a:spLocks noGrp="1"/>
          </p:cNvSpPr>
          <p:nvPr>
            <p:ph type="sldNum" sz="quarter" idx="12"/>
          </p:nvPr>
        </p:nvSpPr>
        <p:spPr/>
        <p:txBody>
          <a:bodyPr/>
          <a:lstStyle/>
          <a:p>
            <a:fld id="{3613D34C-1C5B-4DE2-B9B5-30787A7B61A1}" type="slidenum">
              <a:rPr lang="en-US" smtClean="0"/>
              <a:pPr/>
              <a:t>85</a:t>
            </a:fld>
            <a:endParaRPr lang="en-US" dirty="0"/>
          </a:p>
        </p:txBody>
      </p:sp>
      <p:sp>
        <p:nvSpPr>
          <p:cNvPr id="80899" name="Content Placeholder 2"/>
          <p:cNvSpPr>
            <a:spLocks noGrp="1"/>
          </p:cNvSpPr>
          <p:nvPr>
            <p:ph sz="quarter" idx="1"/>
          </p:nvPr>
        </p:nvSpPr>
        <p:spPr>
          <a:xfrm>
            <a:off x="617517" y="1603168"/>
            <a:ext cx="8069283" cy="4416631"/>
          </a:xfrm>
        </p:spPr>
        <p:txBody>
          <a:bodyPr>
            <a:normAutofit/>
          </a:bodyPr>
          <a:lstStyle/>
          <a:p>
            <a:r>
              <a:rPr lang="en-US" altLang="en-US" sz="2400" dirty="0" smtClean="0"/>
              <a:t>Typical symptoms</a:t>
            </a:r>
          </a:p>
          <a:p>
            <a:pPr lvl="1"/>
            <a:r>
              <a:rPr lang="en-US" altLang="en-US" sz="2000" dirty="0" smtClean="0"/>
              <a:t>Acute </a:t>
            </a:r>
            <a:r>
              <a:rPr lang="en-US" altLang="en-US" sz="2000" dirty="0" err="1" smtClean="0"/>
              <a:t>urticaria</a:t>
            </a:r>
            <a:r>
              <a:rPr lang="en-US" altLang="en-US" sz="2000" dirty="0" smtClean="0"/>
              <a:t>, flushing, pruritus, headache, abdominal cramping, diarrhea, vomiting, respiratory symptoms and hypotension</a:t>
            </a:r>
          </a:p>
          <a:p>
            <a:r>
              <a:rPr lang="en-US" altLang="en-US" sz="2400" dirty="0" smtClean="0"/>
              <a:t>Substantial transient increase in mast cell mediators</a:t>
            </a:r>
            <a:br>
              <a:rPr lang="en-US" altLang="en-US" sz="2400" dirty="0" smtClean="0"/>
            </a:br>
            <a:r>
              <a:rPr lang="en-US" altLang="en-US" sz="2400" dirty="0" smtClean="0"/>
              <a:t>(ST increase 20% + 2 ng/mL) within 4 hours of a reaction</a:t>
            </a:r>
          </a:p>
          <a:p>
            <a:pPr lvl="1"/>
            <a:r>
              <a:rPr lang="en-US" altLang="en-US" sz="2000" dirty="0" err="1" smtClean="0"/>
              <a:t>Tryptase</a:t>
            </a:r>
            <a:r>
              <a:rPr lang="en-US" altLang="en-US" sz="2000" dirty="0" smtClean="0"/>
              <a:t>, histamine, leukotriene C</a:t>
            </a:r>
            <a:r>
              <a:rPr lang="en-US" altLang="en-US" sz="2000" baseline="-25000" dirty="0" smtClean="0"/>
              <a:t>4</a:t>
            </a:r>
            <a:r>
              <a:rPr lang="en-US" altLang="en-US" sz="2000" dirty="0" smtClean="0"/>
              <a:t>, or PGD</a:t>
            </a:r>
            <a:r>
              <a:rPr lang="en-US" altLang="en-US" sz="2000" baseline="-25000" dirty="0" smtClean="0"/>
              <a:t>2</a:t>
            </a:r>
            <a:endParaRPr lang="en-US" altLang="en-US" sz="2000" dirty="0" smtClean="0"/>
          </a:p>
          <a:p>
            <a:r>
              <a:rPr lang="en-US" altLang="en-US" sz="2400" dirty="0" smtClean="0"/>
              <a:t>A response to agents attenuating the production or activities of these mediators</a:t>
            </a:r>
          </a:p>
        </p:txBody>
      </p:sp>
      <p:sp>
        <p:nvSpPr>
          <p:cNvPr id="80900" name="TextBox 3"/>
          <p:cNvSpPr txBox="1">
            <a:spLocks noChangeArrowheads="1"/>
          </p:cNvSpPr>
          <p:nvPr/>
        </p:nvSpPr>
        <p:spPr bwMode="auto">
          <a:xfrm>
            <a:off x="876795" y="6397625"/>
            <a:ext cx="44196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algn="ctr" eaLnBrk="1" hangingPunct="1">
              <a:spcBef>
                <a:spcPct val="0"/>
              </a:spcBef>
              <a:buClrTx/>
              <a:buFontTx/>
              <a:buNone/>
            </a:pPr>
            <a:r>
              <a:rPr lang="en-US" altLang="en-US" sz="1200" dirty="0" err="1">
                <a:solidFill>
                  <a:schemeClr val="tx1"/>
                </a:solidFill>
              </a:rPr>
              <a:t>Valent</a:t>
            </a:r>
            <a:r>
              <a:rPr lang="en-US" altLang="en-US" sz="1200" dirty="0">
                <a:solidFill>
                  <a:schemeClr val="tx1"/>
                </a:solidFill>
              </a:rPr>
              <a:t> P, et al. </a:t>
            </a:r>
            <a:r>
              <a:rPr lang="en-US" altLang="en-US" sz="1200" i="1" dirty="0" err="1">
                <a:solidFill>
                  <a:schemeClr val="tx1"/>
                </a:solidFill>
              </a:rPr>
              <a:t>Int</a:t>
            </a:r>
            <a:r>
              <a:rPr lang="en-US" altLang="en-US" sz="1200" i="1" dirty="0">
                <a:solidFill>
                  <a:schemeClr val="tx1"/>
                </a:solidFill>
              </a:rPr>
              <a:t> Arch Allergy </a:t>
            </a:r>
            <a:r>
              <a:rPr lang="en-US" altLang="en-US" sz="1200" i="1" dirty="0" err="1">
                <a:solidFill>
                  <a:schemeClr val="tx1"/>
                </a:solidFill>
              </a:rPr>
              <a:t>Immunol</a:t>
            </a:r>
            <a:r>
              <a:rPr lang="en-US" altLang="en-US" sz="1200" dirty="0">
                <a:solidFill>
                  <a:schemeClr val="tx1"/>
                </a:solidFill>
              </a:rPr>
              <a:t>. 2012;157(3):215-225</a:t>
            </a:r>
            <a:r>
              <a:rPr lang="en-US" altLang="en-US" sz="1200" dirty="0">
                <a:solidFill>
                  <a:srgbClr val="FFFFFF"/>
                </a:solidFill>
              </a:rPr>
              <a:t>.</a:t>
            </a:r>
          </a:p>
        </p:txBody>
      </p:sp>
    </p:spTree>
    <p:extLst>
      <p:ext uri="{BB962C8B-B14F-4D97-AF65-F5344CB8AC3E}">
        <p14:creationId xmlns="" xmlns:p14="http://schemas.microsoft.com/office/powerpoint/2010/main" val="1913458166"/>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20634" y="274638"/>
            <a:ext cx="8467106" cy="1019772"/>
          </a:xfrm>
        </p:spPr>
        <p:txBody>
          <a:bodyPr>
            <a:noAutofit/>
          </a:bodyPr>
          <a:lstStyle/>
          <a:p>
            <a:pPr algn="ctr"/>
            <a:r>
              <a:rPr lang="en-US" altLang="en-US" sz="3400" b="1" dirty="0" smtClean="0">
                <a:solidFill>
                  <a:srgbClr val="FF0000"/>
                </a:solidFill>
              </a:rPr>
              <a:t>Features Predictive of </a:t>
            </a:r>
            <a:r>
              <a:rPr lang="en-US" altLang="en-US" sz="3400" b="1" dirty="0" err="1" smtClean="0">
                <a:solidFill>
                  <a:srgbClr val="FF0000"/>
                </a:solidFill>
              </a:rPr>
              <a:t>Clonal</a:t>
            </a:r>
            <a:r>
              <a:rPr lang="en-US" altLang="en-US" sz="3400" b="1" dirty="0" smtClean="0">
                <a:solidFill>
                  <a:srgbClr val="FF0000"/>
                </a:solidFill>
              </a:rPr>
              <a:t> </a:t>
            </a:r>
            <a:r>
              <a:rPr lang="en-US" altLang="en-US" sz="3400" b="1" dirty="0" err="1" smtClean="0">
                <a:solidFill>
                  <a:srgbClr val="FF0000"/>
                </a:solidFill>
              </a:rPr>
              <a:t>Mastocytosis</a:t>
            </a:r>
            <a:endParaRPr lang="en-US" altLang="en-US" sz="3400" b="1" dirty="0" smtClean="0">
              <a:solidFill>
                <a:srgbClr val="FF0000"/>
              </a:solidFill>
            </a:endParaRPr>
          </a:p>
        </p:txBody>
      </p:sp>
      <p:sp>
        <p:nvSpPr>
          <p:cNvPr id="2" name="Slide Number Placeholder 1"/>
          <p:cNvSpPr>
            <a:spLocks noGrp="1"/>
          </p:cNvSpPr>
          <p:nvPr>
            <p:ph type="sldNum" sz="quarter" idx="12"/>
          </p:nvPr>
        </p:nvSpPr>
        <p:spPr/>
        <p:txBody>
          <a:bodyPr/>
          <a:lstStyle/>
          <a:p>
            <a:fld id="{3613D34C-1C5B-4DE2-B9B5-30787A7B61A1}" type="slidenum">
              <a:rPr lang="en-US" smtClean="0"/>
              <a:pPr/>
              <a:t>86</a:t>
            </a:fld>
            <a:endParaRPr lang="en-US" dirty="0"/>
          </a:p>
        </p:txBody>
      </p:sp>
      <p:sp>
        <p:nvSpPr>
          <p:cNvPr id="82947" name="Content Placeholder 2"/>
          <p:cNvSpPr>
            <a:spLocks noGrp="1"/>
          </p:cNvSpPr>
          <p:nvPr>
            <p:ph sz="quarter" idx="1"/>
          </p:nvPr>
        </p:nvSpPr>
        <p:spPr>
          <a:xfrm>
            <a:off x="736270" y="1816924"/>
            <a:ext cx="7950530" cy="4202875"/>
          </a:xfrm>
        </p:spPr>
        <p:txBody>
          <a:bodyPr/>
          <a:lstStyle/>
          <a:p>
            <a:r>
              <a:rPr lang="en-US" altLang="en-US" dirty="0" smtClean="0"/>
              <a:t>Male sex</a:t>
            </a:r>
          </a:p>
          <a:p>
            <a:r>
              <a:rPr lang="en-US" altLang="en-US" dirty="0" err="1" smtClean="0"/>
              <a:t>Presyncopal</a:t>
            </a:r>
            <a:r>
              <a:rPr lang="en-US" altLang="en-US" dirty="0" smtClean="0"/>
              <a:t> or </a:t>
            </a:r>
            <a:r>
              <a:rPr lang="en-US" altLang="en-US" dirty="0" err="1" smtClean="0"/>
              <a:t>syncopal</a:t>
            </a:r>
            <a:r>
              <a:rPr lang="en-US" altLang="en-US" dirty="0" smtClean="0"/>
              <a:t> episodes in the absence of </a:t>
            </a:r>
            <a:r>
              <a:rPr lang="en-US" altLang="en-US" dirty="0" err="1" smtClean="0"/>
              <a:t>urticaria</a:t>
            </a:r>
            <a:r>
              <a:rPr lang="en-US" altLang="en-US" dirty="0" smtClean="0"/>
              <a:t> or </a:t>
            </a:r>
            <a:r>
              <a:rPr lang="en-US" altLang="en-US" dirty="0" err="1" smtClean="0"/>
              <a:t>angioedema</a:t>
            </a:r>
            <a:endParaRPr lang="en-US" altLang="en-US" dirty="0" smtClean="0"/>
          </a:p>
          <a:p>
            <a:r>
              <a:rPr lang="en-US" altLang="en-US" dirty="0" smtClean="0"/>
              <a:t>Higher frequency of CV problems and insect related episodes and higher baseline </a:t>
            </a:r>
            <a:r>
              <a:rPr lang="en-US" altLang="en-US" dirty="0" err="1" smtClean="0"/>
              <a:t>tryptase</a:t>
            </a:r>
            <a:r>
              <a:rPr lang="en-US" altLang="en-US" dirty="0" smtClean="0"/>
              <a:t> levels in the </a:t>
            </a:r>
            <a:r>
              <a:rPr lang="en-US" altLang="en-US" dirty="0" err="1" smtClean="0"/>
              <a:t>clonal</a:t>
            </a:r>
            <a:r>
              <a:rPr lang="en-US" altLang="en-US" dirty="0" smtClean="0"/>
              <a:t> group</a:t>
            </a:r>
          </a:p>
        </p:txBody>
      </p:sp>
      <p:sp>
        <p:nvSpPr>
          <p:cNvPr id="82948" name="TextBox 3"/>
          <p:cNvSpPr txBox="1">
            <a:spLocks noChangeArrowheads="1"/>
          </p:cNvSpPr>
          <p:nvPr/>
        </p:nvSpPr>
        <p:spPr bwMode="auto">
          <a:xfrm>
            <a:off x="712518" y="6329548"/>
            <a:ext cx="539139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spcBef>
                <a:spcPct val="0"/>
              </a:spcBef>
              <a:buClrTx/>
              <a:buFontTx/>
              <a:buNone/>
            </a:pPr>
            <a:r>
              <a:rPr lang="en-US" altLang="en-US" sz="1200" dirty="0">
                <a:solidFill>
                  <a:schemeClr val="tx1"/>
                </a:solidFill>
              </a:rPr>
              <a:t>Alvarez-</a:t>
            </a:r>
            <a:r>
              <a:rPr lang="en-US" altLang="en-US" sz="1200" dirty="0" err="1">
                <a:solidFill>
                  <a:schemeClr val="tx1"/>
                </a:solidFill>
              </a:rPr>
              <a:t>Twose</a:t>
            </a:r>
            <a:r>
              <a:rPr lang="en-US" altLang="en-US" sz="1200" dirty="0">
                <a:solidFill>
                  <a:schemeClr val="tx1"/>
                </a:solidFill>
              </a:rPr>
              <a:t> I, et al. </a:t>
            </a:r>
            <a:r>
              <a:rPr lang="en-US" altLang="en-US" sz="1200" i="1" dirty="0">
                <a:solidFill>
                  <a:schemeClr val="tx1"/>
                </a:solidFill>
              </a:rPr>
              <a:t>J Allergy </a:t>
            </a:r>
            <a:r>
              <a:rPr lang="en-US" altLang="en-US" sz="1200" i="1" dirty="0" err="1">
                <a:solidFill>
                  <a:schemeClr val="tx1"/>
                </a:solidFill>
              </a:rPr>
              <a:t>Clin</a:t>
            </a:r>
            <a:r>
              <a:rPr lang="en-US" altLang="en-US" sz="1200" i="1" dirty="0">
                <a:solidFill>
                  <a:schemeClr val="tx1"/>
                </a:solidFill>
              </a:rPr>
              <a:t> </a:t>
            </a:r>
            <a:r>
              <a:rPr lang="en-US" altLang="en-US" sz="1200" i="1" dirty="0" err="1">
                <a:solidFill>
                  <a:schemeClr val="tx1"/>
                </a:solidFill>
              </a:rPr>
              <a:t>Immunol</a:t>
            </a:r>
            <a:r>
              <a:rPr lang="en-US" altLang="en-US" sz="1200" dirty="0">
                <a:solidFill>
                  <a:schemeClr val="tx1"/>
                </a:solidFill>
              </a:rPr>
              <a:t>. 2010;125(6):1269-1278.</a:t>
            </a:r>
          </a:p>
        </p:txBody>
      </p:sp>
    </p:spTree>
    <p:extLst>
      <p:ext uri="{BB962C8B-B14F-4D97-AF65-F5344CB8AC3E}">
        <p14:creationId xmlns="" xmlns:p14="http://schemas.microsoft.com/office/powerpoint/2010/main" val="2307141780"/>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p:nvPr>
        </p:nvSpPr>
        <p:spPr>
          <a:xfrm>
            <a:off x="451261" y="274638"/>
            <a:ext cx="8324603" cy="1143000"/>
          </a:xfrm>
        </p:spPr>
        <p:txBody>
          <a:bodyPr>
            <a:noAutofit/>
          </a:bodyPr>
          <a:lstStyle/>
          <a:p>
            <a:pPr algn="ctr"/>
            <a:r>
              <a:rPr lang="en-US" altLang="en-US" sz="3400" b="1" dirty="0" smtClean="0">
                <a:solidFill>
                  <a:srgbClr val="FF0000"/>
                </a:solidFill>
              </a:rPr>
              <a:t>Patients Receiving Antihypertensive Medications</a:t>
            </a:r>
          </a:p>
        </p:txBody>
      </p:sp>
      <p:sp>
        <p:nvSpPr>
          <p:cNvPr id="2" name="Slide Number Placeholder 1"/>
          <p:cNvSpPr>
            <a:spLocks noGrp="1"/>
          </p:cNvSpPr>
          <p:nvPr>
            <p:ph type="sldNum" sz="quarter" idx="12"/>
          </p:nvPr>
        </p:nvSpPr>
        <p:spPr/>
        <p:txBody>
          <a:bodyPr/>
          <a:lstStyle/>
          <a:p>
            <a:fld id="{3613D34C-1C5B-4DE2-B9B5-30787A7B61A1}" type="slidenum">
              <a:rPr lang="en-US" smtClean="0"/>
              <a:pPr/>
              <a:t>87</a:t>
            </a:fld>
            <a:endParaRPr lang="en-US" dirty="0"/>
          </a:p>
        </p:txBody>
      </p:sp>
      <p:sp>
        <p:nvSpPr>
          <p:cNvPr id="84995" name="Content Placeholder 4"/>
          <p:cNvSpPr>
            <a:spLocks noGrp="1"/>
          </p:cNvSpPr>
          <p:nvPr>
            <p:ph sz="quarter" idx="1"/>
          </p:nvPr>
        </p:nvSpPr>
        <p:spPr>
          <a:xfrm>
            <a:off x="914400" y="1698170"/>
            <a:ext cx="7772400" cy="4321629"/>
          </a:xfrm>
        </p:spPr>
        <p:txBody>
          <a:bodyPr/>
          <a:lstStyle/>
          <a:p>
            <a:r>
              <a:rPr lang="el-GR" altLang="en-US" dirty="0" smtClean="0"/>
              <a:t>β</a:t>
            </a:r>
            <a:r>
              <a:rPr lang="en-US" altLang="en-US" dirty="0" smtClean="0"/>
              <a:t>-blocker, ACE-inhibitor, diuretic, or antihypertensive medication use in aggregate was associated with increased organ system involvement and hospital admission in ED patients with anaphylaxis</a:t>
            </a:r>
            <a:r>
              <a:rPr lang="en-US" altLang="en-US" baseline="30000" dirty="0" smtClean="0"/>
              <a:t>1</a:t>
            </a:r>
            <a:endParaRPr lang="en-US" altLang="en-US" dirty="0" smtClean="0"/>
          </a:p>
          <a:p>
            <a:r>
              <a:rPr lang="en-US" altLang="en-US" dirty="0" smtClean="0"/>
              <a:t>However, there is no contraindication for the use of epinephrine with this class of medications and should be given in an emergency to treat life-threatening allergic reactions</a:t>
            </a:r>
            <a:r>
              <a:rPr lang="en-US" altLang="en-US" baseline="30000" dirty="0" smtClean="0"/>
              <a:t>2</a:t>
            </a:r>
            <a:endParaRPr lang="en-US" altLang="en-US" dirty="0" smtClean="0"/>
          </a:p>
        </p:txBody>
      </p:sp>
      <p:sp>
        <p:nvSpPr>
          <p:cNvPr id="84997" name="Text Box 4"/>
          <p:cNvSpPr txBox="1">
            <a:spLocks noChangeArrowheads="1"/>
          </p:cNvSpPr>
          <p:nvPr/>
        </p:nvSpPr>
        <p:spPr bwMode="auto">
          <a:xfrm>
            <a:off x="748144" y="6333067"/>
            <a:ext cx="4987637"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nchor="ctr"/>
          <a:lstStyle>
            <a:lvl1pPr algn="l" defTabSz="409575" eaLnBrk="0" hangingPunct="0">
              <a:spcBef>
                <a:spcPct val="20000"/>
              </a:spcBef>
              <a:buClr>
                <a:srgbClr val="FF0000"/>
              </a:buClr>
              <a:buChar char="•"/>
              <a:tabLst>
                <a:tab pos="649288" algn="l"/>
                <a:tab pos="1298575" algn="l"/>
                <a:tab pos="1949450" algn="l"/>
                <a:tab pos="2598738" algn="l"/>
                <a:tab pos="3248025" algn="l"/>
                <a:tab pos="3897313" algn="l"/>
                <a:tab pos="4548188" algn="l"/>
              </a:tabLst>
              <a:defRPr sz="2800">
                <a:solidFill>
                  <a:schemeClr val="bg1"/>
                </a:solidFill>
                <a:latin typeface="Arial" charset="0"/>
                <a:ea typeface="MS PGothic" pitchFamily="34" charset="-128"/>
              </a:defRPr>
            </a:lvl1pPr>
            <a:lvl2pPr marL="742950" indent="-285750" algn="l" defTabSz="409575" eaLnBrk="0" hangingPunct="0">
              <a:spcBef>
                <a:spcPct val="20000"/>
              </a:spcBef>
              <a:buChar char="–"/>
              <a:tabLst>
                <a:tab pos="649288" algn="l"/>
                <a:tab pos="1298575" algn="l"/>
                <a:tab pos="1949450" algn="l"/>
                <a:tab pos="2598738" algn="l"/>
                <a:tab pos="3248025" algn="l"/>
                <a:tab pos="3897313" algn="l"/>
                <a:tab pos="4548188" algn="l"/>
              </a:tabLst>
              <a:defRPr sz="2400">
                <a:solidFill>
                  <a:schemeClr val="bg1"/>
                </a:solidFill>
                <a:latin typeface="Arial" charset="0"/>
                <a:ea typeface="MS PGothic" pitchFamily="34" charset="-128"/>
              </a:defRPr>
            </a:lvl2pPr>
            <a:lvl3pPr marL="11430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3pPr>
            <a:lvl4pPr marL="16002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4pPr>
            <a:lvl5pPr marL="2057400" indent="-228600" algn="l" defTabSz="409575" eaLnBrk="0" hangingPunct="0">
              <a:spcBef>
                <a:spcPct val="20000"/>
              </a:spcBef>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5pPr>
            <a:lvl6pPr marL="25146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6pPr>
            <a:lvl7pPr marL="29718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7pPr>
            <a:lvl8pPr marL="34290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8pPr>
            <a:lvl9pPr marL="38862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Lst>
              <a:defRPr sz="2000">
                <a:solidFill>
                  <a:schemeClr val="bg1"/>
                </a:solidFill>
                <a:latin typeface="Arial" charset="0"/>
                <a:ea typeface="MS PGothic" pitchFamily="34" charset="-128"/>
              </a:defRPr>
            </a:lvl9pPr>
          </a:lstStyle>
          <a:p>
            <a:pPr eaLnBrk="1" hangingPunct="1">
              <a:lnSpc>
                <a:spcPct val="93000"/>
              </a:lnSpc>
              <a:spcBef>
                <a:spcPct val="0"/>
              </a:spcBef>
              <a:buClr>
                <a:srgbClr val="FFFFFF"/>
              </a:buClr>
              <a:buSzPct val="45000"/>
              <a:buFont typeface="Wingdings" pitchFamily="2" charset="2"/>
              <a:buNone/>
            </a:pPr>
            <a:r>
              <a:rPr lang="en-US" altLang="en-US" sz="1200" dirty="0">
                <a:solidFill>
                  <a:schemeClr val="tx1"/>
                </a:solidFill>
                <a:ea typeface="Arial Unicode MS" pitchFamily="34" charset="-128"/>
                <a:cs typeface="Arial Unicode MS" pitchFamily="34" charset="-128"/>
              </a:rPr>
              <a:t>1. Lee S, et al. </a:t>
            </a:r>
            <a:r>
              <a:rPr lang="de-DE" altLang="en-US" sz="1200" i="1" dirty="0">
                <a:solidFill>
                  <a:schemeClr val="tx1"/>
                </a:solidFill>
                <a:ea typeface="Arial Unicode MS" pitchFamily="34" charset="-128"/>
                <a:cs typeface="Arial Unicode MS" pitchFamily="34" charset="-128"/>
              </a:rPr>
              <a:t>J Allergy Clin Immunol</a:t>
            </a:r>
            <a:r>
              <a:rPr lang="de-DE" altLang="en-US" sz="1200" dirty="0">
                <a:solidFill>
                  <a:schemeClr val="tx1"/>
                </a:solidFill>
                <a:ea typeface="Arial Unicode MS" pitchFamily="34" charset="-128"/>
                <a:cs typeface="Arial Unicode MS" pitchFamily="34" charset="-128"/>
              </a:rPr>
              <a:t>. 2013;131:1103-1108.</a:t>
            </a:r>
            <a:endParaRPr lang="en-US" altLang="en-US" sz="1200" dirty="0">
              <a:solidFill>
                <a:schemeClr val="tx1"/>
              </a:solidFill>
              <a:ea typeface="Arial Unicode MS" pitchFamily="34" charset="-128"/>
              <a:cs typeface="Arial Unicode MS" pitchFamily="34" charset="-128"/>
            </a:endParaRPr>
          </a:p>
          <a:p>
            <a:pPr eaLnBrk="1" hangingPunct="1">
              <a:lnSpc>
                <a:spcPct val="93000"/>
              </a:lnSpc>
              <a:spcBef>
                <a:spcPct val="0"/>
              </a:spcBef>
              <a:buClr>
                <a:srgbClr val="FFFFFF"/>
              </a:buClr>
              <a:buSzPct val="45000"/>
              <a:buFont typeface="Wingdings" pitchFamily="2" charset="2"/>
              <a:buNone/>
            </a:pPr>
            <a:r>
              <a:rPr lang="en-US" altLang="en-US" sz="1200" dirty="0">
                <a:solidFill>
                  <a:schemeClr val="tx1"/>
                </a:solidFill>
                <a:ea typeface="Arial Unicode MS" pitchFamily="34" charset="-128"/>
                <a:cs typeface="Arial Unicode MS" pitchFamily="34" charset="-128"/>
              </a:rPr>
              <a:t>2. Lieberman P, et al. </a:t>
            </a:r>
            <a:r>
              <a:rPr lang="en-US" altLang="en-US" sz="1200" i="1" dirty="0">
                <a:solidFill>
                  <a:schemeClr val="tx1"/>
                </a:solidFill>
                <a:ea typeface="Arial Unicode MS" pitchFamily="34" charset="-128"/>
                <a:cs typeface="Arial Unicode MS" pitchFamily="34" charset="-128"/>
              </a:rPr>
              <a:t>J Allergy </a:t>
            </a:r>
            <a:r>
              <a:rPr lang="en-US" altLang="en-US" sz="1200" i="1" dirty="0" err="1">
                <a:solidFill>
                  <a:schemeClr val="tx1"/>
                </a:solidFill>
                <a:ea typeface="Arial Unicode MS" pitchFamily="34" charset="-128"/>
                <a:cs typeface="Arial Unicode MS" pitchFamily="34" charset="-128"/>
              </a:rPr>
              <a:t>Clin</a:t>
            </a:r>
            <a:r>
              <a:rPr lang="en-US" altLang="en-US" sz="1200" i="1" dirty="0">
                <a:solidFill>
                  <a:schemeClr val="tx1"/>
                </a:solidFill>
                <a:ea typeface="Arial Unicode MS" pitchFamily="34" charset="-128"/>
                <a:cs typeface="Arial Unicode MS" pitchFamily="34" charset="-128"/>
              </a:rPr>
              <a:t> </a:t>
            </a:r>
            <a:r>
              <a:rPr lang="en-US" altLang="en-US" sz="1200" i="1" dirty="0" err="1">
                <a:solidFill>
                  <a:schemeClr val="tx1"/>
                </a:solidFill>
                <a:ea typeface="Arial Unicode MS" pitchFamily="34" charset="-128"/>
                <a:cs typeface="Arial Unicode MS" pitchFamily="34" charset="-128"/>
              </a:rPr>
              <a:t>Immunol</a:t>
            </a:r>
            <a:r>
              <a:rPr lang="en-US" altLang="en-US" sz="1200" dirty="0">
                <a:solidFill>
                  <a:schemeClr val="tx1"/>
                </a:solidFill>
                <a:ea typeface="Arial Unicode MS" pitchFamily="34" charset="-128"/>
                <a:cs typeface="Arial Unicode MS" pitchFamily="34" charset="-128"/>
              </a:rPr>
              <a:t>. 2010;126:477-480.</a:t>
            </a:r>
          </a:p>
        </p:txBody>
      </p:sp>
    </p:spTree>
    <p:extLst>
      <p:ext uri="{BB962C8B-B14F-4D97-AF65-F5344CB8AC3E}">
        <p14:creationId xmlns="" xmlns:p14="http://schemas.microsoft.com/office/powerpoint/2010/main" val="709920632"/>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ChangeArrowheads="1"/>
          </p:cNvSpPr>
          <p:nvPr/>
        </p:nvSpPr>
        <p:spPr bwMode="auto">
          <a:xfrm>
            <a:off x="700643" y="6143625"/>
            <a:ext cx="7956469" cy="601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lnSpc>
                <a:spcPct val="93000"/>
              </a:lnSpc>
              <a:buClr>
                <a:srgbClr val="FFFFFF"/>
              </a:buClr>
              <a:buSzPct val="45000"/>
              <a:buFont typeface="Wingdings" pitchFamily="2" charset="2"/>
              <a:buNone/>
              <a:defRPr/>
            </a:pPr>
            <a:r>
              <a:rPr lang="en-US" sz="1200" dirty="0">
                <a:latin typeface="Arial" pitchFamily="34" charset="0"/>
                <a:ea typeface="Arial Unicode MS" pitchFamily="34" charset="-128"/>
                <a:cs typeface="Arial Unicode MS" pitchFamily="34" charset="-128"/>
              </a:rPr>
              <a:t>Lieberman P, et al. </a:t>
            </a:r>
            <a:r>
              <a:rPr lang="en-US" sz="1200" i="1" dirty="0">
                <a:latin typeface="Arial" pitchFamily="34" charset="0"/>
                <a:ea typeface="Arial Unicode MS" pitchFamily="34" charset="-128"/>
                <a:cs typeface="Arial Unicode MS" pitchFamily="34" charset="-128"/>
              </a:rPr>
              <a:t>J Allergy </a:t>
            </a:r>
            <a:r>
              <a:rPr lang="en-US" sz="1200" i="1" dirty="0" err="1">
                <a:latin typeface="Arial" pitchFamily="34" charset="0"/>
                <a:ea typeface="Arial Unicode MS" pitchFamily="34" charset="-128"/>
                <a:cs typeface="Arial Unicode MS" pitchFamily="34" charset="-128"/>
              </a:rPr>
              <a:t>Clin</a:t>
            </a:r>
            <a:r>
              <a:rPr lang="en-US" sz="1200" i="1" dirty="0">
                <a:latin typeface="Arial" pitchFamily="34" charset="0"/>
                <a:ea typeface="Arial Unicode MS" pitchFamily="34" charset="-128"/>
                <a:cs typeface="Arial Unicode MS" pitchFamily="34" charset="-128"/>
              </a:rPr>
              <a:t> </a:t>
            </a:r>
            <a:r>
              <a:rPr lang="en-US" sz="1200" i="1" dirty="0" err="1">
                <a:latin typeface="Arial" pitchFamily="34" charset="0"/>
                <a:ea typeface="Arial Unicode MS" pitchFamily="34" charset="-128"/>
                <a:cs typeface="Arial Unicode MS" pitchFamily="34" charset="-128"/>
              </a:rPr>
              <a:t>Immunol</a:t>
            </a:r>
            <a:r>
              <a:rPr lang="en-US" sz="1200" dirty="0">
                <a:latin typeface="Arial" pitchFamily="34" charset="0"/>
                <a:ea typeface="Arial Unicode MS" pitchFamily="34" charset="-128"/>
                <a:cs typeface="Arial Unicode MS" pitchFamily="34" charset="-128"/>
              </a:rPr>
              <a:t>. 2010;126:477-480.</a:t>
            </a:r>
            <a:br>
              <a:rPr lang="en-US" sz="1200" dirty="0">
                <a:latin typeface="Arial" pitchFamily="34" charset="0"/>
                <a:ea typeface="Arial Unicode MS" pitchFamily="34" charset="-128"/>
                <a:cs typeface="Arial Unicode MS" pitchFamily="34" charset="-128"/>
              </a:rPr>
            </a:br>
            <a:r>
              <a:rPr lang="en-US" sz="1200" dirty="0" err="1">
                <a:latin typeface="Arial" pitchFamily="34" charset="0"/>
                <a:ea typeface="ＭＳ Ｐゴシック" pitchFamily="34" charset="-128"/>
              </a:rPr>
              <a:t>Hepner</a:t>
            </a:r>
            <a:r>
              <a:rPr lang="en-US" sz="1200" dirty="0">
                <a:latin typeface="Arial" pitchFamily="34" charset="0"/>
                <a:ea typeface="ＭＳ Ｐゴシック" pitchFamily="34" charset="-128"/>
              </a:rPr>
              <a:t> MJ, et al. </a:t>
            </a:r>
            <a:r>
              <a:rPr lang="en-US" sz="1200" i="1" dirty="0">
                <a:latin typeface="Arial" pitchFamily="34" charset="0"/>
                <a:ea typeface="ＭＳ Ｐゴシック" pitchFamily="34" charset="-128"/>
              </a:rPr>
              <a:t>J Allergy </a:t>
            </a:r>
            <a:r>
              <a:rPr lang="en-US" sz="1200" i="1" dirty="0" err="1">
                <a:latin typeface="Arial" pitchFamily="34" charset="0"/>
                <a:ea typeface="ＭＳ Ｐゴシック" pitchFamily="34" charset="-128"/>
              </a:rPr>
              <a:t>Clin</a:t>
            </a:r>
            <a:r>
              <a:rPr lang="en-US" sz="1200" i="1" dirty="0">
                <a:latin typeface="Arial" pitchFamily="34" charset="0"/>
                <a:ea typeface="ＭＳ Ｐゴシック" pitchFamily="34" charset="-128"/>
              </a:rPr>
              <a:t> </a:t>
            </a:r>
            <a:r>
              <a:rPr lang="en-US" sz="1200" i="1" dirty="0" err="1">
                <a:latin typeface="Arial" pitchFamily="34" charset="0"/>
                <a:ea typeface="ＭＳ Ｐゴシック" pitchFamily="34" charset="-128"/>
              </a:rPr>
              <a:t>Immunol</a:t>
            </a:r>
            <a:r>
              <a:rPr lang="en-US" sz="1200" dirty="0">
                <a:latin typeface="Arial" pitchFamily="34" charset="0"/>
                <a:ea typeface="ＭＳ Ｐゴシック" pitchFamily="34" charset="-128"/>
              </a:rPr>
              <a:t>. 1990;86(3 Pt 1):407-411.</a:t>
            </a:r>
            <a:br>
              <a:rPr lang="en-US" sz="1200" dirty="0">
                <a:latin typeface="Arial" pitchFamily="34" charset="0"/>
                <a:ea typeface="ＭＳ Ｐゴシック" pitchFamily="34" charset="-128"/>
              </a:rPr>
            </a:br>
            <a:r>
              <a:rPr lang="en-US" sz="1200" dirty="0" err="1">
                <a:latin typeface="Arial" pitchFamily="34" charset="0"/>
                <a:ea typeface="ＭＳ Ｐゴシック" pitchFamily="34" charset="-128"/>
              </a:rPr>
              <a:t>M</a:t>
            </a:r>
            <a:r>
              <a:rPr lang="en-US" sz="1200" dirty="0" err="1">
                <a:latin typeface="Arial" pitchFamily="34" charset="0"/>
                <a:ea typeface="ＭＳ Ｐゴシック" pitchFamily="34" charset="-128"/>
                <a:cs typeface="Arial" pitchFamily="34" charset="0"/>
              </a:rPr>
              <a:t>ü</a:t>
            </a:r>
            <a:r>
              <a:rPr lang="en-US" sz="1200" dirty="0" err="1">
                <a:latin typeface="Arial" pitchFamily="34" charset="0"/>
                <a:ea typeface="ＭＳ Ｐゴシック" pitchFamily="34" charset="-128"/>
              </a:rPr>
              <a:t>ller</a:t>
            </a:r>
            <a:r>
              <a:rPr lang="en-US" sz="1200" dirty="0">
                <a:latin typeface="Arial" pitchFamily="34" charset="0"/>
                <a:ea typeface="ＭＳ Ｐゴシック" pitchFamily="34" charset="-128"/>
              </a:rPr>
              <a:t> UR, </a:t>
            </a:r>
            <a:r>
              <a:rPr lang="en-US" sz="1200" dirty="0" err="1">
                <a:latin typeface="Arial" pitchFamily="34" charset="0"/>
                <a:ea typeface="ＭＳ Ｐゴシック" pitchFamily="34" charset="-128"/>
              </a:rPr>
              <a:t>Haeberli</a:t>
            </a:r>
            <a:r>
              <a:rPr lang="en-US" sz="1200" dirty="0">
                <a:latin typeface="Arial" pitchFamily="34" charset="0"/>
                <a:ea typeface="ＭＳ Ｐゴシック" pitchFamily="34" charset="-128"/>
              </a:rPr>
              <a:t> G. </a:t>
            </a:r>
            <a:r>
              <a:rPr lang="en-US" sz="1200" i="1" dirty="0">
                <a:latin typeface="Arial" pitchFamily="34" charset="0"/>
                <a:ea typeface="ＭＳ Ｐゴシック" pitchFamily="34" charset="-128"/>
              </a:rPr>
              <a:t>J Allergy </a:t>
            </a:r>
            <a:r>
              <a:rPr lang="en-US" sz="1200" i="1" dirty="0" err="1">
                <a:latin typeface="Arial" pitchFamily="34" charset="0"/>
                <a:ea typeface="ＭＳ Ｐゴシック" pitchFamily="34" charset="-128"/>
              </a:rPr>
              <a:t>Clin</a:t>
            </a:r>
            <a:r>
              <a:rPr lang="en-US" sz="1200" i="1" dirty="0">
                <a:latin typeface="Arial" pitchFamily="34" charset="0"/>
                <a:ea typeface="ＭＳ Ｐゴシック" pitchFamily="34" charset="-128"/>
              </a:rPr>
              <a:t> </a:t>
            </a:r>
            <a:r>
              <a:rPr lang="en-US" sz="1200" i="1" dirty="0" err="1">
                <a:latin typeface="Arial" pitchFamily="34" charset="0"/>
                <a:ea typeface="ＭＳ Ｐゴシック" pitchFamily="34" charset="-128"/>
              </a:rPr>
              <a:t>Immunol</a:t>
            </a:r>
            <a:r>
              <a:rPr lang="en-US" sz="1200" dirty="0">
                <a:latin typeface="Arial" pitchFamily="34" charset="0"/>
                <a:ea typeface="ＭＳ Ｐゴシック" pitchFamily="34" charset="-128"/>
              </a:rPr>
              <a:t>. 2005;115:606-610.</a:t>
            </a:r>
          </a:p>
        </p:txBody>
      </p:sp>
      <p:sp>
        <p:nvSpPr>
          <p:cNvPr id="87044" name="Rectangle 4"/>
          <p:cNvSpPr>
            <a:spLocks noGrp="1" noChangeArrowheads="1"/>
          </p:cNvSpPr>
          <p:nvPr>
            <p:ph type="title"/>
          </p:nvPr>
        </p:nvSpPr>
        <p:spPr>
          <a:xfrm>
            <a:off x="593766" y="274638"/>
            <a:ext cx="8093034" cy="1143000"/>
          </a:xfrm>
        </p:spPr>
        <p:txBody>
          <a:bodyPr>
            <a:normAutofit/>
          </a:bodyPr>
          <a:lstStyle/>
          <a:p>
            <a:pPr algn="ctr"/>
            <a:r>
              <a:rPr lang="en-US" altLang="en-US" sz="2800" b="1" dirty="0" smtClean="0">
                <a:solidFill>
                  <a:srgbClr val="FF0000"/>
                </a:solidFill>
              </a:rPr>
              <a:t>Risk of Systemic Reactions in Patients Taking </a:t>
            </a:r>
            <a:br>
              <a:rPr lang="en-US" altLang="en-US" sz="2800" b="1" dirty="0" smtClean="0">
                <a:solidFill>
                  <a:srgbClr val="FF0000"/>
                </a:solidFill>
              </a:rPr>
            </a:br>
            <a:r>
              <a:rPr lang="el-GR" altLang="en-US" sz="2800" dirty="0" smtClean="0">
                <a:solidFill>
                  <a:srgbClr val="FF0000"/>
                </a:solidFill>
              </a:rPr>
              <a:t>β</a:t>
            </a:r>
            <a:r>
              <a:rPr lang="en-US" altLang="en-US" sz="2800" b="1" dirty="0" smtClean="0">
                <a:solidFill>
                  <a:srgbClr val="FF0000"/>
                </a:solidFill>
              </a:rPr>
              <a:t>-blockers Receiving  Immunotherapy</a:t>
            </a:r>
          </a:p>
        </p:txBody>
      </p:sp>
      <p:sp>
        <p:nvSpPr>
          <p:cNvPr id="2" name="Slide Number Placeholder 1"/>
          <p:cNvSpPr>
            <a:spLocks noGrp="1"/>
          </p:cNvSpPr>
          <p:nvPr>
            <p:ph type="sldNum" sz="quarter" idx="12"/>
          </p:nvPr>
        </p:nvSpPr>
        <p:spPr/>
        <p:txBody>
          <a:bodyPr/>
          <a:lstStyle/>
          <a:p>
            <a:fld id="{3613D34C-1C5B-4DE2-B9B5-30787A7B61A1}" type="slidenum">
              <a:rPr lang="en-US" smtClean="0"/>
              <a:pPr/>
              <a:t>88</a:t>
            </a:fld>
            <a:endParaRPr lang="en-US" dirty="0"/>
          </a:p>
        </p:txBody>
      </p:sp>
      <p:sp>
        <p:nvSpPr>
          <p:cNvPr id="87045" name="Rectangle 5"/>
          <p:cNvSpPr>
            <a:spLocks noGrp="1" noChangeArrowheads="1"/>
          </p:cNvSpPr>
          <p:nvPr>
            <p:ph sz="quarter" idx="1"/>
          </p:nvPr>
        </p:nvSpPr>
        <p:spPr>
          <a:xfrm>
            <a:off x="736270" y="1626918"/>
            <a:ext cx="7950530" cy="4392881"/>
          </a:xfrm>
        </p:spPr>
        <p:txBody>
          <a:bodyPr>
            <a:noAutofit/>
          </a:bodyPr>
          <a:lstStyle/>
          <a:p>
            <a:r>
              <a:rPr lang="en-US" altLang="en-US" sz="2400" dirty="0" smtClean="0"/>
              <a:t>It is unclear whether patients taking </a:t>
            </a:r>
            <a:r>
              <a:rPr lang="el-GR" altLang="en-US" sz="2400" dirty="0" smtClean="0"/>
              <a:t>β</a:t>
            </a:r>
            <a:r>
              <a:rPr lang="en-US" altLang="en-US" sz="2400" dirty="0" smtClean="0"/>
              <a:t>-adrenergic blocking agents are at increased risk of having a serious systemic reaction to allergen immunotherapy injections</a:t>
            </a:r>
          </a:p>
          <a:p>
            <a:r>
              <a:rPr lang="en-US" altLang="en-US" sz="2400" dirty="0" smtClean="0"/>
              <a:t>In one study, </a:t>
            </a:r>
            <a:r>
              <a:rPr lang="el-GR" altLang="en-US" sz="2400" dirty="0" smtClean="0"/>
              <a:t>β</a:t>
            </a:r>
            <a:r>
              <a:rPr lang="en-US" altLang="en-US" sz="2400" dirty="0" smtClean="0"/>
              <a:t>-blockers did not increase the frequency of systemic reactions in patients who were receiving immunotherapy (</a:t>
            </a:r>
            <a:r>
              <a:rPr lang="en-US" altLang="en-US" sz="2400" i="1" dirty="0" smtClean="0"/>
              <a:t>P</a:t>
            </a:r>
            <a:r>
              <a:rPr lang="en-US" altLang="en-US" sz="2400" dirty="0" smtClean="0"/>
              <a:t> &gt;.95)</a:t>
            </a:r>
          </a:p>
          <a:p>
            <a:pPr lvl="1"/>
            <a:r>
              <a:rPr lang="en-US" altLang="en-US" dirty="0" smtClean="0"/>
              <a:t>Patients taking </a:t>
            </a:r>
            <a:r>
              <a:rPr lang="el-GR" altLang="en-US" dirty="0" smtClean="0"/>
              <a:t>β</a:t>
            </a:r>
            <a:r>
              <a:rPr lang="en-US" altLang="en-US" dirty="0" smtClean="0"/>
              <a:t>-blockers may still be at increased risk, however, from more severe systemic reactions or their reactions may be more refractory to therapy </a:t>
            </a:r>
          </a:p>
          <a:p>
            <a:r>
              <a:rPr lang="en-US" altLang="en-US" sz="2400" dirty="0" smtClean="0"/>
              <a:t>Anaphylaxis in patients taking </a:t>
            </a:r>
            <a:r>
              <a:rPr lang="el-GR" altLang="en-US" sz="2400" dirty="0" smtClean="0"/>
              <a:t>β</a:t>
            </a:r>
            <a:r>
              <a:rPr lang="en-US" altLang="en-US" sz="2200" dirty="0" smtClean="0"/>
              <a:t>-adrenergic</a:t>
            </a:r>
            <a:r>
              <a:rPr lang="en-US" altLang="en-US" sz="2400" dirty="0" smtClean="0"/>
              <a:t> blocking agents may be more difficult to treat</a:t>
            </a:r>
          </a:p>
          <a:p>
            <a:r>
              <a:rPr lang="en-US" altLang="en-US" sz="2400" dirty="0" smtClean="0"/>
              <a:t>The </a:t>
            </a:r>
            <a:r>
              <a:rPr lang="ja-JP" altLang="en-US" sz="2400" dirty="0" smtClean="0"/>
              <a:t>“</a:t>
            </a:r>
            <a:r>
              <a:rPr lang="en-US" altLang="ja-JP" sz="2400" dirty="0" smtClean="0"/>
              <a:t>contraindication should be relative not absolute</a:t>
            </a:r>
            <a:r>
              <a:rPr lang="ja-JP" altLang="en-US" sz="2400" dirty="0" smtClean="0"/>
              <a:t>”</a:t>
            </a:r>
            <a:endParaRPr lang="en-US" altLang="ja-JP" sz="2400" dirty="0" smtClean="0"/>
          </a:p>
          <a:p>
            <a:endParaRPr lang="en-US" altLang="en-US" sz="2000" dirty="0" smtClean="0"/>
          </a:p>
        </p:txBody>
      </p:sp>
    </p:spTree>
    <p:extLst>
      <p:ext uri="{BB962C8B-B14F-4D97-AF65-F5344CB8AC3E}">
        <p14:creationId xmlns="" xmlns:p14="http://schemas.microsoft.com/office/powerpoint/2010/main" val="2562820346"/>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7"/>
          <p:cNvSpPr>
            <a:spLocks noGrp="1" noChangeArrowheads="1"/>
          </p:cNvSpPr>
          <p:nvPr>
            <p:ph type="title"/>
          </p:nvPr>
        </p:nvSpPr>
        <p:spPr>
          <a:xfrm>
            <a:off x="380010" y="274638"/>
            <a:ext cx="8306790" cy="901019"/>
          </a:xfrm>
        </p:spPr>
        <p:txBody>
          <a:bodyPr>
            <a:normAutofit/>
          </a:bodyPr>
          <a:lstStyle/>
          <a:p>
            <a:pPr algn="ctr"/>
            <a:r>
              <a:rPr lang="en-US" altLang="en-US" sz="3400" b="1" dirty="0" smtClean="0">
                <a:solidFill>
                  <a:srgbClr val="FF0000"/>
                </a:solidFill>
              </a:rPr>
              <a:t>Considerations for a Differential Diagnosis</a:t>
            </a:r>
          </a:p>
        </p:txBody>
      </p:sp>
      <p:sp>
        <p:nvSpPr>
          <p:cNvPr id="2" name="Slide Number Placeholder 1"/>
          <p:cNvSpPr>
            <a:spLocks noGrp="1"/>
          </p:cNvSpPr>
          <p:nvPr>
            <p:ph type="sldNum" sz="quarter" idx="12"/>
          </p:nvPr>
        </p:nvSpPr>
        <p:spPr/>
        <p:txBody>
          <a:bodyPr/>
          <a:lstStyle/>
          <a:p>
            <a:fld id="{3613D34C-1C5B-4DE2-B9B5-30787A7B61A1}" type="slidenum">
              <a:rPr lang="en-US" smtClean="0"/>
              <a:pPr/>
              <a:t>89</a:t>
            </a:fld>
            <a:endParaRPr lang="en-US" dirty="0"/>
          </a:p>
        </p:txBody>
      </p:sp>
      <p:sp>
        <p:nvSpPr>
          <p:cNvPr id="103428" name="Rectangle 8"/>
          <p:cNvSpPr>
            <a:spLocks noGrp="1" noChangeArrowheads="1"/>
          </p:cNvSpPr>
          <p:nvPr>
            <p:ph sz="quarter" idx="1"/>
          </p:nvPr>
        </p:nvSpPr>
        <p:spPr>
          <a:xfrm>
            <a:off x="748145" y="1447800"/>
            <a:ext cx="7938655" cy="4679868"/>
          </a:xfrm>
        </p:spPr>
        <p:txBody>
          <a:bodyPr>
            <a:noAutofit/>
          </a:bodyPr>
          <a:lstStyle/>
          <a:p>
            <a:r>
              <a:rPr lang="en-US" altLang="en-US" sz="2200" dirty="0" err="1" smtClean="0"/>
              <a:t>Vasovagal</a:t>
            </a:r>
            <a:r>
              <a:rPr lang="en-US" altLang="en-US" sz="2200" dirty="0" smtClean="0"/>
              <a:t> reactions</a:t>
            </a:r>
          </a:p>
          <a:p>
            <a:r>
              <a:rPr lang="en-US" altLang="en-US" sz="2200" dirty="0" smtClean="0"/>
              <a:t>Flush syndrome (</a:t>
            </a:r>
            <a:r>
              <a:rPr lang="en-US" altLang="en-US" sz="2200" dirty="0" err="1" smtClean="0"/>
              <a:t>carcinoid</a:t>
            </a:r>
            <a:r>
              <a:rPr lang="en-US" altLang="en-US" sz="2200" dirty="0" smtClean="0"/>
              <a:t>, postmenopausal, autonomic epilepsy)</a:t>
            </a:r>
          </a:p>
          <a:p>
            <a:r>
              <a:rPr lang="en-US" altLang="en-US" sz="2200" dirty="0" smtClean="0"/>
              <a:t>Non-</a:t>
            </a:r>
            <a:r>
              <a:rPr lang="en-US" altLang="en-US" sz="2200" dirty="0" err="1" smtClean="0"/>
              <a:t>IgE</a:t>
            </a:r>
            <a:r>
              <a:rPr lang="en-US" altLang="en-US" sz="2200" dirty="0" smtClean="0"/>
              <a:t> mediated food reactions</a:t>
            </a:r>
          </a:p>
          <a:p>
            <a:r>
              <a:rPr lang="en-US" altLang="en-US" sz="2200" dirty="0" smtClean="0"/>
              <a:t>Restaurant syndromes (</a:t>
            </a:r>
            <a:r>
              <a:rPr lang="en-US" altLang="en-US" sz="2200" dirty="0" err="1" smtClean="0"/>
              <a:t>scombroidosis</a:t>
            </a:r>
            <a:r>
              <a:rPr lang="en-US" altLang="en-US" sz="2200" dirty="0" smtClean="0"/>
              <a:t>)</a:t>
            </a:r>
          </a:p>
          <a:p>
            <a:r>
              <a:rPr lang="en-US" altLang="en-US" sz="2200" dirty="0" err="1" smtClean="0"/>
              <a:t>Mastocytosis</a:t>
            </a:r>
            <a:r>
              <a:rPr lang="en-US" altLang="en-US" sz="2200" dirty="0" smtClean="0"/>
              <a:t> and other conditions with excessive histamine release</a:t>
            </a:r>
          </a:p>
          <a:p>
            <a:r>
              <a:rPr lang="en-US" altLang="en-US" sz="2200" dirty="0" smtClean="0"/>
              <a:t>Hereditary </a:t>
            </a:r>
            <a:r>
              <a:rPr lang="en-US" altLang="en-US" sz="2200" dirty="0" err="1" smtClean="0"/>
              <a:t>angioedema</a:t>
            </a:r>
            <a:endParaRPr lang="en-US" altLang="en-US" sz="2200" dirty="0" smtClean="0"/>
          </a:p>
          <a:p>
            <a:r>
              <a:rPr lang="en-US" altLang="en-US" sz="2200" dirty="0" smtClean="0"/>
              <a:t>Red man syndrome (</a:t>
            </a:r>
            <a:r>
              <a:rPr lang="en-US" altLang="en-US" sz="2200" dirty="0" err="1" smtClean="0"/>
              <a:t>vancomycin</a:t>
            </a:r>
            <a:r>
              <a:rPr lang="en-US" altLang="en-US" sz="2200" dirty="0" smtClean="0"/>
              <a:t>)</a:t>
            </a:r>
          </a:p>
          <a:p>
            <a:r>
              <a:rPr lang="en-US" altLang="en-US" sz="2200" dirty="0" smtClean="0"/>
              <a:t>Other shock (hemorrhage, sepsis)</a:t>
            </a:r>
          </a:p>
          <a:p>
            <a:r>
              <a:rPr lang="en-US" altLang="en-US" sz="2200" dirty="0" smtClean="0"/>
              <a:t>Panic or Munchausen</a:t>
            </a:r>
          </a:p>
          <a:p>
            <a:r>
              <a:rPr lang="en-US" altLang="en-US" sz="2200" dirty="0" smtClean="0"/>
              <a:t>Patient feeling like they are going to die</a:t>
            </a:r>
          </a:p>
        </p:txBody>
      </p:sp>
      <p:sp>
        <p:nvSpPr>
          <p:cNvPr id="103429" name="Rectangle 4"/>
          <p:cNvSpPr>
            <a:spLocks noChangeArrowheads="1"/>
          </p:cNvSpPr>
          <p:nvPr/>
        </p:nvSpPr>
        <p:spPr bwMode="auto">
          <a:xfrm>
            <a:off x="570015" y="6427788"/>
            <a:ext cx="7117717"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91440" bIns="91440" anchor="ctr">
            <a:spAutoFit/>
          </a:bodyPr>
          <a:lstStyle>
            <a:lvl1pPr algn="l" eaLnBrk="0" hangingPunct="0">
              <a:spcBef>
                <a:spcPct val="20000"/>
              </a:spcBef>
              <a:buClr>
                <a:srgbClr val="FF0000"/>
              </a:buClr>
              <a:buChar char="•"/>
              <a:defRPr sz="2800">
                <a:solidFill>
                  <a:schemeClr val="bg1"/>
                </a:solidFill>
                <a:latin typeface="Arial" charset="0"/>
                <a:ea typeface="MS PGothic" pitchFamily="34" charset="-128"/>
              </a:defRPr>
            </a:lvl1pPr>
            <a:lvl2pPr marL="742950" indent="-285750" algn="l" eaLnBrk="0" hangingPunct="0">
              <a:spcBef>
                <a:spcPct val="20000"/>
              </a:spcBef>
              <a:buChar char="–"/>
              <a:defRPr sz="2400">
                <a:solidFill>
                  <a:schemeClr val="bg1"/>
                </a:solidFill>
                <a:latin typeface="Arial" charset="0"/>
                <a:ea typeface="MS PGothic" pitchFamily="34" charset="-128"/>
              </a:defRPr>
            </a:lvl2pPr>
            <a:lvl3pPr marL="1143000" indent="-228600" algn="l" eaLnBrk="0" hangingPunct="0">
              <a:spcBef>
                <a:spcPct val="20000"/>
              </a:spcBef>
              <a:buChar char="•"/>
              <a:defRPr sz="2000">
                <a:solidFill>
                  <a:schemeClr val="bg1"/>
                </a:solidFill>
                <a:latin typeface="Arial" charset="0"/>
                <a:ea typeface="MS PGothic" pitchFamily="34" charset="-128"/>
              </a:defRPr>
            </a:lvl3pPr>
            <a:lvl4pPr marL="1600200" indent="-228600" algn="l" eaLnBrk="0" hangingPunct="0">
              <a:spcBef>
                <a:spcPct val="20000"/>
              </a:spcBef>
              <a:buChar char="–"/>
              <a:defRPr sz="2000">
                <a:solidFill>
                  <a:schemeClr val="bg1"/>
                </a:solidFill>
                <a:latin typeface="Arial" charset="0"/>
                <a:ea typeface="MS PGothic" pitchFamily="34" charset="-128"/>
              </a:defRPr>
            </a:lvl4pPr>
            <a:lvl5pPr marL="2057400" indent="-228600" algn="l" eaLnBrk="0" hangingPunct="0">
              <a:spcBef>
                <a:spcPct val="20000"/>
              </a:spcBef>
              <a:buChar char="»"/>
              <a:defRPr sz="2000">
                <a:solidFill>
                  <a:schemeClr val="bg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pitchFamily="34" charset="-128"/>
              </a:defRPr>
            </a:lvl9pPr>
          </a:lstStyle>
          <a:p>
            <a:pPr eaLnBrk="1" hangingPunct="1">
              <a:lnSpc>
                <a:spcPct val="93000"/>
              </a:lnSpc>
              <a:spcBef>
                <a:spcPct val="0"/>
              </a:spcBef>
              <a:buClr>
                <a:srgbClr val="FFFFFF"/>
              </a:buClr>
              <a:buSzPct val="45000"/>
              <a:buFont typeface="Wingdings" pitchFamily="2" charset="2"/>
              <a:buNone/>
            </a:pPr>
            <a:r>
              <a:rPr lang="en-US" altLang="en-US" sz="1200" dirty="0" err="1">
                <a:solidFill>
                  <a:schemeClr val="tx1"/>
                </a:solidFill>
                <a:ea typeface="Arial Unicode MS" pitchFamily="34" charset="-128"/>
                <a:cs typeface="Arial Unicode MS" pitchFamily="34" charset="-128"/>
              </a:rPr>
              <a:t>Cianferoni</a:t>
            </a:r>
            <a:r>
              <a:rPr lang="en-US" altLang="en-US" sz="1200" dirty="0">
                <a:solidFill>
                  <a:schemeClr val="tx1"/>
                </a:solidFill>
                <a:ea typeface="Arial Unicode MS" pitchFamily="34" charset="-128"/>
                <a:cs typeface="Arial Unicode MS" pitchFamily="34" charset="-128"/>
              </a:rPr>
              <a:t> A, </a:t>
            </a:r>
            <a:r>
              <a:rPr lang="en-US" altLang="en-US" sz="1200" dirty="0" err="1">
                <a:solidFill>
                  <a:schemeClr val="tx1"/>
                </a:solidFill>
                <a:ea typeface="Arial Unicode MS" pitchFamily="34" charset="-128"/>
                <a:cs typeface="Arial Unicode MS" pitchFamily="34" charset="-128"/>
              </a:rPr>
              <a:t>Muraro</a:t>
            </a:r>
            <a:r>
              <a:rPr lang="en-US" altLang="en-US" sz="1200" dirty="0">
                <a:solidFill>
                  <a:schemeClr val="tx1"/>
                </a:solidFill>
                <a:ea typeface="Arial Unicode MS" pitchFamily="34" charset="-128"/>
                <a:cs typeface="Arial Unicode MS" pitchFamily="34" charset="-128"/>
              </a:rPr>
              <a:t> A. </a:t>
            </a:r>
            <a:r>
              <a:rPr lang="en-US" altLang="en-US" sz="1200" i="1" dirty="0" err="1">
                <a:solidFill>
                  <a:schemeClr val="tx1"/>
                </a:solidFill>
                <a:ea typeface="Arial Unicode MS" pitchFamily="34" charset="-128"/>
                <a:cs typeface="Arial Unicode MS" pitchFamily="34" charset="-128"/>
              </a:rPr>
              <a:t>Immunol</a:t>
            </a:r>
            <a:r>
              <a:rPr lang="en-US" altLang="en-US" sz="1200" i="1" dirty="0">
                <a:solidFill>
                  <a:schemeClr val="tx1"/>
                </a:solidFill>
                <a:ea typeface="Arial Unicode MS" pitchFamily="34" charset="-128"/>
                <a:cs typeface="Arial Unicode MS" pitchFamily="34" charset="-128"/>
              </a:rPr>
              <a:t> Allergy </a:t>
            </a:r>
            <a:r>
              <a:rPr lang="en-US" altLang="en-US" sz="1200" i="1" dirty="0" err="1">
                <a:solidFill>
                  <a:schemeClr val="tx1"/>
                </a:solidFill>
                <a:ea typeface="Arial Unicode MS" pitchFamily="34" charset="-128"/>
                <a:cs typeface="Arial Unicode MS" pitchFamily="34" charset="-128"/>
              </a:rPr>
              <a:t>Clin</a:t>
            </a:r>
            <a:r>
              <a:rPr lang="en-US" altLang="en-US" sz="1200" i="1" dirty="0">
                <a:solidFill>
                  <a:schemeClr val="tx1"/>
                </a:solidFill>
                <a:ea typeface="Arial Unicode MS" pitchFamily="34" charset="-128"/>
                <a:cs typeface="Arial Unicode MS" pitchFamily="34" charset="-128"/>
              </a:rPr>
              <a:t> North Am.</a:t>
            </a:r>
            <a:r>
              <a:rPr lang="en-US" altLang="en-US" sz="1200" dirty="0">
                <a:solidFill>
                  <a:schemeClr val="tx1"/>
                </a:solidFill>
                <a:ea typeface="Arial Unicode MS" pitchFamily="34" charset="-128"/>
                <a:cs typeface="Arial Unicode MS" pitchFamily="34" charset="-128"/>
              </a:rPr>
              <a:t> 2012;32:165-195.</a:t>
            </a:r>
          </a:p>
        </p:txBody>
      </p:sp>
    </p:spTree>
    <p:extLst>
      <p:ext uri="{BB962C8B-B14F-4D97-AF65-F5344CB8AC3E}">
        <p14:creationId xmlns="" xmlns:p14="http://schemas.microsoft.com/office/powerpoint/2010/main" val="28391379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91886"/>
            <a:ext cx="7772400" cy="1151906"/>
          </a:xfrm>
        </p:spPr>
        <p:txBody>
          <a:bodyPr>
            <a:normAutofit fontScale="90000"/>
          </a:bodyPr>
          <a:lstStyle/>
          <a:p>
            <a:pPr algn="ctr"/>
            <a:r>
              <a:rPr lang="en-US" altLang="ja-JP" sz="4000" b="1" dirty="0" smtClean="0">
                <a:solidFill>
                  <a:srgbClr val="FF0000"/>
                </a:solidFill>
                <a:latin typeface="Calibri" pitchFamily="34" charset="0"/>
              </a:rPr>
              <a:t>Causes of anaphylaxis</a:t>
            </a:r>
            <a:r>
              <a:rPr lang="en-US" altLang="ja-JP" sz="4000" b="1" dirty="0" smtClean="0">
                <a:latin typeface="Calibri" pitchFamily="34" charset="0"/>
              </a:rPr>
              <a:t/>
            </a:r>
            <a:br>
              <a:rPr lang="en-US" altLang="ja-JP" sz="4000" b="1" dirty="0" smtClean="0">
                <a:latin typeface="Calibri" pitchFamily="34" charset="0"/>
              </a:rPr>
            </a:br>
            <a:endParaRPr lang="ru-RU" sz="4000" b="1" dirty="0"/>
          </a:p>
        </p:txBody>
      </p:sp>
      <p:sp>
        <p:nvSpPr>
          <p:cNvPr id="4" name="Номер слайда 3"/>
          <p:cNvSpPr>
            <a:spLocks noGrp="1"/>
          </p:cNvSpPr>
          <p:nvPr>
            <p:ph type="sldNum" sz="quarter" idx="12"/>
          </p:nvPr>
        </p:nvSpPr>
        <p:spPr/>
        <p:txBody>
          <a:bodyPr/>
          <a:lstStyle/>
          <a:p>
            <a:pPr>
              <a:defRPr/>
            </a:pPr>
            <a:fld id="{7D09BFE1-CA71-48BD-A737-EB021200CCF4}" type="slidenum">
              <a:rPr lang="en-US" smtClean="0">
                <a:solidFill>
                  <a:srgbClr val="FFFFFF"/>
                </a:solidFill>
              </a:rPr>
              <a:pPr>
                <a:defRPr/>
              </a:pPr>
              <a:t>9</a:t>
            </a:fld>
            <a:endParaRPr lang="en-US">
              <a:solidFill>
                <a:srgbClr val="FFFFFF"/>
              </a:solidFill>
            </a:endParaRPr>
          </a:p>
        </p:txBody>
      </p:sp>
      <p:sp>
        <p:nvSpPr>
          <p:cNvPr id="3" name="Содержимое 2"/>
          <p:cNvSpPr>
            <a:spLocks noGrp="1"/>
          </p:cNvSpPr>
          <p:nvPr>
            <p:ph sz="quarter" idx="1"/>
          </p:nvPr>
        </p:nvSpPr>
        <p:spPr>
          <a:xfrm>
            <a:off x="914400" y="1531916"/>
            <a:ext cx="7481455" cy="4487883"/>
          </a:xfrm>
        </p:spPr>
        <p:txBody>
          <a:bodyPr/>
          <a:lstStyle/>
          <a:p>
            <a:pPr marL="228600" indent="-228600">
              <a:spcAft>
                <a:spcPct val="20000"/>
              </a:spcAft>
            </a:pPr>
            <a:r>
              <a:rPr lang="en-US" altLang="ja-JP" dirty="0" smtClean="0">
                <a:solidFill>
                  <a:schemeClr val="tx1"/>
                </a:solidFill>
                <a:latin typeface="Calibri" pitchFamily="34" charset="0"/>
              </a:rPr>
              <a:t>The relative importance of specific anaphylaxis triggers in different age groups appears to be universal. </a:t>
            </a:r>
          </a:p>
          <a:p>
            <a:pPr marL="228600" indent="-228600">
              <a:spcAft>
                <a:spcPct val="20000"/>
              </a:spcAft>
            </a:pPr>
            <a:r>
              <a:rPr lang="en-US" altLang="ja-JP" dirty="0" smtClean="0">
                <a:solidFill>
                  <a:schemeClr val="tx1"/>
                </a:solidFill>
                <a:latin typeface="Calibri" pitchFamily="34" charset="0"/>
              </a:rPr>
              <a:t>Foods are the most common trigger in children, teens and young adults. </a:t>
            </a:r>
          </a:p>
          <a:p>
            <a:pPr marL="228600" indent="-228600">
              <a:spcAft>
                <a:spcPct val="20000"/>
              </a:spcAft>
            </a:pPr>
            <a:r>
              <a:rPr lang="en-US" altLang="ja-JP" dirty="0" smtClean="0">
                <a:solidFill>
                  <a:schemeClr val="tx1"/>
                </a:solidFill>
                <a:latin typeface="Calibri" pitchFamily="34" charset="0"/>
              </a:rPr>
              <a:t>Insect stings and medications are relatively common triggers in middle-aged and elderly adults.</a:t>
            </a:r>
          </a:p>
          <a:p>
            <a:endParaRPr lang="ru-RU"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D09BFE1-CA71-48BD-A737-EB021200CCF4}" type="slidenum">
              <a:rPr lang="en-US" smtClean="0">
                <a:solidFill>
                  <a:srgbClr val="FFFFFF"/>
                </a:solidFill>
              </a:rPr>
              <a:pPr>
                <a:defRPr/>
              </a:pPr>
              <a:t>90</a:t>
            </a:fld>
            <a:endParaRPr lang="en-US">
              <a:solidFill>
                <a:srgbClr val="FFFFFF"/>
              </a:solidFill>
            </a:endParaRPr>
          </a:p>
        </p:txBody>
      </p:sp>
      <p:sp>
        <p:nvSpPr>
          <p:cNvPr id="3" name="Содержимое 2"/>
          <p:cNvSpPr>
            <a:spLocks noGrp="1"/>
          </p:cNvSpPr>
          <p:nvPr>
            <p:ph sz="quarter" idx="1"/>
          </p:nvPr>
        </p:nvSpPr>
        <p:spPr>
          <a:xfrm>
            <a:off x="356260" y="2078182"/>
            <a:ext cx="8330540" cy="4417622"/>
          </a:xfrm>
        </p:spPr>
        <p:txBody>
          <a:bodyPr/>
          <a:lstStyle/>
          <a:p>
            <a:pPr algn="just"/>
            <a:r>
              <a:rPr lang="en-US" altLang="ja-JP" sz="2400" dirty="0" smtClean="0">
                <a:solidFill>
                  <a:schemeClr val="tx1"/>
                </a:solidFill>
                <a:latin typeface="Calibri" pitchFamily="34" charset="0"/>
              </a:rPr>
              <a:t>The World Allergy Organization is an international alliance of 95 regional and national allergy, asthma and immunology societies. Through collaboration with its Member Societies WAO provides a wide range of educational and outreach programs, symposia and lectureships to allergists/immunologists around the world and conducts initiatives related to clinical practice, service provision, and physical training in order to better understand and address the challenges facing allergists/immunologists worldwide.</a:t>
            </a:r>
          </a:p>
          <a:p>
            <a:pPr algn="just"/>
            <a:r>
              <a:rPr kumimoji="1" lang="en-US" altLang="ja-JP" sz="2400" dirty="0" smtClean="0">
                <a:solidFill>
                  <a:schemeClr val="tx1"/>
                </a:solidFill>
                <a:latin typeface="Calibri" pitchFamily="34" charset="0"/>
                <a:hlinkClick r:id="rId2"/>
              </a:rPr>
              <a:t>www.worldallergy.org</a:t>
            </a:r>
            <a:endParaRPr kumimoji="1" lang="en-US" altLang="ja-JP" sz="2400" dirty="0" smtClean="0">
              <a:solidFill>
                <a:schemeClr val="tx1"/>
              </a:solidFill>
              <a:latin typeface="Calibri" pitchFamily="34" charset="0"/>
            </a:endParaRPr>
          </a:p>
          <a:p>
            <a:endParaRPr lang="ru-RU" dirty="0"/>
          </a:p>
        </p:txBody>
      </p:sp>
      <p:pic>
        <p:nvPicPr>
          <p:cNvPr id="5" name="Picture 5" descr="wao-blk-log-federation"/>
          <p:cNvPicPr>
            <a:picLocks noChangeAspect="1" noChangeArrowheads="1"/>
          </p:cNvPicPr>
          <p:nvPr/>
        </p:nvPicPr>
        <p:blipFill>
          <a:blip r:embed="rId3" cstate="print"/>
          <a:srcRect/>
          <a:stretch>
            <a:fillRect/>
          </a:stretch>
        </p:blipFill>
        <p:spPr bwMode="auto">
          <a:xfrm>
            <a:off x="3408217" y="142504"/>
            <a:ext cx="2220685" cy="20781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49A9EC7B672F4AC7A44B49070A92D33B"/>
  <p:tag name="TPVERSION" val="5"/>
  <p:tag name="TPFULLVERSION" val="5.1.1.3052"/>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6174</TotalTime>
  <Words>5986</Words>
  <Application>Microsoft Office PowerPoint</Application>
  <PresentationFormat>Экран (4:3)</PresentationFormat>
  <Paragraphs>993</Paragraphs>
  <Slides>90</Slides>
  <Notes>46</Notes>
  <HiddenSlides>0</HiddenSlides>
  <MMClips>0</MMClips>
  <ScaleCrop>false</ScaleCrop>
  <HeadingPairs>
    <vt:vector size="4" baseType="variant">
      <vt:variant>
        <vt:lpstr>Тема</vt:lpstr>
      </vt:variant>
      <vt:variant>
        <vt:i4>1</vt:i4>
      </vt:variant>
      <vt:variant>
        <vt:lpstr>Заголовки слайдов</vt:lpstr>
      </vt:variant>
      <vt:variant>
        <vt:i4>90</vt:i4>
      </vt:variant>
    </vt:vector>
  </HeadingPairs>
  <TitlesOfParts>
    <vt:vector size="91" baseType="lpstr">
      <vt:lpstr>Справедливость</vt:lpstr>
      <vt:lpstr>ANAPHYLAXIS When allergies can be severe and fatal</vt:lpstr>
      <vt:lpstr>Anaphylaxis: Definition and Epidemiology</vt:lpstr>
      <vt:lpstr>Definition of Anaphylaxis</vt:lpstr>
      <vt:lpstr>Anaphylaxis</vt:lpstr>
      <vt:lpstr>Prevalence and State of Anaphylaxis Readiness</vt:lpstr>
      <vt:lpstr>Anaphylaxis is a global public health concern</vt:lpstr>
      <vt:lpstr>Classification of Human Anaphylaxis</vt:lpstr>
      <vt:lpstr>Слайд 8</vt:lpstr>
      <vt:lpstr>Causes of anaphylaxis </vt:lpstr>
      <vt:lpstr>When anaphylaxis can become worse or fatal</vt:lpstr>
      <vt:lpstr>Слайд 11</vt:lpstr>
      <vt:lpstr>Patient Reported Causes of Anaphylaxis </vt:lpstr>
      <vt:lpstr>In Children, Most Cases Are Food Related and Males Predominate</vt:lpstr>
      <vt:lpstr>Food Allergy Increasing in the US</vt:lpstr>
      <vt:lpstr>In Adults, Most Cases Are Idiopathic and Females Predominate</vt:lpstr>
      <vt:lpstr>Patient Factors That Increase Risk of an Event or Potentiates It Severity</vt:lpstr>
      <vt:lpstr>Anaphylaxis Signs and Symptoms </vt:lpstr>
      <vt:lpstr>Frequency and Occurrence of Signs  and Symptoms of Anaphylaxis</vt:lpstr>
      <vt:lpstr>Patient Reported Symptoms of Anaphylaxis</vt:lpstr>
      <vt:lpstr>Patient-Reported Organ System Involvement in Anaphylaxis</vt:lpstr>
      <vt:lpstr>Anaphylaxis Diagnosis </vt:lpstr>
      <vt:lpstr>Clinical Criteria for  Diagnosing Anaphylaxis</vt:lpstr>
      <vt:lpstr>Слайд 23</vt:lpstr>
      <vt:lpstr>Case Study #1:  Eric,7-year-old Male </vt:lpstr>
      <vt:lpstr>Case Study #1: Eric 7-year-old Male</vt:lpstr>
      <vt:lpstr>Case Study #1: History</vt:lpstr>
      <vt:lpstr>A Higher Proportion of Subsequent Reactions Are Severe and Require Epinephrine</vt:lpstr>
      <vt:lpstr>Patient Avoidance of Packaged Foods Due to Warning Label</vt:lpstr>
      <vt:lpstr>Case Study #1: Clinical Questions</vt:lpstr>
      <vt:lpstr>Anaphylaxis Treatment</vt:lpstr>
      <vt:lpstr>Guidelines Clearly Position Epinephrine as First-line Therapy</vt:lpstr>
      <vt:lpstr>Acute Management When Anaphylaxis Is Suspected</vt:lpstr>
      <vt:lpstr>Administer Epinephrine IMMEDIATELY!!!</vt:lpstr>
      <vt:lpstr>IM Epinephrine Dosing</vt:lpstr>
      <vt:lpstr>Epinephrine is Underutilized in EDs</vt:lpstr>
      <vt:lpstr>Why Epinephrine?</vt:lpstr>
      <vt:lpstr>Fatal Events Can Rapidly Progress</vt:lpstr>
      <vt:lpstr>Action of Epinephrine</vt:lpstr>
      <vt:lpstr>IM Epinephrine: Onset of Effect</vt:lpstr>
      <vt:lpstr>Absorption of Epinephrine Faster With IM vs SC Injection</vt:lpstr>
      <vt:lpstr>Case Study #1: Treatment</vt:lpstr>
      <vt:lpstr>Why an Auto-injector?</vt:lpstr>
      <vt:lpstr>Difficulty Drawing Epinephrine From an Ampule in the Real World</vt:lpstr>
      <vt:lpstr>Epinephrine Auto-injectors are  Under-prescribed</vt:lpstr>
      <vt:lpstr>Available Auto-injectors: EpiPen</vt:lpstr>
      <vt:lpstr>Available Auto-injectors: Auvi-Q</vt:lpstr>
      <vt:lpstr>Available Auto-injectors: Adrenaclick</vt:lpstr>
      <vt:lpstr>The Needle Is Not Too Short </vt:lpstr>
      <vt:lpstr>Why Not an Antihistamine or Corticosteroid?</vt:lpstr>
      <vt:lpstr>Why Not an Antihistamine?</vt:lpstr>
      <vt:lpstr>Oral Diphenhydramine Takes  80 Minutes for 50% Suppression</vt:lpstr>
      <vt:lpstr>Practice Parameter Guidelines: Corticosteroids</vt:lpstr>
      <vt:lpstr>Case Study #2:  Max, 14-year-old Male </vt:lpstr>
      <vt:lpstr>Case Study #2: Max, 14-year-old Male </vt:lpstr>
      <vt:lpstr>Case Study #2: Clinical Questions</vt:lpstr>
      <vt:lpstr>Patterns of Anaphylaxis</vt:lpstr>
      <vt:lpstr>Uniphasic Anaphylaxis</vt:lpstr>
      <vt:lpstr>Слайд 58</vt:lpstr>
      <vt:lpstr>Protracted Anaphylaxis</vt:lpstr>
      <vt:lpstr>Practice Parameter Summary: Clinical Impact of Biphasic Response</vt:lpstr>
      <vt:lpstr>Protocol:  </vt:lpstr>
      <vt:lpstr>Basic management of anaphylaxis </vt:lpstr>
      <vt:lpstr>Prevention:  </vt:lpstr>
      <vt:lpstr>Слайд 64</vt:lpstr>
      <vt:lpstr>Patient Education and Management Following an Anaphylactic Event</vt:lpstr>
      <vt:lpstr>Discussion Question</vt:lpstr>
      <vt:lpstr>Universal Recommendations for Patients at Risk for Anaphylaxis</vt:lpstr>
      <vt:lpstr>Patient Plans for Future Anaphylaxis Management</vt:lpstr>
      <vt:lpstr>Emergency Action Plans</vt:lpstr>
      <vt:lpstr>Reasons Patients Report Why They Did Not Use an Auto-injector</vt:lpstr>
      <vt:lpstr>Additional Considerations:  ED and Hospital-based Management</vt:lpstr>
      <vt:lpstr>Discussion Questions</vt:lpstr>
      <vt:lpstr>Plasma Histamine and Tryptase Levels Following Bee Sting Challenge</vt:lpstr>
      <vt:lpstr>Tryptase and Histamine Dynamics</vt:lpstr>
      <vt:lpstr>Ancillary Treatments: Second Line to Epinephrine</vt:lpstr>
      <vt:lpstr>Ancillary Treatments: For Refractory Hypotension</vt:lpstr>
      <vt:lpstr>Discussion Questions</vt:lpstr>
      <vt:lpstr>IV Epinephrine</vt:lpstr>
      <vt:lpstr>IV Epinephrine Dosing in Adults</vt:lpstr>
      <vt:lpstr>Summary</vt:lpstr>
      <vt:lpstr>Delayed Anaphylaxis to Alpha-gal</vt:lpstr>
      <vt:lpstr>Lonestar Tick</vt:lpstr>
      <vt:lpstr>Clinical Characteristics of  Alpha-Gal Allergy</vt:lpstr>
      <vt:lpstr>Mast Cell Activation Syndrome (MCAS)</vt:lpstr>
      <vt:lpstr>Criteria for Diagnosis MCAS</vt:lpstr>
      <vt:lpstr>Features Predictive of Clonal Mastocytosis</vt:lpstr>
      <vt:lpstr>Patients Receiving Antihypertensive Medications</vt:lpstr>
      <vt:lpstr>Risk of Systemic Reactions in Patients Taking  β-blockers Receiving  Immunotherapy</vt:lpstr>
      <vt:lpstr>Considerations for a Differential Diagnosis</vt:lpstr>
      <vt:lpstr>Слайд 90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Farrington</dc:creator>
  <cp:lastModifiedBy>Krasotka</cp:lastModifiedBy>
  <cp:revision>623</cp:revision>
  <cp:lastPrinted>2013-09-18T15:53:54Z</cp:lastPrinted>
  <dcterms:created xsi:type="dcterms:W3CDTF">2012-10-07T19:08:14Z</dcterms:created>
  <dcterms:modified xsi:type="dcterms:W3CDTF">2018-10-23T09:03:22Z</dcterms:modified>
</cp:coreProperties>
</file>